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8" r:id="rId4"/>
    <p:sldId id="276" r:id="rId5"/>
    <p:sldId id="262" r:id="rId6"/>
    <p:sldId id="261" r:id="rId7"/>
    <p:sldId id="264" r:id="rId8"/>
    <p:sldId id="265" r:id="rId9"/>
    <p:sldId id="266" r:id="rId10"/>
    <p:sldId id="267" r:id="rId11"/>
    <p:sldId id="268" r:id="rId12"/>
    <p:sldId id="269" r:id="rId13"/>
    <p:sldId id="272" r:id="rId14"/>
    <p:sldId id="273" r:id="rId15"/>
    <p:sldId id="274" r:id="rId16"/>
    <p:sldId id="277" r:id="rId17"/>
  </p:sldIdLst>
  <p:sldSz cx="9144000" cy="5143500" type="screen16x9"/>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1248" y="-7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ep 8"/>
          <p:cNvGrpSpPr/>
          <p:nvPr userDrawn="1"/>
        </p:nvGrpSpPr>
        <p:grpSpPr>
          <a:xfrm>
            <a:off x="713399" y="1344920"/>
            <a:ext cx="58382" cy="2033280"/>
            <a:chOff x="713399" y="1344920"/>
            <a:chExt cx="58382" cy="2033280"/>
          </a:xfrm>
        </p:grpSpPr>
        <p:pic>
          <p:nvPicPr>
            <p:cNvPr id="5" name="Afbeelding 4" descr="timeline_pijl_wi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399" y="1344920"/>
              <a:ext cx="58382"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2"/>
            <a:ext cx="7065818" cy="1316038"/>
          </a:xfrm>
          <a:prstGeom prst="rect">
            <a:avLst/>
          </a:prstGeom>
        </p:spPr>
        <p:txBody>
          <a:bodyPr/>
          <a:lstStyle>
            <a:lvl1pPr>
              <a:defRPr sz="3000" b="0" spc="0" baseline="0">
                <a:solidFill>
                  <a:schemeClr val="bg1"/>
                </a:solidFill>
                <a:latin typeface="Arial Black"/>
                <a:cs typeface="Arial Black"/>
              </a:defRPr>
            </a:lvl1pPr>
          </a:lstStyle>
          <a:p>
            <a:r>
              <a:rPr lang="en-GB" dirty="0" err="1" smtClean="0"/>
              <a:t>Titelstijl</a:t>
            </a:r>
            <a:r>
              <a:rPr lang="en-GB" dirty="0" smtClean="0"/>
              <a:t> van model </a:t>
            </a:r>
            <a:r>
              <a:rPr lang="en-GB" dirty="0" err="1" smtClean="0"/>
              <a:t>bewerken</a:t>
            </a:r>
            <a:endParaRPr lang="en-GB" dirty="0"/>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4" name="Afbeelding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212547"/>
            <a:ext cx="9144000" cy="386230"/>
          </a:xfrm>
          <a:prstGeom prst="rect">
            <a:avLst/>
          </a:prstGeom>
        </p:spPr>
      </p:pic>
    </p:spTree>
    <p:extLst>
      <p:ext uri="{BB962C8B-B14F-4D97-AF65-F5344CB8AC3E}">
        <p14:creationId xmlns:p14="http://schemas.microsoft.com/office/powerpoint/2010/main" val="198435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wcase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3668" y="1344920"/>
            <a:ext cx="57847" cy="213591"/>
          </a:xfrm>
          <a:prstGeom prst="rect">
            <a:avLst/>
          </a:prstGeom>
        </p:spPr>
      </p:pic>
      <p:cxnSp>
        <p:nvCxnSpPr>
          <p:cNvPr id="5" name="Rechte verbindingslijn 4"/>
          <p:cNvCxnSpPr/>
          <p:nvPr userDrawn="1"/>
        </p:nvCxnSpPr>
        <p:spPr>
          <a:xfrm flipV="1">
            <a:off x="728639" y="1651002"/>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905741" y="1212852"/>
            <a:ext cx="7065818" cy="1316038"/>
          </a:xfrm>
          <a:prstGeom prst="rect">
            <a:avLst/>
          </a:prstGeom>
        </p:spPr>
        <p:txBody>
          <a:bodyPr/>
          <a:lstStyle>
            <a:lvl1pPr>
              <a:defRPr sz="3000" b="0" spc="0" baseline="0">
                <a:solidFill>
                  <a:schemeClr val="tx1"/>
                </a:solidFill>
                <a:latin typeface="Arial Black"/>
                <a:cs typeface="Arial Black"/>
              </a:defRPr>
            </a:lvl1pPr>
          </a:lstStyle>
          <a:p>
            <a:r>
              <a:rPr lang="en-GB" dirty="0" err="1" smtClean="0"/>
              <a:t>Titelstijl</a:t>
            </a:r>
            <a:r>
              <a:rPr lang="en-GB" dirty="0" smtClean="0"/>
              <a:t> van model </a:t>
            </a:r>
            <a:r>
              <a:rPr lang="en-GB" dirty="0" err="1" smtClean="0"/>
              <a:t>bewerken</a:t>
            </a:r>
            <a:endParaRPr lang="en-GB" dirty="0"/>
          </a:p>
        </p:txBody>
      </p:sp>
      <p:sp>
        <p:nvSpPr>
          <p:cNvPr id="6" name="Rechthoek 5"/>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7" name="Rechthoek 6"/>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8" name="Afbeelding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 y="3479396"/>
            <a:ext cx="9143993" cy="115869"/>
          </a:xfrm>
          <a:prstGeom prst="rect">
            <a:avLst/>
          </a:prstGeom>
        </p:spPr>
      </p:pic>
      <p:sp>
        <p:nvSpPr>
          <p:cNvPr id="9" name="Tijdelijke aanduiding voor afbeelding 8"/>
          <p:cNvSpPr>
            <a:spLocks noGrp="1"/>
          </p:cNvSpPr>
          <p:nvPr>
            <p:ph type="pic" sz="quarter" idx="10"/>
          </p:nvPr>
        </p:nvSpPr>
        <p:spPr>
          <a:xfrm>
            <a:off x="8676000" y="4932003"/>
            <a:ext cx="69230" cy="143998"/>
          </a:xfrm>
        </p:spPr>
        <p:txBody>
          <a:bodyPr/>
          <a:lstStyle>
            <a:lvl1pPr marL="0" indent="0">
              <a:buNone/>
              <a:defRPr/>
            </a:lvl1pPr>
          </a:lstStyle>
          <a:p>
            <a:endParaRPr lang="nl-NL" dirty="0"/>
          </a:p>
        </p:txBody>
      </p:sp>
    </p:spTree>
    <p:extLst>
      <p:ext uri="{BB962C8B-B14F-4D97-AF65-F5344CB8AC3E}">
        <p14:creationId xmlns:p14="http://schemas.microsoft.com/office/powerpoint/2010/main" val="10734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wcase_Target">
    <p:bg>
      <p:bgPr>
        <a:solidFill>
          <a:schemeClr val="bg2"/>
        </a:solidFill>
        <a:effectLst/>
      </p:bgPr>
    </p:bg>
    <p:spTree>
      <p:nvGrpSpPr>
        <p:cNvPr id="1" name=""/>
        <p:cNvGrpSpPr/>
        <p:nvPr/>
      </p:nvGrpSpPr>
      <p:grpSpPr>
        <a:xfrm>
          <a:off x="0" y="0"/>
          <a:ext cx="0" cy="0"/>
          <a:chOff x="0" y="0"/>
          <a:chExt cx="0" cy="0"/>
        </a:xfrm>
      </p:grpSpPr>
      <p:sp>
        <p:nvSpPr>
          <p:cNvPr id="12" name="Rechthoek 11"/>
          <p:cNvSpPr/>
          <p:nvPr userDrawn="1"/>
        </p:nvSpPr>
        <p:spPr>
          <a:xfrm>
            <a:off x="0" y="4873481"/>
            <a:ext cx="9144000" cy="2709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6"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117"/>
            <a:ext cx="9144000" cy="1685868"/>
          </a:xfrm>
          <a:prstGeom prst="rect">
            <a:avLst/>
          </a:prstGeom>
          <a:solidFill>
            <a:schemeClr val="bg1"/>
          </a:solidFill>
        </p:spPr>
      </p:pic>
      <p:sp>
        <p:nvSpPr>
          <p:cNvPr id="2" name="Titel 1"/>
          <p:cNvSpPr>
            <a:spLocks noGrp="1"/>
          </p:cNvSpPr>
          <p:nvPr>
            <p:ph type="title"/>
          </p:nvPr>
        </p:nvSpPr>
        <p:spPr>
          <a:xfrm>
            <a:off x="424800" y="900000"/>
            <a:ext cx="8229600" cy="720000"/>
          </a:xfrm>
          <a:prstGeom prst="rect">
            <a:avLst/>
          </a:prstGeom>
        </p:spPr>
        <p:txBody>
          <a:bodyPr/>
          <a:lstStyle/>
          <a:p>
            <a:r>
              <a:rPr lang="en-GB" dirty="0" err="1" smtClean="0"/>
              <a:t>Titelstijl</a:t>
            </a:r>
            <a:r>
              <a:rPr lang="en-GB" dirty="0" smtClean="0"/>
              <a:t> van model </a:t>
            </a:r>
            <a:r>
              <a:rPr lang="en-GB" dirty="0" err="1" smtClean="0"/>
              <a:t>bewerken</a:t>
            </a:r>
            <a:endParaRPr lang="en-GB" dirty="0"/>
          </a:p>
        </p:txBody>
      </p:sp>
      <p:sp>
        <p:nvSpPr>
          <p:cNvPr id="7" name="Tijdelijke aanduiding voor datum 6"/>
          <p:cNvSpPr>
            <a:spLocks noGrp="1"/>
          </p:cNvSpPr>
          <p:nvPr>
            <p:ph type="dt" sz="half" idx="10"/>
          </p:nvPr>
        </p:nvSpPr>
        <p:spPr/>
        <p:txBody>
          <a:bodyPr/>
          <a:lstStyle/>
          <a:p>
            <a:fld id="{15C9501B-970B-4D5B-8A94-9A87DC4C88AA}" type="datetimeFigureOut">
              <a:rPr lang="en-GB">
                <a:solidFill>
                  <a:prstClr val="black"/>
                </a:solidFill>
              </a:rPr>
              <a:pPr/>
              <a:t>27/09/2016</a:t>
            </a:fld>
            <a:endParaRPr lang="en-GB" dirty="0">
              <a:solidFill>
                <a:prstClr val="black"/>
              </a:solidFill>
            </a:endParaRPr>
          </a:p>
        </p:txBody>
      </p:sp>
      <p:sp>
        <p:nvSpPr>
          <p:cNvPr id="9" name="Tijdelijke aanduiding voor voettekst 8"/>
          <p:cNvSpPr>
            <a:spLocks noGrp="1"/>
          </p:cNvSpPr>
          <p:nvPr>
            <p:ph type="ftr" sz="quarter" idx="11"/>
          </p:nvPr>
        </p:nvSpPr>
        <p:spPr/>
        <p:txBody>
          <a:bodyPr/>
          <a:lstStyle/>
          <a:p>
            <a:r>
              <a:rPr lang="en-GB" dirty="0" smtClean="0">
                <a:solidFill>
                  <a:prstClr val="black"/>
                </a:solidFill>
              </a:rPr>
              <a:t>Trends and pressures in Dutch hospital design</a:t>
            </a:r>
            <a:endParaRPr lang="en-GB" dirty="0">
              <a:solidFill>
                <a:prstClr val="black"/>
              </a:solidFill>
            </a:endParaRPr>
          </a:p>
        </p:txBody>
      </p:sp>
      <p:sp>
        <p:nvSpPr>
          <p:cNvPr id="10" name="Tijdelijke aanduiding voor dianummer 9"/>
          <p:cNvSpPr>
            <a:spLocks noGrp="1"/>
          </p:cNvSpPr>
          <p:nvPr>
            <p:ph type="sldNum" sz="quarter" idx="12"/>
          </p:nvPr>
        </p:nvSpPr>
        <p:spPr/>
        <p:txBody>
          <a:bodyPr/>
          <a:lstStyle/>
          <a:p>
            <a:fld id="{60A1B602-CD3E-AC41-8242-DD367490E7D3}" type="slidenum">
              <a:rPr lang="en-GB" smtClean="0">
                <a:solidFill>
                  <a:prstClr val="black"/>
                </a:solidFill>
              </a:rPr>
              <a:pPr/>
              <a:t>‹#›</a:t>
            </a:fld>
            <a:endParaRPr lang="en-GB" dirty="0">
              <a:solidFill>
                <a:prstClr val="black"/>
              </a:solidFill>
            </a:endParaRPr>
          </a:p>
        </p:txBody>
      </p:sp>
      <p:sp>
        <p:nvSpPr>
          <p:cNvPr id="5" name="Tijdelijke aanduiding voor inhoud 4"/>
          <p:cNvSpPr>
            <a:spLocks noGrp="1"/>
          </p:cNvSpPr>
          <p:nvPr>
            <p:ph sz="quarter" idx="13"/>
          </p:nvPr>
        </p:nvSpPr>
        <p:spPr>
          <a:xfrm>
            <a:off x="423869" y="1682753"/>
            <a:ext cx="8301037" cy="3184525"/>
          </a:xfrm>
          <a:solidFill>
            <a:schemeClr val="bg1"/>
          </a:solidFill>
        </p:spPr>
        <p:txBody>
          <a:body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11" name="Tijdelijke aanduiding voor afbeelding 8"/>
          <p:cNvSpPr>
            <a:spLocks noGrp="1"/>
          </p:cNvSpPr>
          <p:nvPr>
            <p:ph type="pic" sz="quarter" idx="14"/>
          </p:nvPr>
        </p:nvSpPr>
        <p:spPr>
          <a:xfrm>
            <a:off x="8778410" y="4910400"/>
            <a:ext cx="69230" cy="143998"/>
          </a:xfrm>
        </p:spPr>
        <p:txBody>
          <a:bodyPr/>
          <a:lstStyle>
            <a:lvl1pPr marL="0" indent="0">
              <a:buNone/>
              <a:defRPr/>
            </a:lvl1pPr>
          </a:lstStyle>
          <a:p>
            <a:endParaRPr lang="nl-NL" dirty="0"/>
          </a:p>
        </p:txBody>
      </p:sp>
      <p:sp>
        <p:nvSpPr>
          <p:cNvPr id="3" name="Rechthoek 2"/>
          <p:cNvSpPr/>
          <p:nvPr userDrawn="1"/>
        </p:nvSpPr>
        <p:spPr>
          <a:xfrm>
            <a:off x="-7200" y="1682750"/>
            <a:ext cx="9158400" cy="3190731"/>
          </a:xfrm>
          <a:prstGeom prst="rect">
            <a:avLst/>
          </a:prstGeom>
          <a:noFill/>
          <a:ln w="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Tree>
    <p:extLst>
      <p:ext uri="{BB962C8B-B14F-4D97-AF65-F5344CB8AC3E}">
        <p14:creationId xmlns:p14="http://schemas.microsoft.com/office/powerpoint/2010/main" val="336571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accel="100000" fill="hold" nodeType="clickEffect">
                                  <p:stCondLst>
                                    <p:cond delay="0"/>
                                  </p:stCondLst>
                                  <p:childTnLst>
                                    <p:animClr clrSpc="rgb" dir="cw">
                                      <p:cBhvr>
                                        <p:cTn id="6" dur="1000" fill="hold"/>
                                        <p:tgtEl>
                                          <p:spTgt spid="3"/>
                                        </p:tgtEl>
                                        <p:attrNameLst>
                                          <p:attrName>fillcolor</p:attrName>
                                        </p:attrNameLst>
                                      </p:cBhvr>
                                      <p:to>
                                        <a:srgbClr val="FFFFFF"/>
                                      </p:to>
                                    </p:animClr>
                                    <p:set>
                                      <p:cBhvr>
                                        <p:cTn id="7" dur="1000" fill="hold"/>
                                        <p:tgtEl>
                                          <p:spTgt spid="3"/>
                                        </p:tgtEl>
                                        <p:attrNameLst>
                                          <p:attrName>fill.type</p:attrName>
                                        </p:attrNameLst>
                                      </p:cBhvr>
                                      <p:to>
                                        <p:strVal val="solid"/>
                                      </p:to>
                                    </p:set>
                                    <p:set>
                                      <p:cBhvr>
                                        <p:cTn id="8" dur="1000" fill="hold"/>
                                        <p:tgtEl>
                                          <p:spTgt spid="3"/>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owcase Navigation 18">
    <p:spTree>
      <p:nvGrpSpPr>
        <p:cNvPr id="1" name=""/>
        <p:cNvGrpSpPr/>
        <p:nvPr/>
      </p:nvGrpSpPr>
      <p:grpSpPr>
        <a:xfrm>
          <a:off x="0" y="0"/>
          <a:ext cx="0" cy="0"/>
          <a:chOff x="0" y="0"/>
          <a:chExt cx="0" cy="0"/>
        </a:xfrm>
      </p:grpSpPr>
      <p:pic>
        <p:nvPicPr>
          <p:cNvPr id="76" name="Afbeelding 7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 y="-3118"/>
            <a:ext cx="9143999" cy="5149735"/>
          </a:xfrm>
          <a:prstGeom prst="rect">
            <a:avLst/>
          </a:prstGeom>
        </p:spPr>
      </p:pic>
      <p:sp>
        <p:nvSpPr>
          <p:cNvPr id="5" name="Rechthoek 4"/>
          <p:cNvSpPr/>
          <p:nvPr userDrawn="1"/>
        </p:nvSpPr>
        <p:spPr>
          <a:xfrm>
            <a:off x="413305"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7" name="Afbeelding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3723" y="896184"/>
            <a:ext cx="30314" cy="110356"/>
          </a:xfrm>
          <a:prstGeom prst="rect">
            <a:avLst/>
          </a:prstGeom>
        </p:spPr>
      </p:pic>
      <p:sp>
        <p:nvSpPr>
          <p:cNvPr id="155" name="Tijdelijke aanduiding voor dianummer 5"/>
          <p:cNvSpPr>
            <a:spLocks noGrp="1"/>
          </p:cNvSpPr>
          <p:nvPr userDrawn="1">
            <p:ph type="sldNum" sz="quarter" idx="4"/>
          </p:nvPr>
        </p:nvSpPr>
        <p:spPr>
          <a:xfrm>
            <a:off x="423136" y="4867994"/>
            <a:ext cx="271098" cy="168990"/>
          </a:xfrm>
          <a:prstGeom prst="rect">
            <a:avLst/>
          </a:prstGeom>
        </p:spPr>
        <p:txBody>
          <a:bodyPr vert="horz" lIns="0" tIns="0" rIns="0" bIns="0" rtlCol="0" anchor="b" anchorCtr="0"/>
          <a:lstStyle>
            <a:lvl1pPr algn="l">
              <a:defRPr sz="550" b="1">
                <a:solidFill>
                  <a:schemeClr val="tx1"/>
                </a:solidFill>
                <a:latin typeface="Arial" pitchFamily="34" charset="0"/>
                <a:cs typeface="Arial" pitchFamily="34" charset="0"/>
              </a:defRPr>
            </a:lvl1pPr>
          </a:lstStyle>
          <a:p>
            <a:fld id="{6CD44126-CD28-6A41-8849-1FDC38168F7B}" type="slidenum">
              <a:rPr lang="en-GB" smtClean="0">
                <a:solidFill>
                  <a:prstClr val="black"/>
                </a:solidFill>
              </a:rPr>
              <a:pPr/>
              <a:t>‹#›</a:t>
            </a:fld>
            <a:endParaRPr lang="en-GB" dirty="0">
              <a:solidFill>
                <a:prstClr val="black"/>
              </a:solidFill>
            </a:endParaRPr>
          </a:p>
        </p:txBody>
      </p:sp>
      <p:sp>
        <p:nvSpPr>
          <p:cNvPr id="158" name="Tijdelijke aanduiding voor afbeelding 157"/>
          <p:cNvSpPr>
            <a:spLocks noGrp="1"/>
          </p:cNvSpPr>
          <p:nvPr>
            <p:ph type="pic" sz="quarter" idx="10"/>
          </p:nvPr>
        </p:nvSpPr>
        <p:spPr>
          <a:xfrm>
            <a:off x="491373" y="1365253"/>
            <a:ext cx="1040400" cy="563563"/>
          </a:xfrm>
        </p:spPr>
        <p:txBody>
          <a:bodyPr/>
          <a:lstStyle>
            <a:lvl1pPr marL="0" indent="0">
              <a:buFont typeface="Arial"/>
              <a:buNone/>
              <a:defRPr sz="550"/>
            </a:lvl1pPr>
          </a:lstStyle>
          <a:p>
            <a:endParaRPr lang="nl-NL"/>
          </a:p>
        </p:txBody>
      </p:sp>
      <p:sp>
        <p:nvSpPr>
          <p:cNvPr id="160" name="Tijdelijke aanduiding voor tekst 159"/>
          <p:cNvSpPr>
            <a:spLocks noGrp="1"/>
          </p:cNvSpPr>
          <p:nvPr>
            <p:ph type="body" sz="quarter" idx="11" hasCustomPrompt="1"/>
          </p:nvPr>
        </p:nvSpPr>
        <p:spPr>
          <a:xfrm>
            <a:off x="492131"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61" name="Rechthoek 160"/>
          <p:cNvSpPr/>
          <p:nvPr userDrawn="1"/>
        </p:nvSpPr>
        <p:spPr>
          <a:xfrm>
            <a:off x="7535465"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62" name="Afbeelding 16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9058" y="896184"/>
            <a:ext cx="30314" cy="110356"/>
          </a:xfrm>
          <a:prstGeom prst="rect">
            <a:avLst/>
          </a:prstGeom>
        </p:spPr>
      </p:pic>
      <p:sp>
        <p:nvSpPr>
          <p:cNvPr id="163" name="Tijdelijke aanduiding voor afbeelding 157"/>
          <p:cNvSpPr>
            <a:spLocks noGrp="1"/>
          </p:cNvSpPr>
          <p:nvPr>
            <p:ph type="pic" sz="quarter" idx="12"/>
          </p:nvPr>
        </p:nvSpPr>
        <p:spPr>
          <a:xfrm>
            <a:off x="7616708" y="1365253"/>
            <a:ext cx="1040400" cy="563563"/>
          </a:xfrm>
        </p:spPr>
        <p:txBody>
          <a:bodyPr/>
          <a:lstStyle>
            <a:lvl1pPr marL="0" indent="0">
              <a:buFont typeface="Arial"/>
              <a:buNone/>
              <a:defRPr sz="550"/>
            </a:lvl1pPr>
          </a:lstStyle>
          <a:p>
            <a:endParaRPr lang="nl-NL"/>
          </a:p>
        </p:txBody>
      </p:sp>
      <p:sp>
        <p:nvSpPr>
          <p:cNvPr id="164" name="Tijdelijke aanduiding voor tekst 159"/>
          <p:cNvSpPr>
            <a:spLocks noGrp="1"/>
          </p:cNvSpPr>
          <p:nvPr>
            <p:ph type="body" sz="quarter" idx="13" hasCustomPrompt="1"/>
          </p:nvPr>
        </p:nvSpPr>
        <p:spPr>
          <a:xfrm>
            <a:off x="7617462"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65" name="Rechthoek 164"/>
          <p:cNvSpPr/>
          <p:nvPr userDrawn="1"/>
        </p:nvSpPr>
        <p:spPr>
          <a:xfrm>
            <a:off x="1837737"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66" name="Afbeelding 16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36123" y="896184"/>
            <a:ext cx="30314" cy="110356"/>
          </a:xfrm>
          <a:prstGeom prst="rect">
            <a:avLst/>
          </a:prstGeom>
        </p:spPr>
      </p:pic>
      <p:sp>
        <p:nvSpPr>
          <p:cNvPr id="167" name="Tijdelijke aanduiding voor afbeelding 157"/>
          <p:cNvSpPr>
            <a:spLocks noGrp="1"/>
          </p:cNvSpPr>
          <p:nvPr>
            <p:ph type="pic" sz="quarter" idx="14"/>
          </p:nvPr>
        </p:nvSpPr>
        <p:spPr>
          <a:xfrm>
            <a:off x="1913773" y="1365253"/>
            <a:ext cx="1040400" cy="563563"/>
          </a:xfrm>
        </p:spPr>
        <p:txBody>
          <a:bodyPr/>
          <a:lstStyle>
            <a:lvl1pPr marL="0" indent="0">
              <a:buFont typeface="Arial"/>
              <a:buNone/>
              <a:defRPr sz="550"/>
            </a:lvl1pPr>
          </a:lstStyle>
          <a:p>
            <a:endParaRPr lang="nl-NL"/>
          </a:p>
        </p:txBody>
      </p:sp>
      <p:sp>
        <p:nvSpPr>
          <p:cNvPr id="168" name="Tijdelijke aanduiding voor tekst 159"/>
          <p:cNvSpPr>
            <a:spLocks noGrp="1"/>
          </p:cNvSpPr>
          <p:nvPr>
            <p:ph type="body" sz="quarter" idx="15" hasCustomPrompt="1"/>
          </p:nvPr>
        </p:nvSpPr>
        <p:spPr>
          <a:xfrm>
            <a:off x="1914531"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69" name="Rechthoek 168"/>
          <p:cNvSpPr/>
          <p:nvPr userDrawn="1"/>
        </p:nvSpPr>
        <p:spPr>
          <a:xfrm>
            <a:off x="3262169"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70" name="Afbeelding 16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8839" y="896184"/>
            <a:ext cx="30314" cy="110356"/>
          </a:xfrm>
          <a:prstGeom prst="rect">
            <a:avLst/>
          </a:prstGeom>
        </p:spPr>
      </p:pic>
      <p:sp>
        <p:nvSpPr>
          <p:cNvPr id="171" name="Tijdelijke aanduiding voor afbeelding 157"/>
          <p:cNvSpPr>
            <a:spLocks noGrp="1"/>
          </p:cNvSpPr>
          <p:nvPr>
            <p:ph type="pic" sz="quarter" idx="16"/>
          </p:nvPr>
        </p:nvSpPr>
        <p:spPr>
          <a:xfrm>
            <a:off x="3336489" y="1365253"/>
            <a:ext cx="1040400" cy="563563"/>
          </a:xfrm>
        </p:spPr>
        <p:txBody>
          <a:bodyPr/>
          <a:lstStyle>
            <a:lvl1pPr marL="0" indent="0">
              <a:buFont typeface="Arial"/>
              <a:buNone/>
              <a:defRPr sz="550"/>
            </a:lvl1pPr>
          </a:lstStyle>
          <a:p>
            <a:endParaRPr lang="nl-NL"/>
          </a:p>
        </p:txBody>
      </p:sp>
      <p:sp>
        <p:nvSpPr>
          <p:cNvPr id="172" name="Tijdelijke aanduiding voor tekst 159"/>
          <p:cNvSpPr>
            <a:spLocks noGrp="1"/>
          </p:cNvSpPr>
          <p:nvPr>
            <p:ph type="body" sz="quarter" idx="17" hasCustomPrompt="1"/>
          </p:nvPr>
        </p:nvSpPr>
        <p:spPr>
          <a:xfrm>
            <a:off x="3337247"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73" name="Rechthoek 172"/>
          <p:cNvSpPr/>
          <p:nvPr userDrawn="1"/>
        </p:nvSpPr>
        <p:spPr>
          <a:xfrm>
            <a:off x="4686601"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74" name="Afbeelding 17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3463" y="896184"/>
            <a:ext cx="30314" cy="110356"/>
          </a:xfrm>
          <a:prstGeom prst="rect">
            <a:avLst/>
          </a:prstGeom>
        </p:spPr>
      </p:pic>
      <p:sp>
        <p:nvSpPr>
          <p:cNvPr id="175" name="Tijdelijke aanduiding voor afbeelding 157"/>
          <p:cNvSpPr>
            <a:spLocks noGrp="1"/>
          </p:cNvSpPr>
          <p:nvPr>
            <p:ph type="pic" sz="quarter" idx="18"/>
          </p:nvPr>
        </p:nvSpPr>
        <p:spPr>
          <a:xfrm>
            <a:off x="4761113" y="1365253"/>
            <a:ext cx="1040400" cy="563563"/>
          </a:xfrm>
        </p:spPr>
        <p:txBody>
          <a:bodyPr/>
          <a:lstStyle>
            <a:lvl1pPr marL="0" indent="0">
              <a:buFont typeface="Arial"/>
              <a:buNone/>
              <a:defRPr sz="550"/>
            </a:lvl1pPr>
          </a:lstStyle>
          <a:p>
            <a:endParaRPr lang="nl-NL"/>
          </a:p>
        </p:txBody>
      </p:sp>
      <p:sp>
        <p:nvSpPr>
          <p:cNvPr id="176" name="Tijdelijke aanduiding voor tekst 159"/>
          <p:cNvSpPr>
            <a:spLocks noGrp="1"/>
          </p:cNvSpPr>
          <p:nvPr>
            <p:ph type="body" sz="quarter" idx="19" hasCustomPrompt="1"/>
          </p:nvPr>
        </p:nvSpPr>
        <p:spPr>
          <a:xfrm>
            <a:off x="4761871"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77" name="Rechthoek 176"/>
          <p:cNvSpPr/>
          <p:nvPr userDrawn="1"/>
        </p:nvSpPr>
        <p:spPr>
          <a:xfrm>
            <a:off x="6111033"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78" name="Afbeelding 17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7133" y="896184"/>
            <a:ext cx="30314" cy="110356"/>
          </a:xfrm>
          <a:prstGeom prst="rect">
            <a:avLst/>
          </a:prstGeom>
        </p:spPr>
      </p:pic>
      <p:sp>
        <p:nvSpPr>
          <p:cNvPr id="179" name="Tijdelijke aanduiding voor afbeelding 157"/>
          <p:cNvSpPr>
            <a:spLocks noGrp="1"/>
          </p:cNvSpPr>
          <p:nvPr>
            <p:ph type="pic" sz="quarter" idx="20"/>
          </p:nvPr>
        </p:nvSpPr>
        <p:spPr>
          <a:xfrm>
            <a:off x="6184783" y="1365253"/>
            <a:ext cx="1040400" cy="563563"/>
          </a:xfrm>
        </p:spPr>
        <p:txBody>
          <a:bodyPr/>
          <a:lstStyle>
            <a:lvl1pPr marL="0" indent="0">
              <a:buFont typeface="Arial"/>
              <a:buNone/>
              <a:defRPr sz="550"/>
            </a:lvl1pPr>
          </a:lstStyle>
          <a:p>
            <a:endParaRPr lang="nl-NL"/>
          </a:p>
        </p:txBody>
      </p:sp>
      <p:sp>
        <p:nvSpPr>
          <p:cNvPr id="180" name="Tijdelijke aanduiding voor tekst 159"/>
          <p:cNvSpPr>
            <a:spLocks noGrp="1"/>
          </p:cNvSpPr>
          <p:nvPr>
            <p:ph type="body" sz="quarter" idx="21" hasCustomPrompt="1"/>
          </p:nvPr>
        </p:nvSpPr>
        <p:spPr>
          <a:xfrm>
            <a:off x="6185541"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81" name="Rechthoek 180"/>
          <p:cNvSpPr/>
          <p:nvPr userDrawn="1"/>
        </p:nvSpPr>
        <p:spPr>
          <a:xfrm>
            <a:off x="413305" y="218281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82" name="Afbeelding 18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3723" y="2259072"/>
            <a:ext cx="30314" cy="110356"/>
          </a:xfrm>
          <a:prstGeom prst="rect">
            <a:avLst/>
          </a:prstGeom>
        </p:spPr>
      </p:pic>
      <p:sp>
        <p:nvSpPr>
          <p:cNvPr id="183" name="Tijdelijke aanduiding voor afbeelding 157"/>
          <p:cNvSpPr>
            <a:spLocks noGrp="1"/>
          </p:cNvSpPr>
          <p:nvPr>
            <p:ph type="pic" sz="quarter" idx="22"/>
          </p:nvPr>
        </p:nvSpPr>
        <p:spPr>
          <a:xfrm>
            <a:off x="491373" y="2728139"/>
            <a:ext cx="1040400" cy="563563"/>
          </a:xfrm>
        </p:spPr>
        <p:txBody>
          <a:bodyPr/>
          <a:lstStyle>
            <a:lvl1pPr marL="0" indent="0">
              <a:buFont typeface="Arial"/>
              <a:buNone/>
              <a:defRPr sz="550"/>
            </a:lvl1pPr>
          </a:lstStyle>
          <a:p>
            <a:endParaRPr lang="nl-NL"/>
          </a:p>
        </p:txBody>
      </p:sp>
      <p:sp>
        <p:nvSpPr>
          <p:cNvPr id="184" name="Tijdelijke aanduiding voor tekst 159"/>
          <p:cNvSpPr>
            <a:spLocks noGrp="1"/>
          </p:cNvSpPr>
          <p:nvPr>
            <p:ph type="body" sz="quarter" idx="23" hasCustomPrompt="1"/>
          </p:nvPr>
        </p:nvSpPr>
        <p:spPr>
          <a:xfrm>
            <a:off x="492131"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85" name="Rechthoek 184"/>
          <p:cNvSpPr/>
          <p:nvPr userDrawn="1"/>
        </p:nvSpPr>
        <p:spPr>
          <a:xfrm>
            <a:off x="7535465" y="218281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86" name="Afbeelding 18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9058" y="2259072"/>
            <a:ext cx="30314" cy="110356"/>
          </a:xfrm>
          <a:prstGeom prst="rect">
            <a:avLst/>
          </a:prstGeom>
        </p:spPr>
      </p:pic>
      <p:sp>
        <p:nvSpPr>
          <p:cNvPr id="187" name="Tijdelijke aanduiding voor afbeelding 157"/>
          <p:cNvSpPr>
            <a:spLocks noGrp="1"/>
          </p:cNvSpPr>
          <p:nvPr>
            <p:ph type="pic" sz="quarter" idx="24"/>
          </p:nvPr>
        </p:nvSpPr>
        <p:spPr>
          <a:xfrm>
            <a:off x="7616708" y="2728139"/>
            <a:ext cx="1040400" cy="563563"/>
          </a:xfrm>
        </p:spPr>
        <p:txBody>
          <a:bodyPr/>
          <a:lstStyle>
            <a:lvl1pPr marL="0" indent="0">
              <a:buFont typeface="Arial"/>
              <a:buNone/>
              <a:defRPr sz="550"/>
            </a:lvl1pPr>
          </a:lstStyle>
          <a:p>
            <a:endParaRPr lang="nl-NL"/>
          </a:p>
        </p:txBody>
      </p:sp>
      <p:sp>
        <p:nvSpPr>
          <p:cNvPr id="188" name="Tijdelijke aanduiding voor tekst 159"/>
          <p:cNvSpPr>
            <a:spLocks noGrp="1"/>
          </p:cNvSpPr>
          <p:nvPr>
            <p:ph type="body" sz="quarter" idx="25" hasCustomPrompt="1"/>
          </p:nvPr>
        </p:nvSpPr>
        <p:spPr>
          <a:xfrm>
            <a:off x="7617462"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89" name="Rechthoek 188"/>
          <p:cNvSpPr/>
          <p:nvPr userDrawn="1"/>
        </p:nvSpPr>
        <p:spPr>
          <a:xfrm>
            <a:off x="1837737" y="218281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90" name="Afbeelding 18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36123" y="2259072"/>
            <a:ext cx="30314" cy="110356"/>
          </a:xfrm>
          <a:prstGeom prst="rect">
            <a:avLst/>
          </a:prstGeom>
        </p:spPr>
      </p:pic>
      <p:sp>
        <p:nvSpPr>
          <p:cNvPr id="191" name="Tijdelijke aanduiding voor afbeelding 157"/>
          <p:cNvSpPr>
            <a:spLocks noGrp="1"/>
          </p:cNvSpPr>
          <p:nvPr>
            <p:ph type="pic" sz="quarter" idx="26"/>
          </p:nvPr>
        </p:nvSpPr>
        <p:spPr>
          <a:xfrm>
            <a:off x="1913773" y="2728139"/>
            <a:ext cx="1040400" cy="563563"/>
          </a:xfrm>
        </p:spPr>
        <p:txBody>
          <a:bodyPr/>
          <a:lstStyle>
            <a:lvl1pPr marL="0" indent="0">
              <a:buFont typeface="Arial"/>
              <a:buNone/>
              <a:defRPr sz="550"/>
            </a:lvl1pPr>
          </a:lstStyle>
          <a:p>
            <a:endParaRPr lang="nl-NL"/>
          </a:p>
        </p:txBody>
      </p:sp>
      <p:sp>
        <p:nvSpPr>
          <p:cNvPr id="192" name="Tijdelijke aanduiding voor tekst 159"/>
          <p:cNvSpPr>
            <a:spLocks noGrp="1"/>
          </p:cNvSpPr>
          <p:nvPr>
            <p:ph type="body" sz="quarter" idx="27" hasCustomPrompt="1"/>
          </p:nvPr>
        </p:nvSpPr>
        <p:spPr>
          <a:xfrm>
            <a:off x="1914531"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93" name="Rechthoek 192"/>
          <p:cNvSpPr/>
          <p:nvPr userDrawn="1"/>
        </p:nvSpPr>
        <p:spPr>
          <a:xfrm>
            <a:off x="3262169" y="218281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94" name="Afbeelding 19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8839" y="2259072"/>
            <a:ext cx="30314" cy="110356"/>
          </a:xfrm>
          <a:prstGeom prst="rect">
            <a:avLst/>
          </a:prstGeom>
        </p:spPr>
      </p:pic>
      <p:sp>
        <p:nvSpPr>
          <p:cNvPr id="195" name="Tijdelijke aanduiding voor afbeelding 157"/>
          <p:cNvSpPr>
            <a:spLocks noGrp="1"/>
          </p:cNvSpPr>
          <p:nvPr>
            <p:ph type="pic" sz="quarter" idx="28"/>
          </p:nvPr>
        </p:nvSpPr>
        <p:spPr>
          <a:xfrm>
            <a:off x="3336489" y="2728139"/>
            <a:ext cx="1040400" cy="563563"/>
          </a:xfrm>
        </p:spPr>
        <p:txBody>
          <a:bodyPr/>
          <a:lstStyle>
            <a:lvl1pPr marL="0" indent="0">
              <a:buFont typeface="Arial"/>
              <a:buNone/>
              <a:defRPr sz="550"/>
            </a:lvl1pPr>
          </a:lstStyle>
          <a:p>
            <a:endParaRPr lang="nl-NL"/>
          </a:p>
        </p:txBody>
      </p:sp>
      <p:sp>
        <p:nvSpPr>
          <p:cNvPr id="196" name="Tijdelijke aanduiding voor tekst 159"/>
          <p:cNvSpPr>
            <a:spLocks noGrp="1"/>
          </p:cNvSpPr>
          <p:nvPr>
            <p:ph type="body" sz="quarter" idx="29" hasCustomPrompt="1"/>
          </p:nvPr>
        </p:nvSpPr>
        <p:spPr>
          <a:xfrm>
            <a:off x="3337247"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97" name="Rechthoek 196"/>
          <p:cNvSpPr/>
          <p:nvPr userDrawn="1"/>
        </p:nvSpPr>
        <p:spPr>
          <a:xfrm>
            <a:off x="4686601" y="218281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98" name="Afbeelding 19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3463" y="2259072"/>
            <a:ext cx="30314" cy="110356"/>
          </a:xfrm>
          <a:prstGeom prst="rect">
            <a:avLst/>
          </a:prstGeom>
        </p:spPr>
      </p:pic>
      <p:sp>
        <p:nvSpPr>
          <p:cNvPr id="199" name="Tijdelijke aanduiding voor afbeelding 157"/>
          <p:cNvSpPr>
            <a:spLocks noGrp="1"/>
          </p:cNvSpPr>
          <p:nvPr>
            <p:ph type="pic" sz="quarter" idx="30"/>
          </p:nvPr>
        </p:nvSpPr>
        <p:spPr>
          <a:xfrm>
            <a:off x="4761113" y="2728139"/>
            <a:ext cx="1040400" cy="563563"/>
          </a:xfrm>
        </p:spPr>
        <p:txBody>
          <a:bodyPr/>
          <a:lstStyle>
            <a:lvl1pPr marL="0" indent="0">
              <a:buFont typeface="Arial"/>
              <a:buNone/>
              <a:defRPr sz="550"/>
            </a:lvl1pPr>
          </a:lstStyle>
          <a:p>
            <a:endParaRPr lang="nl-NL"/>
          </a:p>
        </p:txBody>
      </p:sp>
      <p:sp>
        <p:nvSpPr>
          <p:cNvPr id="200" name="Tijdelijke aanduiding voor tekst 159"/>
          <p:cNvSpPr>
            <a:spLocks noGrp="1"/>
          </p:cNvSpPr>
          <p:nvPr>
            <p:ph type="body" sz="quarter" idx="31" hasCustomPrompt="1"/>
          </p:nvPr>
        </p:nvSpPr>
        <p:spPr>
          <a:xfrm>
            <a:off x="4761871"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201" name="Rechthoek 200"/>
          <p:cNvSpPr/>
          <p:nvPr userDrawn="1"/>
        </p:nvSpPr>
        <p:spPr>
          <a:xfrm>
            <a:off x="6111033" y="218281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202" name="Afbeelding 20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7133" y="2259072"/>
            <a:ext cx="30314" cy="110356"/>
          </a:xfrm>
          <a:prstGeom prst="rect">
            <a:avLst/>
          </a:prstGeom>
        </p:spPr>
      </p:pic>
      <p:sp>
        <p:nvSpPr>
          <p:cNvPr id="203" name="Tijdelijke aanduiding voor afbeelding 157"/>
          <p:cNvSpPr>
            <a:spLocks noGrp="1"/>
          </p:cNvSpPr>
          <p:nvPr>
            <p:ph type="pic" sz="quarter" idx="32"/>
          </p:nvPr>
        </p:nvSpPr>
        <p:spPr>
          <a:xfrm>
            <a:off x="6184783" y="2728139"/>
            <a:ext cx="1040400" cy="563563"/>
          </a:xfrm>
        </p:spPr>
        <p:txBody>
          <a:bodyPr/>
          <a:lstStyle>
            <a:lvl1pPr marL="0" indent="0">
              <a:buFont typeface="Arial"/>
              <a:buNone/>
              <a:defRPr sz="550"/>
            </a:lvl1pPr>
          </a:lstStyle>
          <a:p>
            <a:endParaRPr lang="nl-NL"/>
          </a:p>
        </p:txBody>
      </p:sp>
      <p:sp>
        <p:nvSpPr>
          <p:cNvPr id="204" name="Tijdelijke aanduiding voor tekst 159"/>
          <p:cNvSpPr>
            <a:spLocks noGrp="1"/>
          </p:cNvSpPr>
          <p:nvPr>
            <p:ph type="body" sz="quarter" idx="33" hasCustomPrompt="1"/>
          </p:nvPr>
        </p:nvSpPr>
        <p:spPr>
          <a:xfrm>
            <a:off x="6185541"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205" name="Rechthoek 204"/>
          <p:cNvSpPr/>
          <p:nvPr userDrawn="1"/>
        </p:nvSpPr>
        <p:spPr>
          <a:xfrm>
            <a:off x="413305" y="354037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206" name="Afbeelding 20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3723" y="3616632"/>
            <a:ext cx="30314" cy="110356"/>
          </a:xfrm>
          <a:prstGeom prst="rect">
            <a:avLst/>
          </a:prstGeom>
        </p:spPr>
      </p:pic>
      <p:sp>
        <p:nvSpPr>
          <p:cNvPr id="207" name="Tijdelijke aanduiding voor afbeelding 157"/>
          <p:cNvSpPr>
            <a:spLocks noGrp="1"/>
          </p:cNvSpPr>
          <p:nvPr>
            <p:ph type="pic" sz="quarter" idx="34"/>
          </p:nvPr>
        </p:nvSpPr>
        <p:spPr>
          <a:xfrm>
            <a:off x="491373" y="4085699"/>
            <a:ext cx="1040400" cy="563563"/>
          </a:xfrm>
        </p:spPr>
        <p:txBody>
          <a:bodyPr/>
          <a:lstStyle>
            <a:lvl1pPr marL="0" indent="0">
              <a:buFont typeface="Arial"/>
              <a:buNone/>
              <a:defRPr sz="550"/>
            </a:lvl1pPr>
          </a:lstStyle>
          <a:p>
            <a:endParaRPr lang="nl-NL"/>
          </a:p>
        </p:txBody>
      </p:sp>
      <p:sp>
        <p:nvSpPr>
          <p:cNvPr id="208" name="Tijdelijke aanduiding voor tekst 159"/>
          <p:cNvSpPr>
            <a:spLocks noGrp="1"/>
          </p:cNvSpPr>
          <p:nvPr>
            <p:ph type="body" sz="quarter" idx="35" hasCustomPrompt="1"/>
          </p:nvPr>
        </p:nvSpPr>
        <p:spPr>
          <a:xfrm>
            <a:off x="492131"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209" name="Rechthoek 208"/>
          <p:cNvSpPr/>
          <p:nvPr userDrawn="1"/>
        </p:nvSpPr>
        <p:spPr>
          <a:xfrm>
            <a:off x="7535465" y="354037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210" name="Afbeelding 20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9058" y="3616632"/>
            <a:ext cx="30314" cy="110356"/>
          </a:xfrm>
          <a:prstGeom prst="rect">
            <a:avLst/>
          </a:prstGeom>
        </p:spPr>
      </p:pic>
      <p:sp>
        <p:nvSpPr>
          <p:cNvPr id="211" name="Tijdelijke aanduiding voor afbeelding 157"/>
          <p:cNvSpPr>
            <a:spLocks noGrp="1"/>
          </p:cNvSpPr>
          <p:nvPr>
            <p:ph type="pic" sz="quarter" idx="36"/>
          </p:nvPr>
        </p:nvSpPr>
        <p:spPr>
          <a:xfrm>
            <a:off x="7616708" y="4085699"/>
            <a:ext cx="1040400" cy="563563"/>
          </a:xfrm>
        </p:spPr>
        <p:txBody>
          <a:bodyPr/>
          <a:lstStyle>
            <a:lvl1pPr marL="0" indent="0">
              <a:buFont typeface="Arial"/>
              <a:buNone/>
              <a:defRPr sz="550"/>
            </a:lvl1pPr>
          </a:lstStyle>
          <a:p>
            <a:endParaRPr lang="nl-NL"/>
          </a:p>
        </p:txBody>
      </p:sp>
      <p:sp>
        <p:nvSpPr>
          <p:cNvPr id="212" name="Tijdelijke aanduiding voor tekst 159"/>
          <p:cNvSpPr>
            <a:spLocks noGrp="1"/>
          </p:cNvSpPr>
          <p:nvPr>
            <p:ph type="body" sz="quarter" idx="37" hasCustomPrompt="1"/>
          </p:nvPr>
        </p:nvSpPr>
        <p:spPr>
          <a:xfrm>
            <a:off x="7617462"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213" name="Rechthoek 212"/>
          <p:cNvSpPr/>
          <p:nvPr userDrawn="1"/>
        </p:nvSpPr>
        <p:spPr>
          <a:xfrm>
            <a:off x="1837737" y="354037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214" name="Afbeelding 2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36123" y="3616632"/>
            <a:ext cx="30314" cy="110356"/>
          </a:xfrm>
          <a:prstGeom prst="rect">
            <a:avLst/>
          </a:prstGeom>
        </p:spPr>
      </p:pic>
      <p:sp>
        <p:nvSpPr>
          <p:cNvPr id="215" name="Tijdelijke aanduiding voor afbeelding 157"/>
          <p:cNvSpPr>
            <a:spLocks noGrp="1"/>
          </p:cNvSpPr>
          <p:nvPr>
            <p:ph type="pic" sz="quarter" idx="38"/>
          </p:nvPr>
        </p:nvSpPr>
        <p:spPr>
          <a:xfrm>
            <a:off x="1913773" y="4085699"/>
            <a:ext cx="1040400" cy="563563"/>
          </a:xfrm>
        </p:spPr>
        <p:txBody>
          <a:bodyPr/>
          <a:lstStyle>
            <a:lvl1pPr marL="0" indent="0">
              <a:buFont typeface="Arial"/>
              <a:buNone/>
              <a:defRPr sz="550"/>
            </a:lvl1pPr>
          </a:lstStyle>
          <a:p>
            <a:endParaRPr lang="nl-NL"/>
          </a:p>
        </p:txBody>
      </p:sp>
      <p:sp>
        <p:nvSpPr>
          <p:cNvPr id="216" name="Tijdelijke aanduiding voor tekst 159"/>
          <p:cNvSpPr>
            <a:spLocks noGrp="1"/>
          </p:cNvSpPr>
          <p:nvPr>
            <p:ph type="body" sz="quarter" idx="39" hasCustomPrompt="1"/>
          </p:nvPr>
        </p:nvSpPr>
        <p:spPr>
          <a:xfrm>
            <a:off x="1914531"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217" name="Rechthoek 216"/>
          <p:cNvSpPr/>
          <p:nvPr userDrawn="1"/>
        </p:nvSpPr>
        <p:spPr>
          <a:xfrm>
            <a:off x="3262169" y="354037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218" name="Afbeelding 2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8839" y="3616632"/>
            <a:ext cx="30314" cy="110356"/>
          </a:xfrm>
          <a:prstGeom prst="rect">
            <a:avLst/>
          </a:prstGeom>
        </p:spPr>
      </p:pic>
      <p:sp>
        <p:nvSpPr>
          <p:cNvPr id="219" name="Tijdelijke aanduiding voor afbeelding 157"/>
          <p:cNvSpPr>
            <a:spLocks noGrp="1"/>
          </p:cNvSpPr>
          <p:nvPr>
            <p:ph type="pic" sz="quarter" idx="40"/>
          </p:nvPr>
        </p:nvSpPr>
        <p:spPr>
          <a:xfrm>
            <a:off x="3336489" y="4085699"/>
            <a:ext cx="1040400" cy="563563"/>
          </a:xfrm>
        </p:spPr>
        <p:txBody>
          <a:bodyPr/>
          <a:lstStyle>
            <a:lvl1pPr marL="0" indent="0">
              <a:buFont typeface="Arial"/>
              <a:buNone/>
              <a:defRPr sz="550"/>
            </a:lvl1pPr>
          </a:lstStyle>
          <a:p>
            <a:endParaRPr lang="nl-NL"/>
          </a:p>
        </p:txBody>
      </p:sp>
      <p:sp>
        <p:nvSpPr>
          <p:cNvPr id="220" name="Tijdelijke aanduiding voor tekst 159"/>
          <p:cNvSpPr>
            <a:spLocks noGrp="1"/>
          </p:cNvSpPr>
          <p:nvPr>
            <p:ph type="body" sz="quarter" idx="41" hasCustomPrompt="1"/>
          </p:nvPr>
        </p:nvSpPr>
        <p:spPr>
          <a:xfrm>
            <a:off x="3337247"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221" name="Rechthoek 220"/>
          <p:cNvSpPr/>
          <p:nvPr userDrawn="1"/>
        </p:nvSpPr>
        <p:spPr>
          <a:xfrm>
            <a:off x="4686601" y="354037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222" name="Afbeelding 2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3463" y="3616632"/>
            <a:ext cx="30314" cy="110356"/>
          </a:xfrm>
          <a:prstGeom prst="rect">
            <a:avLst/>
          </a:prstGeom>
        </p:spPr>
      </p:pic>
      <p:sp>
        <p:nvSpPr>
          <p:cNvPr id="223" name="Tijdelijke aanduiding voor afbeelding 157"/>
          <p:cNvSpPr>
            <a:spLocks noGrp="1"/>
          </p:cNvSpPr>
          <p:nvPr>
            <p:ph type="pic" sz="quarter" idx="42"/>
          </p:nvPr>
        </p:nvSpPr>
        <p:spPr>
          <a:xfrm>
            <a:off x="4761113" y="4085699"/>
            <a:ext cx="1040400" cy="563563"/>
          </a:xfrm>
        </p:spPr>
        <p:txBody>
          <a:bodyPr/>
          <a:lstStyle>
            <a:lvl1pPr marL="0" indent="0">
              <a:buFont typeface="Arial"/>
              <a:buNone/>
              <a:defRPr sz="550"/>
            </a:lvl1pPr>
          </a:lstStyle>
          <a:p>
            <a:endParaRPr lang="nl-NL"/>
          </a:p>
        </p:txBody>
      </p:sp>
      <p:sp>
        <p:nvSpPr>
          <p:cNvPr id="224" name="Tijdelijke aanduiding voor tekst 159"/>
          <p:cNvSpPr>
            <a:spLocks noGrp="1"/>
          </p:cNvSpPr>
          <p:nvPr>
            <p:ph type="body" sz="quarter" idx="43" hasCustomPrompt="1"/>
          </p:nvPr>
        </p:nvSpPr>
        <p:spPr>
          <a:xfrm>
            <a:off x="4761871"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225" name="Rechthoek 224"/>
          <p:cNvSpPr/>
          <p:nvPr userDrawn="1"/>
        </p:nvSpPr>
        <p:spPr>
          <a:xfrm>
            <a:off x="6111033" y="3540375"/>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226" name="Afbeelding 2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7133" y="3616632"/>
            <a:ext cx="30314" cy="110356"/>
          </a:xfrm>
          <a:prstGeom prst="rect">
            <a:avLst/>
          </a:prstGeom>
        </p:spPr>
      </p:pic>
      <p:sp>
        <p:nvSpPr>
          <p:cNvPr id="227" name="Tijdelijke aanduiding voor afbeelding 157"/>
          <p:cNvSpPr>
            <a:spLocks noGrp="1"/>
          </p:cNvSpPr>
          <p:nvPr>
            <p:ph type="pic" sz="quarter" idx="44"/>
          </p:nvPr>
        </p:nvSpPr>
        <p:spPr>
          <a:xfrm>
            <a:off x="6184783" y="4085699"/>
            <a:ext cx="1040400" cy="563563"/>
          </a:xfrm>
        </p:spPr>
        <p:txBody>
          <a:bodyPr/>
          <a:lstStyle>
            <a:lvl1pPr marL="0" indent="0">
              <a:buFont typeface="Arial"/>
              <a:buNone/>
              <a:defRPr sz="550"/>
            </a:lvl1pPr>
          </a:lstStyle>
          <a:p>
            <a:endParaRPr lang="nl-NL"/>
          </a:p>
        </p:txBody>
      </p:sp>
      <p:sp>
        <p:nvSpPr>
          <p:cNvPr id="228" name="Tijdelijke aanduiding voor tekst 159"/>
          <p:cNvSpPr>
            <a:spLocks noGrp="1"/>
          </p:cNvSpPr>
          <p:nvPr>
            <p:ph type="body" sz="quarter" idx="45" hasCustomPrompt="1"/>
          </p:nvPr>
        </p:nvSpPr>
        <p:spPr>
          <a:xfrm>
            <a:off x="6185541"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2" name="Tijdelijke aanduiding voor datum 1"/>
          <p:cNvSpPr>
            <a:spLocks noGrp="1"/>
          </p:cNvSpPr>
          <p:nvPr>
            <p:ph type="dt" sz="half" idx="46"/>
          </p:nvPr>
        </p:nvSpPr>
        <p:spPr/>
        <p:txBody>
          <a:bodyPr/>
          <a:lstStyle/>
          <a:p>
            <a:fld id="{15C9501B-970B-4D5B-8A94-9A87DC4C88AA}" type="datetimeFigureOut">
              <a:rPr lang="en-GB">
                <a:solidFill>
                  <a:prstClr val="black"/>
                </a:solidFill>
              </a:rPr>
              <a:pPr/>
              <a:t>27/09/2016</a:t>
            </a:fld>
            <a:endParaRPr lang="en-GB" dirty="0">
              <a:solidFill>
                <a:prstClr val="black"/>
              </a:solidFill>
            </a:endParaRPr>
          </a:p>
        </p:txBody>
      </p:sp>
      <p:sp>
        <p:nvSpPr>
          <p:cNvPr id="3" name="Tijdelijke aanduiding voor voettekst 2"/>
          <p:cNvSpPr>
            <a:spLocks noGrp="1"/>
          </p:cNvSpPr>
          <p:nvPr>
            <p:ph type="ftr" sz="quarter" idx="47"/>
          </p:nvPr>
        </p:nvSpPr>
        <p:spPr/>
        <p:txBody>
          <a:bodyPr/>
          <a:lstStyle/>
          <a:p>
            <a:r>
              <a:rPr lang="en-GB" dirty="0" smtClean="0">
                <a:solidFill>
                  <a:prstClr val="black"/>
                </a:solidFill>
              </a:rPr>
              <a:t>Trends and pressures in Dutch hospital design</a:t>
            </a:r>
            <a:endParaRPr lang="en-GB" dirty="0">
              <a:solidFill>
                <a:prstClr val="black"/>
              </a:solidFill>
            </a:endParaRPr>
          </a:p>
        </p:txBody>
      </p:sp>
    </p:spTree>
    <p:extLst>
      <p:ext uri="{BB962C8B-B14F-4D97-AF65-F5344CB8AC3E}">
        <p14:creationId xmlns:p14="http://schemas.microsoft.com/office/powerpoint/2010/main" val="145334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wcase navigation 6">
    <p:spTree>
      <p:nvGrpSpPr>
        <p:cNvPr id="1" name=""/>
        <p:cNvGrpSpPr/>
        <p:nvPr/>
      </p:nvGrpSpPr>
      <p:grpSpPr>
        <a:xfrm>
          <a:off x="0" y="0"/>
          <a:ext cx="0" cy="0"/>
          <a:chOff x="0" y="0"/>
          <a:chExt cx="0" cy="0"/>
        </a:xfrm>
      </p:grpSpPr>
      <p:pic>
        <p:nvPicPr>
          <p:cNvPr id="28" name="Afbeelding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 y="-3118"/>
            <a:ext cx="9143999" cy="5149735"/>
          </a:xfrm>
          <a:prstGeom prst="rect">
            <a:avLst/>
          </a:prstGeom>
        </p:spPr>
      </p:pic>
      <p:sp>
        <p:nvSpPr>
          <p:cNvPr id="5" name="Rechthoek 4"/>
          <p:cNvSpPr/>
          <p:nvPr userDrawn="1"/>
        </p:nvSpPr>
        <p:spPr>
          <a:xfrm>
            <a:off x="413305" y="819929"/>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7" name="Afbeelding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59025" y="896184"/>
            <a:ext cx="30314" cy="110356"/>
          </a:xfrm>
          <a:prstGeom prst="rect">
            <a:avLst/>
          </a:prstGeom>
        </p:spPr>
      </p:pic>
      <p:sp>
        <p:nvSpPr>
          <p:cNvPr id="155" name="Tijdelijke aanduiding voor dianummer 5"/>
          <p:cNvSpPr>
            <a:spLocks noGrp="1"/>
          </p:cNvSpPr>
          <p:nvPr userDrawn="1">
            <p:ph type="sldNum" sz="quarter" idx="4"/>
          </p:nvPr>
        </p:nvSpPr>
        <p:spPr>
          <a:xfrm>
            <a:off x="423136" y="4867994"/>
            <a:ext cx="271098" cy="168990"/>
          </a:xfrm>
          <a:prstGeom prst="rect">
            <a:avLst/>
          </a:prstGeom>
        </p:spPr>
        <p:txBody>
          <a:bodyPr vert="horz" lIns="0" tIns="0" rIns="0" bIns="0" rtlCol="0" anchor="b" anchorCtr="0"/>
          <a:lstStyle>
            <a:lvl1pPr algn="l">
              <a:defRPr sz="550" b="1">
                <a:solidFill>
                  <a:schemeClr val="tx1"/>
                </a:solidFill>
                <a:latin typeface="Arial" pitchFamily="34" charset="0"/>
                <a:cs typeface="Arial" pitchFamily="34" charset="0"/>
              </a:defRPr>
            </a:lvl1pPr>
          </a:lstStyle>
          <a:p>
            <a:fld id="{6CD44126-CD28-6A41-8849-1FDC38168F7B}" type="slidenum">
              <a:rPr lang="en-GB" smtClean="0">
                <a:solidFill>
                  <a:prstClr val="black"/>
                </a:solidFill>
              </a:rPr>
              <a:pPr/>
              <a:t>‹#›</a:t>
            </a:fld>
            <a:endParaRPr lang="en-GB" dirty="0">
              <a:solidFill>
                <a:prstClr val="black"/>
              </a:solidFill>
            </a:endParaRPr>
          </a:p>
        </p:txBody>
      </p:sp>
      <p:sp>
        <p:nvSpPr>
          <p:cNvPr id="158" name="Tijdelijke aanduiding voor afbeelding 157"/>
          <p:cNvSpPr>
            <a:spLocks noGrp="1"/>
          </p:cNvSpPr>
          <p:nvPr>
            <p:ph type="pic" sz="quarter" idx="10"/>
          </p:nvPr>
        </p:nvSpPr>
        <p:spPr>
          <a:xfrm>
            <a:off x="491374" y="1365253"/>
            <a:ext cx="2397877" cy="1050925"/>
          </a:xfrm>
        </p:spPr>
        <p:txBody>
          <a:bodyPr/>
          <a:lstStyle>
            <a:lvl1pPr marL="0" indent="0">
              <a:buFont typeface="Arial"/>
              <a:buNone/>
              <a:defRPr sz="550"/>
            </a:lvl1pPr>
          </a:lstStyle>
          <a:p>
            <a:endParaRPr lang="nl-NL"/>
          </a:p>
        </p:txBody>
      </p:sp>
      <p:sp>
        <p:nvSpPr>
          <p:cNvPr id="160" name="Tijdelijke aanduiding voor tekst 159"/>
          <p:cNvSpPr>
            <a:spLocks noGrp="1"/>
          </p:cNvSpPr>
          <p:nvPr>
            <p:ph type="body" sz="quarter" idx="11" hasCustomPrompt="1"/>
          </p:nvPr>
        </p:nvSpPr>
        <p:spPr>
          <a:xfrm>
            <a:off x="492129" y="877135"/>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99" name="Rechthoek 98"/>
          <p:cNvSpPr/>
          <p:nvPr userDrawn="1"/>
        </p:nvSpPr>
        <p:spPr>
          <a:xfrm>
            <a:off x="3283505" y="819929"/>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00" name="Afbeelding 9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9225" y="896184"/>
            <a:ext cx="30314" cy="110356"/>
          </a:xfrm>
          <a:prstGeom prst="rect">
            <a:avLst/>
          </a:prstGeom>
        </p:spPr>
      </p:pic>
      <p:sp>
        <p:nvSpPr>
          <p:cNvPr id="101" name="Tijdelijke aanduiding voor afbeelding 157"/>
          <p:cNvSpPr>
            <a:spLocks noGrp="1"/>
          </p:cNvSpPr>
          <p:nvPr>
            <p:ph type="pic" sz="quarter" idx="12"/>
          </p:nvPr>
        </p:nvSpPr>
        <p:spPr>
          <a:xfrm>
            <a:off x="3361578" y="1365253"/>
            <a:ext cx="2397877" cy="1050925"/>
          </a:xfrm>
        </p:spPr>
        <p:txBody>
          <a:bodyPr/>
          <a:lstStyle>
            <a:lvl1pPr marL="0" indent="0">
              <a:buFont typeface="Arial"/>
              <a:buNone/>
              <a:defRPr sz="550"/>
            </a:lvl1pPr>
          </a:lstStyle>
          <a:p>
            <a:endParaRPr lang="nl-NL"/>
          </a:p>
        </p:txBody>
      </p:sp>
      <p:sp>
        <p:nvSpPr>
          <p:cNvPr id="102" name="Tijdelijke aanduiding voor tekst 159"/>
          <p:cNvSpPr>
            <a:spLocks noGrp="1"/>
          </p:cNvSpPr>
          <p:nvPr>
            <p:ph type="body" sz="quarter" idx="13" hasCustomPrompt="1"/>
          </p:nvPr>
        </p:nvSpPr>
        <p:spPr>
          <a:xfrm>
            <a:off x="3362331" y="877135"/>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03" name="Rechthoek 102"/>
          <p:cNvSpPr/>
          <p:nvPr userDrawn="1"/>
        </p:nvSpPr>
        <p:spPr>
          <a:xfrm>
            <a:off x="6166405" y="819929"/>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04" name="Afbeelding 10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12125" y="896184"/>
            <a:ext cx="30314" cy="110356"/>
          </a:xfrm>
          <a:prstGeom prst="rect">
            <a:avLst/>
          </a:prstGeom>
        </p:spPr>
      </p:pic>
      <p:sp>
        <p:nvSpPr>
          <p:cNvPr id="105" name="Tijdelijke aanduiding voor afbeelding 157"/>
          <p:cNvSpPr>
            <a:spLocks noGrp="1"/>
          </p:cNvSpPr>
          <p:nvPr>
            <p:ph type="pic" sz="quarter" idx="14"/>
          </p:nvPr>
        </p:nvSpPr>
        <p:spPr>
          <a:xfrm>
            <a:off x="6244478" y="1365253"/>
            <a:ext cx="2397877" cy="1050925"/>
          </a:xfrm>
        </p:spPr>
        <p:txBody>
          <a:bodyPr/>
          <a:lstStyle>
            <a:lvl1pPr marL="0" indent="0">
              <a:buFont typeface="Arial"/>
              <a:buNone/>
              <a:defRPr sz="550"/>
            </a:lvl1pPr>
          </a:lstStyle>
          <a:p>
            <a:endParaRPr lang="nl-NL"/>
          </a:p>
        </p:txBody>
      </p:sp>
      <p:sp>
        <p:nvSpPr>
          <p:cNvPr id="106" name="Tijdelijke aanduiding voor tekst 159"/>
          <p:cNvSpPr>
            <a:spLocks noGrp="1"/>
          </p:cNvSpPr>
          <p:nvPr>
            <p:ph type="body" sz="quarter" idx="15" hasCustomPrompt="1"/>
          </p:nvPr>
        </p:nvSpPr>
        <p:spPr>
          <a:xfrm>
            <a:off x="6245231" y="877135"/>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07" name="Rechthoek 106"/>
          <p:cNvSpPr/>
          <p:nvPr userDrawn="1"/>
        </p:nvSpPr>
        <p:spPr>
          <a:xfrm>
            <a:off x="413305" y="2790827"/>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08" name="Afbeelding 10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59025" y="2867082"/>
            <a:ext cx="30314" cy="110356"/>
          </a:xfrm>
          <a:prstGeom prst="rect">
            <a:avLst/>
          </a:prstGeom>
        </p:spPr>
      </p:pic>
      <p:sp>
        <p:nvSpPr>
          <p:cNvPr id="109" name="Tijdelijke aanduiding voor afbeelding 157"/>
          <p:cNvSpPr>
            <a:spLocks noGrp="1"/>
          </p:cNvSpPr>
          <p:nvPr>
            <p:ph type="pic" sz="quarter" idx="16"/>
          </p:nvPr>
        </p:nvSpPr>
        <p:spPr>
          <a:xfrm>
            <a:off x="491374" y="3336151"/>
            <a:ext cx="2397877" cy="1050925"/>
          </a:xfrm>
        </p:spPr>
        <p:txBody>
          <a:bodyPr/>
          <a:lstStyle>
            <a:lvl1pPr marL="0" indent="0">
              <a:buFont typeface="Arial"/>
              <a:buNone/>
              <a:defRPr sz="550"/>
            </a:lvl1pPr>
          </a:lstStyle>
          <a:p>
            <a:endParaRPr lang="nl-NL"/>
          </a:p>
        </p:txBody>
      </p:sp>
      <p:sp>
        <p:nvSpPr>
          <p:cNvPr id="110" name="Tijdelijke aanduiding voor tekst 159"/>
          <p:cNvSpPr>
            <a:spLocks noGrp="1"/>
          </p:cNvSpPr>
          <p:nvPr>
            <p:ph type="body" sz="quarter" idx="17" hasCustomPrompt="1"/>
          </p:nvPr>
        </p:nvSpPr>
        <p:spPr>
          <a:xfrm>
            <a:off x="492129" y="2848033"/>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11" name="Rechthoek 110"/>
          <p:cNvSpPr/>
          <p:nvPr userDrawn="1"/>
        </p:nvSpPr>
        <p:spPr>
          <a:xfrm>
            <a:off x="3283505" y="2790827"/>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12" name="Afbeelding 1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9225" y="2867082"/>
            <a:ext cx="30314" cy="110356"/>
          </a:xfrm>
          <a:prstGeom prst="rect">
            <a:avLst/>
          </a:prstGeom>
        </p:spPr>
      </p:pic>
      <p:sp>
        <p:nvSpPr>
          <p:cNvPr id="113" name="Tijdelijke aanduiding voor afbeelding 157"/>
          <p:cNvSpPr>
            <a:spLocks noGrp="1"/>
          </p:cNvSpPr>
          <p:nvPr>
            <p:ph type="pic" sz="quarter" idx="18"/>
          </p:nvPr>
        </p:nvSpPr>
        <p:spPr>
          <a:xfrm>
            <a:off x="3361578" y="3336151"/>
            <a:ext cx="2397877" cy="1050925"/>
          </a:xfrm>
        </p:spPr>
        <p:txBody>
          <a:bodyPr/>
          <a:lstStyle>
            <a:lvl1pPr marL="0" indent="0">
              <a:buFont typeface="Arial"/>
              <a:buNone/>
              <a:defRPr sz="550"/>
            </a:lvl1pPr>
          </a:lstStyle>
          <a:p>
            <a:endParaRPr lang="nl-NL"/>
          </a:p>
        </p:txBody>
      </p:sp>
      <p:sp>
        <p:nvSpPr>
          <p:cNvPr id="114" name="Tijdelijke aanduiding voor tekst 159"/>
          <p:cNvSpPr>
            <a:spLocks noGrp="1"/>
          </p:cNvSpPr>
          <p:nvPr>
            <p:ph type="body" sz="quarter" idx="19" hasCustomPrompt="1"/>
          </p:nvPr>
        </p:nvSpPr>
        <p:spPr>
          <a:xfrm>
            <a:off x="3362331" y="2848033"/>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115" name="Rechthoek 114"/>
          <p:cNvSpPr/>
          <p:nvPr userDrawn="1"/>
        </p:nvSpPr>
        <p:spPr>
          <a:xfrm>
            <a:off x="6166405" y="2790827"/>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116" name="Afbeelding 1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12125" y="2867082"/>
            <a:ext cx="30314" cy="110356"/>
          </a:xfrm>
          <a:prstGeom prst="rect">
            <a:avLst/>
          </a:prstGeom>
        </p:spPr>
      </p:pic>
      <p:sp>
        <p:nvSpPr>
          <p:cNvPr id="117" name="Tijdelijke aanduiding voor afbeelding 157"/>
          <p:cNvSpPr>
            <a:spLocks noGrp="1"/>
          </p:cNvSpPr>
          <p:nvPr>
            <p:ph type="pic" sz="quarter" idx="20"/>
          </p:nvPr>
        </p:nvSpPr>
        <p:spPr>
          <a:xfrm>
            <a:off x="6244478" y="3336151"/>
            <a:ext cx="2397877" cy="1050925"/>
          </a:xfrm>
        </p:spPr>
        <p:txBody>
          <a:bodyPr/>
          <a:lstStyle>
            <a:lvl1pPr marL="0" indent="0">
              <a:buFont typeface="Arial"/>
              <a:buNone/>
              <a:defRPr sz="550"/>
            </a:lvl1pPr>
          </a:lstStyle>
          <a:p>
            <a:endParaRPr lang="nl-NL"/>
          </a:p>
        </p:txBody>
      </p:sp>
      <p:sp>
        <p:nvSpPr>
          <p:cNvPr id="118" name="Tijdelijke aanduiding voor tekst 159"/>
          <p:cNvSpPr>
            <a:spLocks noGrp="1"/>
          </p:cNvSpPr>
          <p:nvPr>
            <p:ph type="body" sz="quarter" idx="21" hasCustomPrompt="1"/>
          </p:nvPr>
        </p:nvSpPr>
        <p:spPr>
          <a:xfrm>
            <a:off x="6245231" y="2848033"/>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smtClean="0"/>
              <a:t>Klik</a:t>
            </a:r>
            <a:r>
              <a:rPr lang="en-GB" dirty="0" smtClean="0"/>
              <a:t> om </a:t>
            </a:r>
            <a:r>
              <a:rPr lang="en-GB" dirty="0" err="1" smtClean="0"/>
              <a:t>titel</a:t>
            </a:r>
            <a:r>
              <a:rPr lang="en-GB" dirty="0" smtClean="0"/>
              <a:t> </a:t>
            </a:r>
            <a:r>
              <a:rPr lang="en-GB" dirty="0" err="1" smtClean="0"/>
              <a:t>aan</a:t>
            </a:r>
            <a:r>
              <a:rPr lang="en-GB" dirty="0" smtClean="0"/>
              <a:t> </a:t>
            </a:r>
            <a:r>
              <a:rPr lang="en-GB" dirty="0" err="1" smtClean="0"/>
              <a:t>te</a:t>
            </a:r>
            <a:r>
              <a:rPr lang="en-GB" dirty="0" smtClean="0"/>
              <a:t> </a:t>
            </a:r>
            <a:r>
              <a:rPr lang="en-GB" dirty="0" err="1" smtClean="0"/>
              <a:t>passen</a:t>
            </a:r>
            <a:endParaRPr lang="en-GB" dirty="0" smtClean="0"/>
          </a:p>
        </p:txBody>
      </p:sp>
      <p:sp>
        <p:nvSpPr>
          <p:cNvPr id="2" name="Tijdelijke aanduiding voor datum 1"/>
          <p:cNvSpPr>
            <a:spLocks noGrp="1"/>
          </p:cNvSpPr>
          <p:nvPr>
            <p:ph type="dt" sz="half" idx="22"/>
          </p:nvPr>
        </p:nvSpPr>
        <p:spPr/>
        <p:txBody>
          <a:bodyPr/>
          <a:lstStyle/>
          <a:p>
            <a:fld id="{15C9501B-970B-4D5B-8A94-9A87DC4C88AA}" type="datetimeFigureOut">
              <a:rPr lang="en-GB">
                <a:solidFill>
                  <a:prstClr val="black"/>
                </a:solidFill>
              </a:rPr>
              <a:pPr/>
              <a:t>27/09/2016</a:t>
            </a:fld>
            <a:endParaRPr lang="en-GB" dirty="0">
              <a:solidFill>
                <a:prstClr val="black"/>
              </a:solidFill>
            </a:endParaRPr>
          </a:p>
        </p:txBody>
      </p:sp>
      <p:sp>
        <p:nvSpPr>
          <p:cNvPr id="3" name="Tijdelijke aanduiding voor voettekst 2"/>
          <p:cNvSpPr>
            <a:spLocks noGrp="1"/>
          </p:cNvSpPr>
          <p:nvPr>
            <p:ph type="ftr" sz="quarter" idx="23"/>
          </p:nvPr>
        </p:nvSpPr>
        <p:spPr/>
        <p:txBody>
          <a:bodyPr/>
          <a:lstStyle/>
          <a:p>
            <a:r>
              <a:rPr lang="en-GB" dirty="0" smtClean="0">
                <a:solidFill>
                  <a:prstClr val="black"/>
                </a:solidFill>
              </a:rPr>
              <a:t>Trends and pressures in Dutch hospital design</a:t>
            </a:r>
            <a:endParaRPr lang="en-GB" dirty="0">
              <a:solidFill>
                <a:prstClr val="black"/>
              </a:solidFill>
            </a:endParaRPr>
          </a:p>
        </p:txBody>
      </p:sp>
    </p:spTree>
    <p:extLst>
      <p:ext uri="{BB962C8B-B14F-4D97-AF65-F5344CB8AC3E}">
        <p14:creationId xmlns:p14="http://schemas.microsoft.com/office/powerpoint/2010/main" val="424389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ep 8"/>
          <p:cNvGrpSpPr/>
          <p:nvPr userDrawn="1"/>
        </p:nvGrpSpPr>
        <p:grpSpPr>
          <a:xfrm>
            <a:off x="713399" y="1344920"/>
            <a:ext cx="58382" cy="2033280"/>
            <a:chOff x="713399" y="1344920"/>
            <a:chExt cx="58382" cy="2033280"/>
          </a:xfrm>
        </p:grpSpPr>
        <p:pic>
          <p:nvPicPr>
            <p:cNvPr id="5" name="Afbeelding 4" descr="timeline_pijl_wi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399" y="1344920"/>
              <a:ext cx="58382"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2"/>
            <a:ext cx="7065818" cy="1316038"/>
          </a:xfrm>
          <a:prstGeom prst="rect">
            <a:avLst/>
          </a:prstGeom>
        </p:spPr>
        <p:txBody>
          <a:bodyPr/>
          <a:lstStyle>
            <a:lvl1pPr>
              <a:defRPr sz="3000" b="0" spc="0">
                <a:solidFill>
                  <a:schemeClr val="bg1"/>
                </a:solidFill>
                <a:latin typeface="Arial Black"/>
                <a:cs typeface="Arial Black"/>
              </a:defRPr>
            </a:lvl1pPr>
          </a:lstStyle>
          <a:p>
            <a:r>
              <a:rPr lang="en-GB" dirty="0" err="1" smtClean="0"/>
              <a:t>Titelstijl</a:t>
            </a:r>
            <a:r>
              <a:rPr lang="en-GB" dirty="0" smtClean="0"/>
              <a:t> van model </a:t>
            </a:r>
            <a:r>
              <a:rPr lang="en-GB" dirty="0" err="1" smtClean="0"/>
              <a:t>bewerken</a:t>
            </a:r>
            <a:endParaRPr lang="en-GB" dirty="0"/>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4" name="Afbeelding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212547"/>
            <a:ext cx="9144000" cy="386230"/>
          </a:xfrm>
          <a:prstGeom prst="rect">
            <a:avLst/>
          </a:prstGeom>
        </p:spPr>
      </p:pic>
    </p:spTree>
    <p:extLst>
      <p:ext uri="{BB962C8B-B14F-4D97-AF65-F5344CB8AC3E}">
        <p14:creationId xmlns:p14="http://schemas.microsoft.com/office/powerpoint/2010/main" val="625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ep 2"/>
          <p:cNvGrpSpPr/>
          <p:nvPr userDrawn="1"/>
        </p:nvGrpSpPr>
        <p:grpSpPr>
          <a:xfrm>
            <a:off x="713668" y="1344920"/>
            <a:ext cx="57847" cy="2033280"/>
            <a:chOff x="713666" y="1344920"/>
            <a:chExt cx="57847" cy="203328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666" y="1344920"/>
              <a:ext cx="57847"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2"/>
            <a:ext cx="7065818" cy="1316038"/>
          </a:xfrm>
          <a:prstGeom prst="rect">
            <a:avLst/>
          </a:prstGeom>
        </p:spPr>
        <p:txBody>
          <a:bodyPr/>
          <a:lstStyle>
            <a:lvl1pPr>
              <a:defRPr sz="3000" b="0" spc="0">
                <a:solidFill>
                  <a:schemeClr val="tx1"/>
                </a:solidFill>
                <a:latin typeface="Arial Black"/>
                <a:cs typeface="Arial Black"/>
              </a:defRPr>
            </a:lvl1pPr>
          </a:lstStyle>
          <a:p>
            <a:r>
              <a:rPr lang="en-GB" dirty="0" err="1" smtClean="0"/>
              <a:t>Titelstijl</a:t>
            </a:r>
            <a:r>
              <a:rPr lang="en-GB" dirty="0" smtClean="0"/>
              <a:t> van model </a:t>
            </a:r>
            <a:r>
              <a:rPr lang="en-GB" dirty="0" err="1" smtClean="0"/>
              <a:t>bewerken</a:t>
            </a:r>
            <a:endParaRPr lang="en-GB" dirty="0"/>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4" name="Afbeelding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 y="3212547"/>
            <a:ext cx="9143993" cy="386230"/>
          </a:xfrm>
          <a:prstGeom prst="rect">
            <a:avLst/>
          </a:prstGeom>
        </p:spPr>
      </p:pic>
    </p:spTree>
    <p:extLst>
      <p:ext uri="{BB962C8B-B14F-4D97-AF65-F5344CB8AC3E}">
        <p14:creationId xmlns:p14="http://schemas.microsoft.com/office/powerpoint/2010/main" val="404713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ep 2"/>
          <p:cNvGrpSpPr/>
          <p:nvPr userDrawn="1"/>
        </p:nvGrpSpPr>
        <p:grpSpPr>
          <a:xfrm>
            <a:off x="713668" y="1344920"/>
            <a:ext cx="57847" cy="2033280"/>
            <a:chOff x="713666" y="1344920"/>
            <a:chExt cx="57847" cy="203328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666" y="1344920"/>
              <a:ext cx="57847"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2"/>
            <a:ext cx="7065818" cy="1316038"/>
          </a:xfrm>
          <a:prstGeom prst="rect">
            <a:avLst/>
          </a:prstGeom>
        </p:spPr>
        <p:txBody>
          <a:bodyPr/>
          <a:lstStyle>
            <a:lvl1pPr>
              <a:defRPr sz="3000" b="0" spc="0" baseline="0">
                <a:solidFill>
                  <a:schemeClr val="tx1"/>
                </a:solidFill>
                <a:latin typeface="Arial Black"/>
                <a:cs typeface="Arial Black"/>
              </a:defRPr>
            </a:lvl1pPr>
          </a:lstStyle>
          <a:p>
            <a:r>
              <a:rPr lang="en-GB" dirty="0" err="1" smtClean="0"/>
              <a:t>Titelstijl</a:t>
            </a:r>
            <a:r>
              <a:rPr lang="en-GB" dirty="0" smtClean="0"/>
              <a:t> van model </a:t>
            </a:r>
            <a:r>
              <a:rPr lang="en-GB" dirty="0" err="1" smtClean="0"/>
              <a:t>bewerken</a:t>
            </a:r>
            <a:endParaRPr lang="en-GB" dirty="0"/>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4" name="Afbeelding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 y="3212547"/>
            <a:ext cx="9143993" cy="386230"/>
          </a:xfrm>
          <a:prstGeom prst="rect">
            <a:avLst/>
          </a:prstGeom>
        </p:spPr>
      </p:pic>
    </p:spTree>
    <p:extLst>
      <p:ext uri="{BB962C8B-B14F-4D97-AF65-F5344CB8AC3E}">
        <p14:creationId xmlns:p14="http://schemas.microsoft.com/office/powerpoint/2010/main" val="3549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text_only">
    <p:bg>
      <p:bgPr>
        <a:solidFill>
          <a:srgbClr val="FFFFFF"/>
        </a:solidFill>
        <a:effectLst/>
      </p:bgPr>
    </p:bg>
    <p:spTree>
      <p:nvGrpSpPr>
        <p:cNvPr id="1" name=""/>
        <p:cNvGrpSpPr/>
        <p:nvPr/>
      </p:nvGrpSpPr>
      <p:grpSpPr>
        <a:xfrm>
          <a:off x="0" y="0"/>
          <a:ext cx="0" cy="0"/>
          <a:chOff x="0" y="0"/>
          <a:chExt cx="0" cy="0"/>
        </a:xfrm>
      </p:grpSpPr>
      <p:grpSp>
        <p:nvGrpSpPr>
          <p:cNvPr id="3" name="Groep 2"/>
          <p:cNvGrpSpPr/>
          <p:nvPr userDrawn="1"/>
        </p:nvGrpSpPr>
        <p:grpSpPr>
          <a:xfrm>
            <a:off x="713668" y="1344920"/>
            <a:ext cx="57847" cy="2033280"/>
            <a:chOff x="713666" y="1344920"/>
            <a:chExt cx="57847" cy="2033280"/>
          </a:xfrm>
        </p:grpSpPr>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666" y="1344920"/>
              <a:ext cx="57847"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2"/>
            <a:ext cx="7065818" cy="1316038"/>
          </a:xfrm>
          <a:prstGeom prst="rect">
            <a:avLst/>
          </a:prstGeom>
        </p:spPr>
        <p:txBody>
          <a:bodyPr/>
          <a:lstStyle>
            <a:lvl1pPr>
              <a:defRPr sz="3000" b="0" spc="0" baseline="0">
                <a:solidFill>
                  <a:schemeClr val="tx1"/>
                </a:solidFill>
                <a:latin typeface="Arial Black"/>
                <a:cs typeface="Arial Black"/>
              </a:defRPr>
            </a:lvl1pPr>
          </a:lstStyle>
          <a:p>
            <a:r>
              <a:rPr lang="en-GB" dirty="0" err="1" smtClean="0"/>
              <a:t>Titelstijl</a:t>
            </a:r>
            <a:r>
              <a:rPr lang="en-GB" dirty="0" smtClean="0"/>
              <a:t> van model </a:t>
            </a:r>
            <a:r>
              <a:rPr lang="en-GB" dirty="0" err="1" smtClean="0"/>
              <a:t>bewerken</a:t>
            </a:r>
            <a:endParaRPr lang="en-GB" dirty="0"/>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4" name="Afbeelding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 y="3212547"/>
            <a:ext cx="9143993" cy="386230"/>
          </a:xfrm>
          <a:prstGeom prst="rect">
            <a:avLst/>
          </a:prstGeom>
        </p:spPr>
      </p:pic>
    </p:spTree>
    <p:extLst>
      <p:ext uri="{BB962C8B-B14F-4D97-AF65-F5344CB8AC3E}">
        <p14:creationId xmlns:p14="http://schemas.microsoft.com/office/powerpoint/2010/main" val="16700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Bullet">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 y="-3118"/>
            <a:ext cx="9143999" cy="5149735"/>
          </a:xfrm>
          <a:prstGeom prst="rect">
            <a:avLst/>
          </a:prstGeom>
        </p:spPr>
      </p:pic>
      <p:sp>
        <p:nvSpPr>
          <p:cNvPr id="2" name="Titel 1"/>
          <p:cNvSpPr>
            <a:spLocks noGrp="1"/>
          </p:cNvSpPr>
          <p:nvPr>
            <p:ph type="title"/>
          </p:nvPr>
        </p:nvSpPr>
        <p:spPr>
          <a:xfrm>
            <a:off x="424800" y="900000"/>
            <a:ext cx="8301600" cy="720000"/>
          </a:xfrm>
          <a:prstGeom prst="rect">
            <a:avLst/>
          </a:prstGeom>
        </p:spPr>
        <p:txBody>
          <a:bodyPr/>
          <a:lstStyle/>
          <a:p>
            <a:r>
              <a:rPr lang="en-GB" dirty="0" err="1" smtClean="0"/>
              <a:t>Titelstijl</a:t>
            </a:r>
            <a:r>
              <a:rPr lang="en-GB" dirty="0" smtClean="0"/>
              <a:t> van model </a:t>
            </a:r>
            <a:r>
              <a:rPr lang="en-GB" dirty="0" err="1" smtClean="0"/>
              <a:t>bewerken</a:t>
            </a:r>
            <a:endParaRPr lang="en-GB" dirty="0"/>
          </a:p>
        </p:txBody>
      </p:sp>
      <p:sp>
        <p:nvSpPr>
          <p:cNvPr id="3" name="Tijdelijke aanduiding voor inhoud 2"/>
          <p:cNvSpPr>
            <a:spLocks noGrp="1"/>
          </p:cNvSpPr>
          <p:nvPr>
            <p:ph idx="1"/>
          </p:nvPr>
        </p:nvSpPr>
        <p:spPr>
          <a:xfrm>
            <a:off x="424800" y="1746003"/>
            <a:ext cx="8301600" cy="3021263"/>
          </a:xfrm>
          <a:prstGeom prst="rect">
            <a:avLst/>
          </a:prstGeom>
        </p:spPr>
        <p:txBody>
          <a:bodyPr/>
          <a:lstStyle/>
          <a:p>
            <a:pPr lvl="0"/>
            <a:r>
              <a:rPr lang="en-GB" dirty="0" err="1" smtClean="0"/>
              <a:t>Klik</a:t>
            </a:r>
            <a:r>
              <a:rPr lang="en-GB" dirty="0" smtClean="0"/>
              <a:t> om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8" name="Tijdelijke aanduiding voor dianummer 5"/>
          <p:cNvSpPr>
            <a:spLocks noGrp="1"/>
          </p:cNvSpPr>
          <p:nvPr>
            <p:ph type="sldNum" sz="quarter" idx="4"/>
          </p:nvPr>
        </p:nvSpPr>
        <p:spPr>
          <a:xfrm>
            <a:off x="423136" y="4867994"/>
            <a:ext cx="271098" cy="168990"/>
          </a:xfrm>
          <a:prstGeom prst="rect">
            <a:avLst/>
          </a:prstGeom>
        </p:spPr>
        <p:txBody>
          <a:bodyPr vert="horz" lIns="0" tIns="0" rIns="0" bIns="0" rtlCol="0" anchor="b" anchorCtr="0"/>
          <a:lstStyle>
            <a:lvl1pPr algn="l">
              <a:defRPr sz="550" b="1">
                <a:solidFill>
                  <a:schemeClr val="tx1"/>
                </a:solidFill>
                <a:latin typeface="Arial" pitchFamily="34" charset="0"/>
                <a:cs typeface="Arial" pitchFamily="34" charset="0"/>
              </a:defRPr>
            </a:lvl1pPr>
          </a:lstStyle>
          <a:p>
            <a:fld id="{6CD44126-CD28-6A41-8849-1FDC38168F7B}" type="slidenum">
              <a:rPr lang="en-GB" smtClean="0">
                <a:solidFill>
                  <a:prstClr val="black"/>
                </a:solidFill>
              </a:rPr>
              <a:pPr/>
              <a:t>‹#›</a:t>
            </a:fld>
            <a:endParaRPr lang="en-GB" dirty="0">
              <a:solidFill>
                <a:prstClr val="black"/>
              </a:solidFill>
            </a:endParaRPr>
          </a:p>
        </p:txBody>
      </p:sp>
      <p:sp>
        <p:nvSpPr>
          <p:cNvPr id="7" name="Tijdelijke aanduiding voor datum 6"/>
          <p:cNvSpPr>
            <a:spLocks noGrp="1"/>
          </p:cNvSpPr>
          <p:nvPr>
            <p:ph type="dt" sz="half" idx="10"/>
          </p:nvPr>
        </p:nvSpPr>
        <p:spPr/>
        <p:txBody>
          <a:bodyPr/>
          <a:lstStyle/>
          <a:p>
            <a:fld id="{15C9501B-970B-4D5B-8A94-9A87DC4C88AA}" type="datetimeFigureOut">
              <a:rPr lang="en-GB">
                <a:solidFill>
                  <a:prstClr val="black"/>
                </a:solidFill>
              </a:rPr>
              <a:pPr/>
              <a:t>27/09/2016</a:t>
            </a:fld>
            <a:endParaRPr lang="en-GB" dirty="0">
              <a:solidFill>
                <a:prstClr val="black"/>
              </a:solidFill>
            </a:endParaRPr>
          </a:p>
        </p:txBody>
      </p:sp>
      <p:sp>
        <p:nvSpPr>
          <p:cNvPr id="4" name="Tijdelijke aanduiding voor voettekst 3"/>
          <p:cNvSpPr>
            <a:spLocks noGrp="1"/>
          </p:cNvSpPr>
          <p:nvPr>
            <p:ph type="ftr" sz="quarter" idx="11"/>
          </p:nvPr>
        </p:nvSpPr>
        <p:spPr/>
        <p:txBody>
          <a:bodyPr/>
          <a:lstStyle/>
          <a:p>
            <a:r>
              <a:rPr lang="en-GB" dirty="0" smtClean="0">
                <a:solidFill>
                  <a:prstClr val="black"/>
                </a:solidFill>
              </a:rPr>
              <a:t>Trends and pressures in Dutch hospital design</a:t>
            </a:r>
            <a:endParaRPr lang="en-GB" dirty="0">
              <a:solidFill>
                <a:prstClr val="black"/>
              </a:solidFill>
            </a:endParaRPr>
          </a:p>
        </p:txBody>
      </p:sp>
    </p:spTree>
    <p:extLst>
      <p:ext uri="{BB962C8B-B14F-4D97-AF65-F5344CB8AC3E}">
        <p14:creationId xmlns:p14="http://schemas.microsoft.com/office/powerpoint/2010/main" val="318215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Image">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 y="-3118"/>
            <a:ext cx="9143999" cy="5149735"/>
          </a:xfrm>
          <a:prstGeom prst="rect">
            <a:avLst/>
          </a:prstGeom>
        </p:spPr>
      </p:pic>
      <p:sp>
        <p:nvSpPr>
          <p:cNvPr id="2" name="Titel 1"/>
          <p:cNvSpPr>
            <a:spLocks noGrp="1"/>
          </p:cNvSpPr>
          <p:nvPr>
            <p:ph type="title"/>
          </p:nvPr>
        </p:nvSpPr>
        <p:spPr>
          <a:xfrm>
            <a:off x="424800" y="900000"/>
            <a:ext cx="8229600" cy="720000"/>
          </a:xfrm>
          <a:prstGeom prst="rect">
            <a:avLst/>
          </a:prstGeom>
        </p:spPr>
        <p:txBody>
          <a:bodyPr/>
          <a:lstStyle/>
          <a:p>
            <a:r>
              <a:rPr lang="en-GB" dirty="0" err="1" smtClean="0"/>
              <a:t>Titelstijl</a:t>
            </a:r>
            <a:r>
              <a:rPr lang="en-GB" dirty="0" smtClean="0"/>
              <a:t> van model </a:t>
            </a:r>
            <a:r>
              <a:rPr lang="en-GB" dirty="0" err="1" smtClean="0"/>
              <a:t>bewerken</a:t>
            </a:r>
            <a:endParaRPr lang="en-GB" dirty="0"/>
          </a:p>
        </p:txBody>
      </p:sp>
      <p:sp>
        <p:nvSpPr>
          <p:cNvPr id="3" name="Tijdelijke aanduiding voor inhoud 2"/>
          <p:cNvSpPr>
            <a:spLocks noGrp="1"/>
          </p:cNvSpPr>
          <p:nvPr>
            <p:ph idx="1" hasCustomPrompt="1"/>
          </p:nvPr>
        </p:nvSpPr>
        <p:spPr>
          <a:xfrm>
            <a:off x="0" y="1682750"/>
            <a:ext cx="9144000" cy="3185244"/>
          </a:xfrm>
          <a:prstGeom prst="rect">
            <a:avLst/>
          </a:prstGeom>
        </p:spPr>
        <p:txBody>
          <a:bodyPr anchor="ctr"/>
          <a:lstStyle>
            <a:lvl1pPr marL="0" indent="0" algn="ctr">
              <a:buNone/>
              <a:defRPr/>
            </a:lvl1pPr>
          </a:lstStyle>
          <a:p>
            <a:pPr lvl="0"/>
            <a:r>
              <a:rPr lang="en-GB" dirty="0" smtClean="0"/>
              <a:t>Insert image here</a:t>
            </a:r>
            <a:endParaRPr lang="en-GB" dirty="0"/>
          </a:p>
        </p:txBody>
      </p:sp>
      <p:sp>
        <p:nvSpPr>
          <p:cNvPr id="7" name="Tijdelijke aanduiding voor datum 6"/>
          <p:cNvSpPr>
            <a:spLocks noGrp="1"/>
          </p:cNvSpPr>
          <p:nvPr>
            <p:ph type="dt" sz="half" idx="10"/>
          </p:nvPr>
        </p:nvSpPr>
        <p:spPr/>
        <p:txBody>
          <a:bodyPr/>
          <a:lstStyle/>
          <a:p>
            <a:fld id="{15C9501B-970B-4D5B-8A94-9A87DC4C88AA}" type="datetimeFigureOut">
              <a:rPr lang="en-GB">
                <a:solidFill>
                  <a:prstClr val="black"/>
                </a:solidFill>
              </a:rPr>
              <a:pPr/>
              <a:t>27/09/2016</a:t>
            </a:fld>
            <a:endParaRPr lang="en-GB" dirty="0">
              <a:solidFill>
                <a:prstClr val="black"/>
              </a:solidFill>
            </a:endParaRPr>
          </a:p>
        </p:txBody>
      </p:sp>
      <p:sp>
        <p:nvSpPr>
          <p:cNvPr id="9" name="Tijdelijke aanduiding voor voettekst 8"/>
          <p:cNvSpPr>
            <a:spLocks noGrp="1"/>
          </p:cNvSpPr>
          <p:nvPr>
            <p:ph type="ftr" sz="quarter" idx="11"/>
          </p:nvPr>
        </p:nvSpPr>
        <p:spPr/>
        <p:txBody>
          <a:bodyPr/>
          <a:lstStyle/>
          <a:p>
            <a:r>
              <a:rPr lang="en-GB" dirty="0" smtClean="0">
                <a:solidFill>
                  <a:prstClr val="black"/>
                </a:solidFill>
              </a:rPr>
              <a:t>Trends and pressures in Dutch hospital design</a:t>
            </a:r>
            <a:endParaRPr lang="en-GB" dirty="0">
              <a:solidFill>
                <a:prstClr val="black"/>
              </a:solidFill>
            </a:endParaRPr>
          </a:p>
        </p:txBody>
      </p:sp>
      <p:sp>
        <p:nvSpPr>
          <p:cNvPr id="10" name="Tijdelijke aanduiding voor dianummer 9"/>
          <p:cNvSpPr>
            <a:spLocks noGrp="1"/>
          </p:cNvSpPr>
          <p:nvPr>
            <p:ph type="sldNum" sz="quarter" idx="12"/>
          </p:nvPr>
        </p:nvSpPr>
        <p:spPr/>
        <p:txBody>
          <a:bodyPr/>
          <a:lstStyle/>
          <a:p>
            <a:fld id="{60A1B602-CD3E-AC41-8242-DD367490E7D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1732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 Image">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 y="-3118"/>
            <a:ext cx="9143999" cy="5149735"/>
          </a:xfrm>
          <a:prstGeom prst="rect">
            <a:avLst/>
          </a:prstGeom>
        </p:spPr>
      </p:pic>
      <p:sp>
        <p:nvSpPr>
          <p:cNvPr id="2" name="Titel 1"/>
          <p:cNvSpPr>
            <a:spLocks noGrp="1"/>
          </p:cNvSpPr>
          <p:nvPr>
            <p:ph type="title"/>
          </p:nvPr>
        </p:nvSpPr>
        <p:spPr>
          <a:xfrm>
            <a:off x="424800" y="900000"/>
            <a:ext cx="8301600" cy="720000"/>
          </a:xfrm>
          <a:prstGeom prst="rect">
            <a:avLst/>
          </a:prstGeom>
        </p:spPr>
        <p:txBody>
          <a:bodyPr/>
          <a:lstStyle/>
          <a:p>
            <a:r>
              <a:rPr lang="en-GB" dirty="0" err="1" smtClean="0"/>
              <a:t>Titelstijl</a:t>
            </a:r>
            <a:r>
              <a:rPr lang="en-GB" dirty="0" smtClean="0"/>
              <a:t> van model </a:t>
            </a:r>
            <a:r>
              <a:rPr lang="en-GB" dirty="0" err="1" smtClean="0"/>
              <a:t>bewerken</a:t>
            </a:r>
            <a:endParaRPr lang="en-GB" dirty="0"/>
          </a:p>
        </p:txBody>
      </p:sp>
      <p:sp>
        <p:nvSpPr>
          <p:cNvPr id="3" name="Tijdelijke aanduiding voor inhoud 2"/>
          <p:cNvSpPr>
            <a:spLocks noGrp="1"/>
          </p:cNvSpPr>
          <p:nvPr>
            <p:ph idx="1"/>
          </p:nvPr>
        </p:nvSpPr>
        <p:spPr>
          <a:xfrm>
            <a:off x="424800" y="1746003"/>
            <a:ext cx="3949200" cy="3021263"/>
          </a:xfrm>
          <a:prstGeom prst="rect">
            <a:avLst/>
          </a:prstGeom>
        </p:spPr>
        <p:txBody>
          <a:bodyPr/>
          <a:lstStyle/>
          <a:p>
            <a:pPr lvl="0"/>
            <a:r>
              <a:rPr lang="en-GB" dirty="0" err="1" smtClean="0"/>
              <a:t>Klik</a:t>
            </a:r>
            <a:r>
              <a:rPr lang="en-GB" dirty="0" smtClean="0"/>
              <a:t> om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8" name="Tijdelijke aanduiding voor dianummer 5"/>
          <p:cNvSpPr>
            <a:spLocks noGrp="1"/>
          </p:cNvSpPr>
          <p:nvPr>
            <p:ph type="sldNum" sz="quarter" idx="4"/>
          </p:nvPr>
        </p:nvSpPr>
        <p:spPr>
          <a:xfrm>
            <a:off x="423136" y="4867994"/>
            <a:ext cx="271098" cy="168990"/>
          </a:xfrm>
          <a:prstGeom prst="rect">
            <a:avLst/>
          </a:prstGeom>
        </p:spPr>
        <p:txBody>
          <a:bodyPr vert="horz" lIns="0" tIns="0" rIns="0" bIns="0" rtlCol="0" anchor="b" anchorCtr="0"/>
          <a:lstStyle>
            <a:lvl1pPr algn="l">
              <a:defRPr sz="550" b="1">
                <a:solidFill>
                  <a:schemeClr val="tx1"/>
                </a:solidFill>
                <a:latin typeface="Arial" pitchFamily="34" charset="0"/>
                <a:cs typeface="Arial" pitchFamily="34" charset="0"/>
              </a:defRPr>
            </a:lvl1pPr>
          </a:lstStyle>
          <a:p>
            <a:fld id="{6CD44126-CD28-6A41-8849-1FDC38168F7B}" type="slidenum">
              <a:rPr lang="en-GB" smtClean="0">
                <a:solidFill>
                  <a:prstClr val="black"/>
                </a:solidFill>
              </a:rPr>
              <a:pPr/>
              <a:t>‹#›</a:t>
            </a:fld>
            <a:endParaRPr lang="en-GB" dirty="0">
              <a:solidFill>
                <a:prstClr val="black"/>
              </a:solidFill>
            </a:endParaRPr>
          </a:p>
        </p:txBody>
      </p:sp>
      <p:sp>
        <p:nvSpPr>
          <p:cNvPr id="7" name="Tijdelijke aanduiding voor datum 6"/>
          <p:cNvSpPr>
            <a:spLocks noGrp="1"/>
          </p:cNvSpPr>
          <p:nvPr>
            <p:ph type="dt" sz="half" idx="10"/>
          </p:nvPr>
        </p:nvSpPr>
        <p:spPr/>
        <p:txBody>
          <a:bodyPr/>
          <a:lstStyle/>
          <a:p>
            <a:fld id="{15C9501B-970B-4D5B-8A94-9A87DC4C88AA}" type="datetimeFigureOut">
              <a:rPr lang="en-GB">
                <a:solidFill>
                  <a:prstClr val="black"/>
                </a:solidFill>
              </a:rPr>
              <a:pPr/>
              <a:t>27/09/2016</a:t>
            </a:fld>
            <a:endParaRPr lang="en-GB" dirty="0">
              <a:solidFill>
                <a:prstClr val="black"/>
              </a:solidFill>
            </a:endParaRPr>
          </a:p>
        </p:txBody>
      </p:sp>
      <p:sp>
        <p:nvSpPr>
          <p:cNvPr id="4" name="Tijdelijke aanduiding voor voettekst 3"/>
          <p:cNvSpPr>
            <a:spLocks noGrp="1"/>
          </p:cNvSpPr>
          <p:nvPr>
            <p:ph type="ftr" sz="quarter" idx="11"/>
          </p:nvPr>
        </p:nvSpPr>
        <p:spPr/>
        <p:txBody>
          <a:bodyPr/>
          <a:lstStyle/>
          <a:p>
            <a:r>
              <a:rPr lang="en-GB" dirty="0" smtClean="0">
                <a:solidFill>
                  <a:prstClr val="black"/>
                </a:solidFill>
              </a:rPr>
              <a:t>Trends and pressures in Dutch hospital design</a:t>
            </a:r>
            <a:endParaRPr lang="en-GB" dirty="0">
              <a:solidFill>
                <a:prstClr val="black"/>
              </a:solidFill>
            </a:endParaRPr>
          </a:p>
        </p:txBody>
      </p:sp>
      <p:sp>
        <p:nvSpPr>
          <p:cNvPr id="9" name="Tijdelijke aanduiding voor inhoud 8"/>
          <p:cNvSpPr>
            <a:spLocks noGrp="1"/>
          </p:cNvSpPr>
          <p:nvPr>
            <p:ph sz="quarter" idx="12" hasCustomPrompt="1"/>
          </p:nvPr>
        </p:nvSpPr>
        <p:spPr>
          <a:xfrm>
            <a:off x="4773600" y="1746249"/>
            <a:ext cx="3949200" cy="3020400"/>
          </a:xfrm>
        </p:spPr>
        <p:txBody>
          <a:bodyPr/>
          <a:lstStyle>
            <a:lvl1pPr marL="0" indent="0">
              <a:buNone/>
              <a:defRPr/>
            </a:lvl1pPr>
          </a:lstStyle>
          <a:p>
            <a:pPr lvl="0"/>
            <a:r>
              <a:rPr lang="en-GB" dirty="0" smtClean="0"/>
              <a:t>Insert image here</a:t>
            </a:r>
            <a:endParaRPr lang="en-GB" dirty="0"/>
          </a:p>
        </p:txBody>
      </p:sp>
    </p:spTree>
    <p:extLst>
      <p:ext uri="{BB962C8B-B14F-4D97-AF65-F5344CB8AC3E}">
        <p14:creationId xmlns:p14="http://schemas.microsoft.com/office/powerpoint/2010/main" val="40733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 y="-3118"/>
            <a:ext cx="9143999" cy="5149736"/>
          </a:xfrm>
          <a:prstGeom prst="rect">
            <a:avLst/>
          </a:prstGeom>
        </p:spPr>
      </p:pic>
      <p:grpSp>
        <p:nvGrpSpPr>
          <p:cNvPr id="3" name="Groep 2"/>
          <p:cNvGrpSpPr/>
          <p:nvPr userDrawn="1"/>
        </p:nvGrpSpPr>
        <p:grpSpPr>
          <a:xfrm>
            <a:off x="401387" y="678183"/>
            <a:ext cx="41656" cy="2134859"/>
            <a:chOff x="401387" y="678180"/>
            <a:chExt cx="41656" cy="2134859"/>
          </a:xfrm>
        </p:grpSpPr>
        <p:cxnSp>
          <p:nvCxnSpPr>
            <p:cNvPr id="6" name="Rechte verbindingslijn 5"/>
            <p:cNvCxnSpPr/>
            <p:nvPr userDrawn="1"/>
          </p:nvCxnSpPr>
          <p:spPr>
            <a:xfrm flipV="1">
              <a:off x="413679" y="678180"/>
              <a:ext cx="0" cy="19116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Afbeelding 6" descr="timeline_pijl_wi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1387" y="2660639"/>
              <a:ext cx="41656" cy="152400"/>
            </a:xfrm>
            <a:prstGeom prst="rect">
              <a:avLst/>
            </a:prstGeom>
          </p:spPr>
        </p:pic>
      </p:grpSp>
      <p:sp>
        <p:nvSpPr>
          <p:cNvPr id="2" name="Titel 1"/>
          <p:cNvSpPr>
            <a:spLocks noGrp="1"/>
          </p:cNvSpPr>
          <p:nvPr>
            <p:ph type="title"/>
          </p:nvPr>
        </p:nvSpPr>
        <p:spPr>
          <a:xfrm>
            <a:off x="575536" y="1035050"/>
            <a:ext cx="8301764" cy="1920240"/>
          </a:xfrm>
        </p:spPr>
        <p:txBody>
          <a:bodyPr anchor="b" anchorCtr="0"/>
          <a:lstStyle>
            <a:lvl1pPr>
              <a:defRPr sz="6000" spc="0" baseline="0">
                <a:solidFill>
                  <a:srgbClr val="FFFFFF"/>
                </a:solidFill>
              </a:defRPr>
            </a:lvl1pPr>
          </a:lstStyle>
          <a:p>
            <a:r>
              <a:rPr lang="en-GB" dirty="0" err="1" smtClean="0"/>
              <a:t>Titelstijl</a:t>
            </a:r>
            <a:r>
              <a:rPr lang="en-GB" dirty="0" smtClean="0"/>
              <a:t> van model </a:t>
            </a:r>
            <a:r>
              <a:rPr lang="en-GB" dirty="0" err="1" smtClean="0"/>
              <a:t>bewerken</a:t>
            </a:r>
            <a:endParaRPr lang="en-GB" dirty="0"/>
          </a:p>
        </p:txBody>
      </p:sp>
    </p:spTree>
    <p:extLst>
      <p:ext uri="{BB962C8B-B14F-4D97-AF65-F5344CB8AC3E}">
        <p14:creationId xmlns:p14="http://schemas.microsoft.com/office/powerpoint/2010/main" val="289193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 y="391295"/>
            <a:ext cx="9143999" cy="205989"/>
          </a:xfrm>
          <a:prstGeom prst="rect">
            <a:avLst/>
          </a:prstGeom>
        </p:spPr>
      </p:pic>
      <p:grpSp>
        <p:nvGrpSpPr>
          <p:cNvPr id="9" name="Groep 8"/>
          <p:cNvGrpSpPr/>
          <p:nvPr userDrawn="1"/>
        </p:nvGrpSpPr>
        <p:grpSpPr>
          <a:xfrm>
            <a:off x="401578" y="678183"/>
            <a:ext cx="41274" cy="2134859"/>
            <a:chOff x="401578" y="678180"/>
            <a:chExt cx="41274" cy="2134859"/>
          </a:xfrm>
        </p:grpSpPr>
        <p:cxnSp>
          <p:nvCxnSpPr>
            <p:cNvPr id="6" name="Rechte verbindingslijn 5"/>
            <p:cNvCxnSpPr/>
            <p:nvPr userDrawn="1"/>
          </p:nvCxnSpPr>
          <p:spPr>
            <a:xfrm flipV="1">
              <a:off x="413679" y="678180"/>
              <a:ext cx="0" cy="1911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Afbeelding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1578" y="2660639"/>
              <a:ext cx="41274" cy="152400"/>
            </a:xfrm>
            <a:prstGeom prst="rect">
              <a:avLst/>
            </a:prstGeom>
          </p:spPr>
        </p:pic>
      </p:grpSp>
      <p:sp>
        <p:nvSpPr>
          <p:cNvPr id="2" name="Titel 1"/>
          <p:cNvSpPr>
            <a:spLocks noGrp="1"/>
          </p:cNvSpPr>
          <p:nvPr userDrawn="1">
            <p:ph type="title"/>
          </p:nvPr>
        </p:nvSpPr>
        <p:spPr>
          <a:xfrm>
            <a:off x="575536" y="1035050"/>
            <a:ext cx="8301764" cy="1920240"/>
          </a:xfrm>
        </p:spPr>
        <p:txBody>
          <a:bodyPr anchor="b" anchorCtr="0"/>
          <a:lstStyle>
            <a:lvl1pPr>
              <a:defRPr sz="6000" spc="0" baseline="0">
                <a:solidFill>
                  <a:schemeClr val="tx1"/>
                </a:solidFill>
              </a:defRPr>
            </a:lvl1pPr>
          </a:lstStyle>
          <a:p>
            <a:r>
              <a:rPr lang="en-GB" dirty="0" err="1" smtClean="0"/>
              <a:t>Titelstijl</a:t>
            </a:r>
            <a:r>
              <a:rPr lang="en-GB" dirty="0" smtClean="0"/>
              <a:t> van model </a:t>
            </a:r>
            <a:r>
              <a:rPr lang="en-GB" dirty="0" err="1" smtClean="0"/>
              <a:t>bewerken</a:t>
            </a:r>
            <a:endParaRPr lang="en-GB" dirty="0"/>
          </a:p>
        </p:txBody>
      </p:sp>
    </p:spTree>
    <p:extLst>
      <p:ext uri="{BB962C8B-B14F-4D97-AF65-F5344CB8AC3E}">
        <p14:creationId xmlns:p14="http://schemas.microsoft.com/office/powerpoint/2010/main" val="225211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ow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4" name="Afbeelding 3" descr="timeline_pijl_wi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3399" y="1344920"/>
            <a:ext cx="58382" cy="213591"/>
          </a:xfrm>
          <a:prstGeom prst="rect">
            <a:avLst/>
          </a:prstGeom>
        </p:spPr>
      </p:pic>
      <p:cxnSp>
        <p:nvCxnSpPr>
          <p:cNvPr id="5" name="Rechte verbindingslijn 4"/>
          <p:cNvCxnSpPr/>
          <p:nvPr userDrawn="1"/>
        </p:nvCxnSpPr>
        <p:spPr>
          <a:xfrm flipV="1">
            <a:off x="728639" y="1651002"/>
            <a:ext cx="0" cy="17272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905741" y="1212852"/>
            <a:ext cx="7065818" cy="1316038"/>
          </a:xfrm>
          <a:prstGeom prst="rect">
            <a:avLst/>
          </a:prstGeom>
        </p:spPr>
        <p:txBody>
          <a:bodyPr/>
          <a:lstStyle>
            <a:lvl1pPr>
              <a:defRPr sz="3000" b="0" spc="0" baseline="0">
                <a:solidFill>
                  <a:schemeClr val="bg1"/>
                </a:solidFill>
                <a:latin typeface="Arial Black"/>
                <a:cs typeface="Arial Black"/>
              </a:defRPr>
            </a:lvl1pPr>
          </a:lstStyle>
          <a:p>
            <a:r>
              <a:rPr lang="en-GB" dirty="0" err="1" smtClean="0"/>
              <a:t>Titelstijl</a:t>
            </a:r>
            <a:r>
              <a:rPr lang="en-GB" dirty="0" smtClean="0"/>
              <a:t> van model </a:t>
            </a:r>
            <a:r>
              <a:rPr lang="en-GB" dirty="0" err="1" smtClean="0"/>
              <a:t>bewerken</a:t>
            </a:r>
            <a:endParaRPr lang="en-GB" dirty="0"/>
          </a:p>
        </p:txBody>
      </p:sp>
      <p:sp>
        <p:nvSpPr>
          <p:cNvPr id="6" name="Rechthoek 5"/>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pic>
        <p:nvPicPr>
          <p:cNvPr id="8" name="Afbeelding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479396"/>
            <a:ext cx="9144000" cy="115869"/>
          </a:xfrm>
          <a:prstGeom prst="rect">
            <a:avLst/>
          </a:prstGeom>
        </p:spPr>
      </p:pic>
      <p:sp>
        <p:nvSpPr>
          <p:cNvPr id="9" name="Tijdelijke aanduiding voor afbeelding 8"/>
          <p:cNvSpPr>
            <a:spLocks noGrp="1"/>
          </p:cNvSpPr>
          <p:nvPr>
            <p:ph type="pic" sz="quarter" idx="10"/>
          </p:nvPr>
        </p:nvSpPr>
        <p:spPr>
          <a:xfrm>
            <a:off x="8676000" y="4932003"/>
            <a:ext cx="69230" cy="143998"/>
          </a:xfrm>
        </p:spPr>
        <p:txBody>
          <a:bodyPr/>
          <a:lstStyle>
            <a:lvl1pPr marL="0" indent="0">
              <a:buNone/>
              <a:defRPr/>
            </a:lvl1pPr>
          </a:lstStyle>
          <a:p>
            <a:endParaRPr lang="nl-NL" dirty="0"/>
          </a:p>
        </p:txBody>
      </p:sp>
    </p:spTree>
    <p:extLst>
      <p:ext uri="{BB962C8B-B14F-4D97-AF65-F5344CB8AC3E}">
        <p14:creationId xmlns:p14="http://schemas.microsoft.com/office/powerpoint/2010/main" val="1586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voettekst 2"/>
          <p:cNvSpPr>
            <a:spLocks noGrp="1"/>
          </p:cNvSpPr>
          <p:nvPr>
            <p:ph type="ftr" sz="quarter" idx="3"/>
          </p:nvPr>
        </p:nvSpPr>
        <p:spPr>
          <a:xfrm>
            <a:off x="423136" y="4867995"/>
            <a:ext cx="4148864" cy="168406"/>
          </a:xfrm>
          <a:prstGeom prst="rect">
            <a:avLst/>
          </a:prstGeom>
        </p:spPr>
        <p:txBody>
          <a:bodyPr vert="horz" wrap="none" lIns="0" tIns="0" rIns="0" bIns="0" rtlCol="0" anchor="b" anchorCtr="0"/>
          <a:lstStyle>
            <a:lvl1pPr>
              <a:defRPr lang="nl-NL" sz="550" b="1">
                <a:latin typeface="Arial" pitchFamily="34" charset="0"/>
                <a:cs typeface="Arial" pitchFamily="34" charset="0"/>
              </a:defRPr>
            </a:lvl1pPr>
          </a:lstStyle>
          <a:p>
            <a:pPr defTabSz="457200"/>
            <a:r>
              <a:rPr lang="en-GB" dirty="0" smtClean="0">
                <a:solidFill>
                  <a:prstClr val="black"/>
                </a:solidFill>
              </a:rPr>
              <a:t>Trends and pressures in Dutch hospital design</a:t>
            </a:r>
            <a:endParaRPr lang="en-GB" dirty="0">
              <a:solidFill>
                <a:prstClr val="black"/>
              </a:solidFill>
            </a:endParaRPr>
          </a:p>
        </p:txBody>
      </p:sp>
      <p:sp>
        <p:nvSpPr>
          <p:cNvPr id="9" name="Tijdelijke aanduiding voor dianummer 5"/>
          <p:cNvSpPr>
            <a:spLocks noGrp="1"/>
          </p:cNvSpPr>
          <p:nvPr>
            <p:ph type="sldNum" sz="quarter" idx="4"/>
          </p:nvPr>
        </p:nvSpPr>
        <p:spPr>
          <a:xfrm>
            <a:off x="423136" y="4867995"/>
            <a:ext cx="4148864" cy="168406"/>
          </a:xfrm>
          <a:prstGeom prst="rect">
            <a:avLst/>
          </a:prstGeom>
        </p:spPr>
        <p:txBody>
          <a:bodyPr vert="horz" wrap="none" lIns="0" tIns="0" rIns="0" bIns="0" rtlCol="0" anchor="b" anchorCtr="0"/>
          <a:lstStyle>
            <a:lvl1pPr algn="l">
              <a:defRPr sz="550" b="1">
                <a:solidFill>
                  <a:schemeClr val="tx1"/>
                </a:solidFill>
                <a:latin typeface="Arial" pitchFamily="34" charset="0"/>
                <a:cs typeface="Arial" pitchFamily="34" charset="0"/>
              </a:defRPr>
            </a:lvl1pPr>
          </a:lstStyle>
          <a:p>
            <a:pPr defTabSz="457200"/>
            <a:fld id="{60A1B602-CD3E-AC41-8242-DD367490E7D3}" type="slidenum">
              <a:rPr lang="en-GB" smtClean="0">
                <a:solidFill>
                  <a:prstClr val="black"/>
                </a:solidFill>
              </a:rPr>
              <a:pPr defTabSz="457200"/>
              <a:t>‹#›</a:t>
            </a:fld>
            <a:endParaRPr lang="en-GB" dirty="0">
              <a:solidFill>
                <a:prstClr val="black"/>
              </a:solidFill>
            </a:endParaRPr>
          </a:p>
        </p:txBody>
      </p:sp>
      <p:sp>
        <p:nvSpPr>
          <p:cNvPr id="11" name="Tijdelijke aanduiding voor titel 1"/>
          <p:cNvSpPr>
            <a:spLocks noGrp="1"/>
          </p:cNvSpPr>
          <p:nvPr>
            <p:ph type="title"/>
          </p:nvPr>
        </p:nvSpPr>
        <p:spPr>
          <a:xfrm>
            <a:off x="423136" y="898300"/>
            <a:ext cx="8301600" cy="720000"/>
          </a:xfrm>
          <a:prstGeom prst="rect">
            <a:avLst/>
          </a:prstGeom>
        </p:spPr>
        <p:txBody>
          <a:bodyPr vert="horz" lIns="0" tIns="0" rIns="0" bIns="0" rtlCol="0" anchor="t" anchorCtr="0">
            <a:noAutofit/>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12" name="Tijdelijke aanduiding voor tekst 2"/>
          <p:cNvSpPr>
            <a:spLocks noGrp="1"/>
          </p:cNvSpPr>
          <p:nvPr>
            <p:ph type="body" idx="1"/>
          </p:nvPr>
        </p:nvSpPr>
        <p:spPr>
          <a:xfrm>
            <a:off x="423136" y="1746250"/>
            <a:ext cx="8301600" cy="3085200"/>
          </a:xfrm>
          <a:prstGeom prst="rect">
            <a:avLst/>
          </a:prstGeom>
        </p:spPr>
        <p:txBody>
          <a:bodyPr vert="horz" lIns="0" tIns="0" rIns="0" bIns="0" rtlCol="0">
            <a:noAutofit/>
          </a:body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2" name="Tijdelijke aanduiding voor datum 1"/>
          <p:cNvSpPr>
            <a:spLocks noGrp="1"/>
          </p:cNvSpPr>
          <p:nvPr>
            <p:ph type="dt" sz="half" idx="2"/>
          </p:nvPr>
        </p:nvSpPr>
        <p:spPr>
          <a:xfrm>
            <a:off x="7168896" y="4867200"/>
            <a:ext cx="1556004" cy="169200"/>
          </a:xfrm>
          <a:prstGeom prst="rect">
            <a:avLst/>
          </a:prstGeom>
        </p:spPr>
        <p:txBody>
          <a:bodyPr vert="horz" wrap="none" lIns="0" tIns="0" rIns="0" bIns="0" rtlCol="0" anchor="b" anchorCtr="0"/>
          <a:lstStyle>
            <a:lvl1pPr algn="r">
              <a:defRPr lang="nl-NL" sz="550" b="1" smtClean="0">
                <a:latin typeface="Arial" pitchFamily="34" charset="0"/>
                <a:cs typeface="Arial" pitchFamily="34" charset="0"/>
              </a:defRPr>
            </a:lvl1pPr>
          </a:lstStyle>
          <a:p>
            <a:pPr defTabSz="457200"/>
            <a:fld id="{15C9501B-970B-4D5B-8A94-9A87DC4C88AA}" type="datetimeFigureOut">
              <a:rPr lang="en-GB">
                <a:solidFill>
                  <a:prstClr val="black"/>
                </a:solidFill>
              </a:rPr>
              <a:pPr defTabSz="457200"/>
              <a:t>27/09/2016</a:t>
            </a:fld>
            <a:endParaRPr lang="en-GB" dirty="0">
              <a:solidFill>
                <a:prstClr val="black"/>
              </a:solidFill>
            </a:endParaRPr>
          </a:p>
        </p:txBody>
      </p:sp>
    </p:spTree>
    <p:extLst>
      <p:ext uri="{BB962C8B-B14F-4D97-AF65-F5344CB8AC3E}">
        <p14:creationId xmlns:p14="http://schemas.microsoft.com/office/powerpoint/2010/main" val="1289745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sldNum="0" hdr="0" dt="0"/>
  <p:txStyles>
    <p:title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p:titleStyle>
    <p:bodyStyle>
      <a:lvl1pPr marL="177800" indent="-177800" algn="l" defTabSz="457200" rtl="0" eaLnBrk="1" latinLnBrk="0" hangingPunct="1">
        <a:spcBef>
          <a:spcPct val="20000"/>
        </a:spcBef>
        <a:buSzPct val="100000"/>
        <a:buFontTx/>
        <a:buBlip>
          <a:blip r:embed="rId17"/>
        </a:buBlip>
        <a:defRPr sz="1400" kern="1200">
          <a:solidFill>
            <a:schemeClr val="tx1"/>
          </a:solidFill>
          <a:latin typeface="Arial"/>
          <a:ea typeface="+mn-ea"/>
          <a:cs typeface="Arial"/>
        </a:defRPr>
      </a:lvl1pPr>
      <a:lvl2pPr marL="539750" indent="-177800" algn="l" defTabSz="457200" rtl="0" eaLnBrk="1" latinLnBrk="0" hangingPunct="1">
        <a:spcBef>
          <a:spcPct val="20000"/>
        </a:spcBef>
        <a:buSzPct val="100000"/>
        <a:buFontTx/>
        <a:buBlip>
          <a:blip r:embed="rId17"/>
        </a:buBlip>
        <a:defRPr sz="1400" kern="1200">
          <a:solidFill>
            <a:schemeClr val="tx1"/>
          </a:solidFill>
          <a:latin typeface="Arial"/>
          <a:ea typeface="+mn-ea"/>
          <a:cs typeface="Arial"/>
        </a:defRPr>
      </a:lvl2pPr>
      <a:lvl3pPr marL="984250" indent="-177800" algn="l" defTabSz="457200" rtl="0" eaLnBrk="1" latinLnBrk="0" hangingPunct="1">
        <a:spcBef>
          <a:spcPct val="20000"/>
        </a:spcBef>
        <a:buSzPct val="100000"/>
        <a:buFontTx/>
        <a:buBlip>
          <a:blip r:embed="rId17"/>
        </a:buBlip>
        <a:defRPr sz="1400" kern="1200">
          <a:solidFill>
            <a:schemeClr val="tx1"/>
          </a:solidFill>
          <a:latin typeface="Arial"/>
          <a:ea typeface="+mn-ea"/>
          <a:cs typeface="Arial"/>
        </a:defRPr>
      </a:lvl3pPr>
      <a:lvl4pPr marL="1435100" indent="-177800" algn="l" defTabSz="457200" rtl="0" eaLnBrk="1" latinLnBrk="0" hangingPunct="1">
        <a:spcBef>
          <a:spcPct val="20000"/>
        </a:spcBef>
        <a:buSzPct val="100000"/>
        <a:buFontTx/>
        <a:buBlip>
          <a:blip r:embed="rId17"/>
        </a:buBlip>
        <a:defRPr sz="1400" kern="1200">
          <a:solidFill>
            <a:schemeClr val="tx1"/>
          </a:solidFill>
          <a:latin typeface="Arial"/>
          <a:ea typeface="+mn-ea"/>
          <a:cs typeface="Arial"/>
        </a:defRPr>
      </a:lvl4pPr>
      <a:lvl5pPr marL="1885950" indent="-184150" algn="l" defTabSz="457200" rtl="0" eaLnBrk="1" latinLnBrk="0" hangingPunct="1">
        <a:spcBef>
          <a:spcPct val="20000"/>
        </a:spcBef>
        <a:buSzPct val="100000"/>
        <a:buFontTx/>
        <a:buBlip>
          <a:blip r:embed="rId17"/>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jpeg"/><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8" Type="http://schemas.openxmlformats.org/officeDocument/2006/relationships/hyperlink" Target="http://www.wbsd.co/departments/technology" TargetMode="External"/><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image" Target="../media/image52.jpeg"/><Relationship Id="rId1" Type="http://schemas.openxmlformats.org/officeDocument/2006/relationships/slideLayout" Target="../slideLayouts/slideLayout4.xml"/><Relationship Id="rId6" Type="http://schemas.openxmlformats.org/officeDocument/2006/relationships/hyperlink" Target="https://www.google.nl/url?sa=i&amp;rct=j&amp;q=&amp;esrc=s&amp;frm=1&amp;source=images&amp;cd=&amp;cad=rja&amp;docid=gPMFeVB7aUC9sM&amp;tbnid=CsY06jxJVrBV1M:&amp;ved=0CAUQjRw&amp;url=https://twitter.com/Bioinformatic&amp;ei=y-52UfXxGIWIOMvjgIAK&amp;bvm=bv.45580626,d.ZWU&amp;psig=AFQjCNEIAWOU10xndPdd20837dwH8pC0mg&amp;ust=1366835253042149" TargetMode="External"/><Relationship Id="rId5" Type="http://schemas.openxmlformats.org/officeDocument/2006/relationships/image" Target="../media/image54.jpeg"/><Relationship Id="rId4" Type="http://schemas.openxmlformats.org/officeDocument/2006/relationships/hyperlink" Target="http://www.google.nl/url?sa=i&amp;rct=j&amp;q=&amp;esrc=s&amp;frm=1&amp;source=images&amp;cd=&amp;cad=rja&amp;docid=rEslNVmCSFuZpM&amp;tbnid=uQGOJNWv9CMXqM:&amp;ved=0CAUQjRw&amp;url=http://www.lifesciences.sourcebioscience.com/genomic-services/next-generation-sequencing-with-illumina-miseq.aspx&amp;ei=Sel2UcD-DoO9PcqmgOAF&amp;bvm=bv.45580626,d.ZWU&amp;psig=AFQjCNEqgaQSWDQnSoaZ6glg-IiqrzBZnQ&amp;ust=1366833859180442" TargetMode="External"/><Relationship Id="rId9"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hyperlink" Target="http://www.google.nl/url?sa=i&amp;rct=j&amp;q=&amp;esrc=s&amp;source=images&amp;cd=&amp;cad=rja&amp;uact=8&amp;ved=0ahUKEwj8yJH73ePNAhUCvRQKHczUB4cQjRwIBw&amp;url=http://hpac.com/archive/2013-engineering-design-awards-innovative-design-gives-hospital-clean-bill-hvac-health&amp;bvm=bv.126130881,d.ZGg&amp;psig=AFQjCNEqeQCn73KIF8s8k9LlIq1dDnxbNA&amp;ust=1468062703043222" TargetMode="Externa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Ideas for value creation in healthcare construction in turkey</a:t>
            </a:r>
            <a:endParaRPr lang="en-GB"/>
          </a:p>
        </p:txBody>
      </p:sp>
    </p:spTree>
    <p:extLst>
      <p:ext uri="{BB962C8B-B14F-4D97-AF65-F5344CB8AC3E}">
        <p14:creationId xmlns:p14="http://schemas.microsoft.com/office/powerpoint/2010/main" val="123533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71328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The Challenge</a:t>
            </a:r>
            <a:endParaRPr lang="nl-NL" sz="1400" b="1">
              <a:solidFill>
                <a:prstClr val="white"/>
              </a:solidFill>
            </a:endParaRPr>
          </a:p>
        </p:txBody>
      </p:sp>
      <p:sp>
        <p:nvSpPr>
          <p:cNvPr id="15" name="Title 1"/>
          <p:cNvSpPr>
            <a:spLocks noGrp="1"/>
          </p:cNvSpPr>
          <p:nvPr>
            <p:ph type="title"/>
          </p:nvPr>
        </p:nvSpPr>
        <p:spPr>
          <a:xfrm>
            <a:off x="395536" y="107912"/>
            <a:ext cx="8301600" cy="519622"/>
          </a:xfrm>
        </p:spPr>
        <p:txBody>
          <a:bodyPr/>
          <a:lstStyle/>
          <a:p>
            <a:r>
              <a:rPr lang="en-GB" smtClean="0"/>
              <a:t>Hot floor logistics</a:t>
            </a:r>
            <a:endParaRPr lang="en-GB"/>
          </a:p>
        </p:txBody>
      </p:sp>
      <p:pic>
        <p:nvPicPr>
          <p:cNvPr id="3074" name="Picture 2" descr="http://www.sprangers.nl/web/files/modules/product/origineel/13009.jpg"/>
          <p:cNvPicPr>
            <a:picLocks noChangeAspect="1" noChangeArrowheads="1"/>
          </p:cNvPicPr>
          <p:nvPr/>
        </p:nvPicPr>
        <p:blipFill rotWithShape="1">
          <a:blip r:embed="rId2">
            <a:extLst>
              <a:ext uri="{28A0092B-C50C-407E-A947-70E740481C1C}">
                <a14:useLocalDpi xmlns:a14="http://schemas.microsoft.com/office/drawing/2010/main" val="0"/>
              </a:ext>
            </a:extLst>
          </a:blip>
          <a:srcRect l="29182" t="33845" r="34352" b="30886"/>
          <a:stretch/>
        </p:blipFill>
        <p:spPr bwMode="auto">
          <a:xfrm>
            <a:off x="2915816" y="713284"/>
            <a:ext cx="3384000" cy="24566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artijnwagenmakers.nl/rw_common/themes/martijn/files/images/portfolio/emc/instrumenten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024040"/>
            <a:ext cx="3384000" cy="2086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unisurge.com/wp-content/uploads/2014/08/custom_slid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3969416"/>
            <a:ext cx="3239542" cy="112261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923678"/>
            <a:ext cx="2843808" cy="20624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660232" y="2931790"/>
            <a:ext cx="2160240" cy="215444"/>
          </a:xfrm>
          <a:prstGeom prst="rect">
            <a:avLst/>
          </a:prstGeom>
          <a:noFill/>
        </p:spPr>
        <p:txBody>
          <a:bodyPr wrap="square" rtlCol="0">
            <a:spAutoFit/>
          </a:bodyPr>
          <a:lstStyle/>
          <a:p>
            <a:r>
              <a:rPr lang="en-GB" sz="800" i="1" smtClean="0"/>
              <a:t>Source: Newton Automation Ltd (NL)</a:t>
            </a:r>
            <a:endParaRPr lang="en-GB" sz="800" i="1"/>
          </a:p>
        </p:txBody>
      </p:sp>
      <p:pic>
        <p:nvPicPr>
          <p:cNvPr id="3081" name="Picture 9" descr="http://static0.trouw.nl/static/photo/2014/16/9/9/20140402074555/media_xl_2187144.jpg"/>
          <p:cNvPicPr>
            <a:picLocks noChangeAspect="1" noChangeArrowheads="1"/>
          </p:cNvPicPr>
          <p:nvPr/>
        </p:nvPicPr>
        <p:blipFill rotWithShape="1">
          <a:blip r:embed="rId6">
            <a:extLst>
              <a:ext uri="{28A0092B-C50C-407E-A947-70E740481C1C}">
                <a14:useLocalDpi xmlns:a14="http://schemas.microsoft.com/office/drawing/2010/main" val="0"/>
              </a:ext>
            </a:extLst>
          </a:blip>
          <a:srcRect t="21268" b="23235"/>
          <a:stretch/>
        </p:blipFill>
        <p:spPr bwMode="auto">
          <a:xfrm>
            <a:off x="6308694" y="713284"/>
            <a:ext cx="2835306" cy="12103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1131590"/>
            <a:ext cx="2628000" cy="3754874"/>
          </a:xfrm>
          <a:prstGeom prst="rect">
            <a:avLst/>
          </a:prstGeom>
          <a:solidFill>
            <a:schemeClr val="accent6">
              <a:lumMod val="75000"/>
            </a:schemeClr>
          </a:solidFill>
        </p:spPr>
        <p:txBody>
          <a:bodyPr wrap="square" rtlCol="0">
            <a:spAutoFit/>
          </a:bodyPr>
          <a:lstStyle/>
          <a:p>
            <a:pPr marL="285750" indent="-285750">
              <a:buFont typeface="Arial" panose="020B0604020202020204" pitchFamily="34" charset="0"/>
              <a:buChar char="•"/>
            </a:pPr>
            <a:r>
              <a:rPr lang="en-GB" sz="1400" smtClean="0">
                <a:solidFill>
                  <a:schemeClr val="bg1"/>
                </a:solidFill>
              </a:rPr>
              <a:t>Logistics flows for hospital core processes are complex and costly.</a:t>
            </a:r>
          </a:p>
          <a:p>
            <a:pPr marL="285750" indent="-285750">
              <a:buFont typeface="Arial" panose="020B0604020202020204" pitchFamily="34" charset="0"/>
              <a:buChar char="•"/>
            </a:pPr>
            <a:r>
              <a:rPr lang="en-GB" sz="1400" smtClean="0">
                <a:solidFill>
                  <a:schemeClr val="bg1"/>
                </a:solidFill>
              </a:rPr>
              <a:t>Economic gains from better solutions are large: research shows up to 30% potential.</a:t>
            </a:r>
          </a:p>
          <a:p>
            <a:pPr marL="285750" indent="-285750">
              <a:buFont typeface="Arial" panose="020B0604020202020204" pitchFamily="34" charset="0"/>
              <a:buChar char="•"/>
            </a:pPr>
            <a:r>
              <a:rPr lang="en-GB" sz="1400" smtClean="0">
                <a:solidFill>
                  <a:schemeClr val="bg1"/>
                </a:solidFill>
              </a:rPr>
              <a:t>Advanced solutions in other sectors offer new directions (robotics and automated systems)</a:t>
            </a:r>
          </a:p>
          <a:p>
            <a:pPr marL="285750" indent="-285750">
              <a:buFont typeface="Arial" panose="020B0604020202020204" pitchFamily="34" charset="0"/>
              <a:buChar char="•"/>
            </a:pPr>
            <a:r>
              <a:rPr lang="en-GB" sz="1400" smtClean="0">
                <a:solidFill>
                  <a:schemeClr val="bg1"/>
                </a:solidFill>
              </a:rPr>
              <a:t>But safety concerns, organisational and cultural barriers and healthcare sector conservatism stop improvements being implemented</a:t>
            </a:r>
            <a:endParaRPr lang="en-GB" sz="1400">
              <a:solidFill>
                <a:schemeClr val="bg1"/>
              </a:solidFill>
            </a:endParaRPr>
          </a:p>
        </p:txBody>
      </p:sp>
    </p:spTree>
    <p:extLst>
      <p:ext uri="{BB962C8B-B14F-4D97-AF65-F5344CB8AC3E}">
        <p14:creationId xmlns:p14="http://schemas.microsoft.com/office/powerpoint/2010/main" val="162416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3676" y="71328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What can TNO bring?</a:t>
            </a:r>
            <a:endParaRPr lang="nl-NL" sz="1400" b="1">
              <a:solidFill>
                <a:prstClr val="white"/>
              </a:solidFill>
            </a:endParaRPr>
          </a:p>
        </p:txBody>
      </p:sp>
      <p:sp>
        <p:nvSpPr>
          <p:cNvPr id="11" name="Rectangle 10"/>
          <p:cNvSpPr/>
          <p:nvPr/>
        </p:nvSpPr>
        <p:spPr>
          <a:xfrm>
            <a:off x="1691680" y="1275606"/>
            <a:ext cx="3600400"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Extensive experience in preparing functional and technical briefs</a:t>
            </a:r>
            <a:endParaRPr lang="en-GB" sz="1000"/>
          </a:p>
        </p:txBody>
      </p:sp>
      <p:sp>
        <p:nvSpPr>
          <p:cNvPr id="12" name="Rectangle 11"/>
          <p:cNvSpPr/>
          <p:nvPr/>
        </p:nvSpPr>
        <p:spPr>
          <a:xfrm>
            <a:off x="1691680" y="1707654"/>
            <a:ext cx="3600400"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Sophisticated logistical analysis tools and knowledge</a:t>
            </a:r>
            <a:endParaRPr lang="en-GB" sz="1000"/>
          </a:p>
        </p:txBody>
      </p:sp>
      <p:sp>
        <p:nvSpPr>
          <p:cNvPr id="13" name="Rectangle 12"/>
          <p:cNvSpPr/>
          <p:nvPr/>
        </p:nvSpPr>
        <p:spPr>
          <a:xfrm>
            <a:off x="1691680" y="2139702"/>
            <a:ext cx="3600400"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Leading European player in supply chain logistics innovation. Track record in key sectors like ports and transport</a:t>
            </a:r>
            <a:endParaRPr lang="en-GB" sz="1000"/>
          </a:p>
        </p:txBody>
      </p:sp>
      <p:sp>
        <p:nvSpPr>
          <p:cNvPr id="14" name="Rectangle 13"/>
          <p:cNvSpPr/>
          <p:nvPr/>
        </p:nvSpPr>
        <p:spPr>
          <a:xfrm>
            <a:off x="1691680" y="2571750"/>
            <a:ext cx="3600400"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Broad knowledge of healthcare organisational and safety concerns</a:t>
            </a:r>
            <a:endParaRPr lang="en-GB" sz="1000"/>
          </a:p>
        </p:txBody>
      </p:sp>
      <p:pic>
        <p:nvPicPr>
          <p:cNvPr id="4098" name="Picture 2" descr="https://www.tno.nl/media/5798/data-connectivity_700.jpg?r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31590"/>
            <a:ext cx="1247149" cy="8640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480504" y="778902"/>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Clients and partners</a:t>
            </a:r>
            <a:endParaRPr lang="nl-NL" sz="1400" b="1">
              <a:solidFill>
                <a:prstClr val="white"/>
              </a:solidFill>
            </a:endParaRPr>
          </a:p>
        </p:txBody>
      </p:sp>
      <p:pic>
        <p:nvPicPr>
          <p:cNvPr id="16" name="Picture 8" descr="http://www.searchlightconsulting.co.uk/wp-content/uploads/2014/03/engaging-and-retaining-custom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035035"/>
            <a:ext cx="1026269" cy="10262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16216" y="1125200"/>
            <a:ext cx="2592288" cy="1446550"/>
          </a:xfrm>
          <a:prstGeom prst="rect">
            <a:avLst/>
          </a:prstGeom>
          <a:noFill/>
        </p:spPr>
        <p:txBody>
          <a:bodyPr wrap="square" rtlCol="0">
            <a:spAutoFit/>
          </a:bodyPr>
          <a:lstStyle/>
          <a:p>
            <a:pPr marL="171450" indent="-171450">
              <a:buFont typeface="Arial" panose="020B0604020202020204" pitchFamily="34" charset="0"/>
              <a:buChar char="•"/>
            </a:pPr>
            <a:r>
              <a:rPr lang="en-GB" sz="1100" smtClean="0"/>
              <a:t>Hospitals looking to optimize their hot floor logistics</a:t>
            </a:r>
          </a:p>
          <a:p>
            <a:pPr marL="171450" indent="-171450">
              <a:buFont typeface="Arial" panose="020B0604020202020204" pitchFamily="34" charset="0"/>
              <a:buChar char="•"/>
            </a:pPr>
            <a:r>
              <a:rPr lang="en-GB" sz="1100" smtClean="0"/>
              <a:t>Automated supply and robotics providers looking to enter the hospital market</a:t>
            </a:r>
          </a:p>
          <a:p>
            <a:pPr marL="171450" indent="-171450">
              <a:buFont typeface="Arial" panose="020B0604020202020204" pitchFamily="34" charset="0"/>
              <a:buChar char="•"/>
            </a:pPr>
            <a:r>
              <a:rPr lang="en-GB" sz="1100" smtClean="0"/>
              <a:t>Architects, designers and engineering firms facing supply chain design challenges</a:t>
            </a:r>
          </a:p>
        </p:txBody>
      </p:sp>
      <p:sp>
        <p:nvSpPr>
          <p:cNvPr id="18" name="TextBox 17"/>
          <p:cNvSpPr txBox="1"/>
          <p:nvPr/>
        </p:nvSpPr>
        <p:spPr>
          <a:xfrm>
            <a:off x="5580112" y="278777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Value creation</a:t>
            </a:r>
            <a:endParaRPr lang="nl-NL" sz="1400" b="1">
              <a:solidFill>
                <a:prstClr val="white"/>
              </a:solidFill>
            </a:endParaRPr>
          </a:p>
        </p:txBody>
      </p:sp>
      <p:sp>
        <p:nvSpPr>
          <p:cNvPr id="19" name="TextBox 18"/>
          <p:cNvSpPr txBox="1"/>
          <p:nvPr/>
        </p:nvSpPr>
        <p:spPr>
          <a:xfrm>
            <a:off x="5580112" y="3260179"/>
            <a:ext cx="3456384" cy="1615827"/>
          </a:xfrm>
          <a:prstGeom prst="rect">
            <a:avLst/>
          </a:prstGeom>
          <a:noFill/>
        </p:spPr>
        <p:txBody>
          <a:bodyPr wrap="square" rtlCol="0">
            <a:spAutoFit/>
          </a:bodyPr>
          <a:lstStyle/>
          <a:p>
            <a:pPr marL="171450" indent="-171450">
              <a:buFont typeface="Arial" panose="020B0604020202020204" pitchFamily="34" charset="0"/>
              <a:buChar char="•"/>
            </a:pPr>
            <a:r>
              <a:rPr lang="en-GB" sz="1100" b="1" i="1"/>
              <a:t>Application of state of the art logistical models to hospital use </a:t>
            </a:r>
            <a:r>
              <a:rPr lang="en-GB" sz="1100" b="1" i="1" smtClean="0"/>
              <a:t>cases</a:t>
            </a:r>
          </a:p>
          <a:p>
            <a:pPr marL="171450" indent="-171450">
              <a:buFont typeface="Arial" panose="020B0604020202020204" pitchFamily="34" charset="0"/>
              <a:buChar char="•"/>
            </a:pPr>
            <a:r>
              <a:rPr lang="en-GB" sz="1100" b="1" i="1" smtClean="0"/>
              <a:t>Current logistical flow analysis to identify bottlenecks and improvement opportunities</a:t>
            </a:r>
          </a:p>
          <a:p>
            <a:pPr marL="171450" indent="-171450">
              <a:buFont typeface="Arial" panose="020B0604020202020204" pitchFamily="34" charset="0"/>
              <a:buChar char="•"/>
            </a:pPr>
            <a:r>
              <a:rPr lang="en-GB" sz="1100" b="1" i="1" smtClean="0"/>
              <a:t>Definition of implementation scenarios. Support implementation processes</a:t>
            </a:r>
          </a:p>
          <a:p>
            <a:pPr marL="171450" indent="-171450">
              <a:buFont typeface="Arial" panose="020B0604020202020204" pitchFamily="34" charset="0"/>
              <a:buChar char="•"/>
            </a:pPr>
            <a:r>
              <a:rPr lang="en-GB" sz="1100" b="1" i="1" smtClean="0"/>
              <a:t>Technical advice on systems requirements</a:t>
            </a:r>
          </a:p>
          <a:p>
            <a:pPr marL="171450" indent="-171450">
              <a:buFont typeface="Arial" panose="020B0604020202020204" pitchFamily="34" charset="0"/>
              <a:buChar char="•"/>
            </a:pPr>
            <a:r>
              <a:rPr lang="en-GB" sz="1100" b="1" i="1" smtClean="0"/>
              <a:t>Business case analysis using validated models</a:t>
            </a:r>
          </a:p>
        </p:txBody>
      </p:sp>
      <p:pic>
        <p:nvPicPr>
          <p:cNvPr id="4099" name="Picture 3" descr="C:\Users\hinkemamj\AppData\Local\Microsoft\Windows\Temporary Internet Files\Content.IE5\FXXEFL1R\Haven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9" y="2024867"/>
            <a:ext cx="1247149" cy="935596"/>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a:spLocks noGrp="1"/>
          </p:cNvSpPr>
          <p:nvPr>
            <p:ph type="title"/>
          </p:nvPr>
        </p:nvSpPr>
        <p:spPr>
          <a:xfrm>
            <a:off x="395536" y="107912"/>
            <a:ext cx="8301600" cy="519622"/>
          </a:xfrm>
        </p:spPr>
        <p:txBody>
          <a:bodyPr/>
          <a:lstStyle/>
          <a:p>
            <a:r>
              <a:rPr lang="en-GB" smtClean="0"/>
              <a:t>Hot floor logistics</a:t>
            </a:r>
            <a:endParaRPr lang="en-GB"/>
          </a:p>
        </p:txBody>
      </p:sp>
      <p:cxnSp>
        <p:nvCxnSpPr>
          <p:cNvPr id="21" name="Straight Connector 20"/>
          <p:cNvCxnSpPr/>
          <p:nvPr/>
        </p:nvCxnSpPr>
        <p:spPr>
          <a:xfrm>
            <a:off x="5364088" y="883667"/>
            <a:ext cx="0" cy="2124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55576" y="3020157"/>
            <a:ext cx="4608512" cy="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51520" y="3128069"/>
            <a:ext cx="504056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Recent research in automated surgical supply logistics</a:t>
            </a:r>
            <a:endParaRPr lang="nl-NL" sz="1400" b="1">
              <a:solidFill>
                <a:prstClr val="white"/>
              </a:solidFill>
            </a:endParaRPr>
          </a:p>
        </p:txBody>
      </p:sp>
      <p:sp>
        <p:nvSpPr>
          <p:cNvPr id="24" name="TextBox 23"/>
          <p:cNvSpPr txBox="1"/>
          <p:nvPr/>
        </p:nvSpPr>
        <p:spPr>
          <a:xfrm>
            <a:off x="251519" y="3563019"/>
            <a:ext cx="2448273" cy="1384995"/>
          </a:xfrm>
          <a:prstGeom prst="rect">
            <a:avLst/>
          </a:prstGeom>
          <a:solidFill>
            <a:schemeClr val="accent6">
              <a:lumMod val="75000"/>
            </a:schemeClr>
          </a:solidFill>
        </p:spPr>
        <p:txBody>
          <a:bodyPr wrap="square" rtlCol="0">
            <a:spAutoFit/>
          </a:bodyPr>
          <a:lstStyle/>
          <a:p>
            <a:pPr marL="285750" indent="-285750">
              <a:buFont typeface="Arial" panose="020B0604020202020204" pitchFamily="34" charset="0"/>
              <a:buChar char="•"/>
            </a:pPr>
            <a:r>
              <a:rPr lang="en-GB" sz="1200" smtClean="0">
                <a:solidFill>
                  <a:schemeClr val="bg1"/>
                </a:solidFill>
              </a:rPr>
              <a:t>Dynamic, context-sensitive hospital logistical chain analysis</a:t>
            </a:r>
          </a:p>
          <a:p>
            <a:pPr marL="285750" indent="-285750">
              <a:buFont typeface="Arial" panose="020B0604020202020204" pitchFamily="34" charset="0"/>
              <a:buChar char="•"/>
            </a:pPr>
            <a:r>
              <a:rPr lang="en-GB" sz="1200" smtClean="0">
                <a:solidFill>
                  <a:schemeClr val="bg1"/>
                </a:solidFill>
              </a:rPr>
              <a:t>Technical conditions</a:t>
            </a:r>
          </a:p>
          <a:p>
            <a:pPr marL="285750" indent="-285750">
              <a:buFont typeface="Arial" panose="020B0604020202020204" pitchFamily="34" charset="0"/>
              <a:buChar char="•"/>
            </a:pPr>
            <a:r>
              <a:rPr lang="en-GB" sz="1200" smtClean="0">
                <a:solidFill>
                  <a:schemeClr val="bg1"/>
                </a:solidFill>
              </a:rPr>
              <a:t>Investments and pay-offs</a:t>
            </a:r>
          </a:p>
          <a:p>
            <a:pPr marL="285750" indent="-285750">
              <a:buFont typeface="Arial" panose="020B0604020202020204" pitchFamily="34" charset="0"/>
              <a:buChar char="•"/>
            </a:pPr>
            <a:r>
              <a:rPr lang="en-GB" sz="1200" smtClean="0">
                <a:solidFill>
                  <a:schemeClr val="bg1"/>
                </a:solidFill>
              </a:rPr>
              <a:t>Option selection tools</a:t>
            </a:r>
          </a:p>
          <a:p>
            <a:pPr marL="285750" indent="-285750">
              <a:buFont typeface="Arial" panose="020B0604020202020204" pitchFamily="34" charset="0"/>
              <a:buChar char="•"/>
            </a:pPr>
            <a:r>
              <a:rPr lang="en-GB" sz="1200" smtClean="0">
                <a:solidFill>
                  <a:schemeClr val="bg1"/>
                </a:solidFill>
              </a:rPr>
              <a:t>Implementation scenarios</a:t>
            </a:r>
            <a:endParaRPr lang="en-GB" sz="1200">
              <a:solidFill>
                <a:schemeClr val="bg1"/>
              </a:solidFill>
            </a:endParaRPr>
          </a:p>
        </p:txBody>
      </p:sp>
      <p:pic>
        <p:nvPicPr>
          <p:cNvPr id="4101" name="Picture 5" descr="https://pbs.twimg.com/media/CZy1ixNW0AE7V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1365" y="3563019"/>
            <a:ext cx="1846660" cy="138499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5364088" y="3147814"/>
            <a:ext cx="0" cy="1800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95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713284"/>
            <a:ext cx="2808312"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The Challenge</a:t>
            </a:r>
            <a:endParaRPr lang="nl-NL" sz="1400" b="1">
              <a:solidFill>
                <a:prstClr val="white"/>
              </a:solidFill>
            </a:endParaRPr>
          </a:p>
        </p:txBody>
      </p:sp>
      <p:sp>
        <p:nvSpPr>
          <p:cNvPr id="15" name="Title 1"/>
          <p:cNvSpPr>
            <a:spLocks noGrp="1"/>
          </p:cNvSpPr>
          <p:nvPr>
            <p:ph type="title"/>
          </p:nvPr>
        </p:nvSpPr>
        <p:spPr>
          <a:xfrm>
            <a:off x="395536" y="107912"/>
            <a:ext cx="8301600" cy="519622"/>
          </a:xfrm>
        </p:spPr>
        <p:txBody>
          <a:bodyPr/>
          <a:lstStyle/>
          <a:p>
            <a:r>
              <a:rPr lang="en-GB" smtClean="0"/>
              <a:t>Operating theatre safety</a:t>
            </a:r>
            <a:endParaRPr lang="en-GB"/>
          </a:p>
        </p:txBody>
      </p:sp>
      <p:sp>
        <p:nvSpPr>
          <p:cNvPr id="3" name="TextBox 2"/>
          <p:cNvSpPr txBox="1"/>
          <p:nvPr/>
        </p:nvSpPr>
        <p:spPr>
          <a:xfrm>
            <a:off x="179512" y="1131590"/>
            <a:ext cx="2808312" cy="3785652"/>
          </a:xfrm>
          <a:prstGeom prst="rect">
            <a:avLst/>
          </a:prstGeom>
          <a:solidFill>
            <a:schemeClr val="accent6">
              <a:lumMod val="75000"/>
            </a:schemeClr>
          </a:solidFill>
        </p:spPr>
        <p:txBody>
          <a:bodyPr wrap="square" rtlCol="0">
            <a:spAutoFit/>
          </a:bodyPr>
          <a:lstStyle/>
          <a:p>
            <a:pPr marL="285750" indent="-285750">
              <a:buFont typeface="Arial" panose="020B0604020202020204" pitchFamily="34" charset="0"/>
              <a:buChar char="•"/>
            </a:pPr>
            <a:r>
              <a:rPr lang="en-GB" sz="1200" smtClean="0">
                <a:solidFill>
                  <a:schemeClr val="bg1"/>
                </a:solidFill>
              </a:rPr>
              <a:t>Sterile conditions in operating theatres to prevent infections are a key driver for hospital performance</a:t>
            </a:r>
          </a:p>
          <a:p>
            <a:pPr marL="285750" indent="-285750">
              <a:buFont typeface="Arial" panose="020B0604020202020204" pitchFamily="34" charset="0"/>
              <a:buChar char="•"/>
            </a:pPr>
            <a:r>
              <a:rPr lang="en-GB" sz="1200" smtClean="0">
                <a:solidFill>
                  <a:schemeClr val="bg1"/>
                </a:solidFill>
              </a:rPr>
              <a:t>HVAC systems using HEPA filters and laminar flow are standard features of current theatres</a:t>
            </a:r>
          </a:p>
          <a:p>
            <a:pPr marL="285750" indent="-285750">
              <a:buFont typeface="Arial" panose="020B0604020202020204" pitchFamily="34" charset="0"/>
              <a:buChar char="•"/>
            </a:pPr>
            <a:r>
              <a:rPr lang="en-GB" sz="1200" smtClean="0">
                <a:solidFill>
                  <a:schemeClr val="bg1"/>
                </a:solidFill>
              </a:rPr>
              <a:t>But new techniques, equipments and spatial concepts put in doubt the reliability of HVAC system performance measurements</a:t>
            </a:r>
          </a:p>
          <a:p>
            <a:pPr marL="285750" indent="-285750">
              <a:buFont typeface="Arial" panose="020B0604020202020204" pitchFamily="34" charset="0"/>
              <a:buChar char="•"/>
            </a:pPr>
            <a:r>
              <a:rPr lang="en-GB" sz="1200" smtClean="0">
                <a:solidFill>
                  <a:schemeClr val="bg1"/>
                </a:solidFill>
              </a:rPr>
              <a:t>The microbiology of infection transmission in theatres is still poorly understood</a:t>
            </a:r>
          </a:p>
          <a:p>
            <a:pPr marL="285750" indent="-285750">
              <a:buFont typeface="Arial" panose="020B0604020202020204" pitchFamily="34" charset="0"/>
              <a:buChar char="•"/>
            </a:pPr>
            <a:r>
              <a:rPr lang="en-GB" sz="1200" smtClean="0">
                <a:solidFill>
                  <a:schemeClr val="bg1"/>
                </a:solidFill>
              </a:rPr>
              <a:t>There is a need for validated performance assessment using state-of the art technologies and microbiological techniques to guarantee the performane of all operating theatre systems</a:t>
            </a:r>
          </a:p>
        </p:txBody>
      </p:sp>
      <p:pic>
        <p:nvPicPr>
          <p:cNvPr id="6146" name="Picture 2" descr="C:\Users\hinkemamj\AppData\Local\Microsoft\Windows\Temporary Internet Files\Content.IE5\0GLZMR5A\Organ on a chi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9" b="19900"/>
          <a:stretch/>
        </p:blipFill>
        <p:spPr bwMode="auto">
          <a:xfrm>
            <a:off x="5642368" y="2818546"/>
            <a:ext cx="3538144" cy="23454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novinpharm.ir/wp-content/uploads/2015/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368" y="627535"/>
            <a:ext cx="3501632" cy="23376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lifesciences.sourcebioscience.com/media/367265/miseq_right_closed_copyright%202012%20(2)_300x208.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47" t="10510" r="19986" b="10973"/>
          <a:stretch/>
        </p:blipFill>
        <p:spPr bwMode="auto">
          <a:xfrm flipH="1">
            <a:off x="3131840" y="2199950"/>
            <a:ext cx="2425700" cy="13799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i0.twimg.com/profile_images/290409624/dna_chai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394" y="798864"/>
            <a:ext cx="2383709" cy="13408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www.wbsd.co/UserFiles/Servers/Server_3194697/Image/images/cables.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395" y="3682816"/>
            <a:ext cx="2391828" cy="1193190"/>
          </a:xfrm>
          <a:prstGeom prst="rect">
            <a:avLst/>
          </a:prstGeom>
          <a:solidFill>
            <a:schemeClr val="bg1"/>
          </a:solidFill>
        </p:spPr>
      </p:pic>
      <p:sp>
        <p:nvSpPr>
          <p:cNvPr id="4" name="Rectangle 3"/>
          <p:cNvSpPr/>
          <p:nvPr/>
        </p:nvSpPr>
        <p:spPr>
          <a:xfrm>
            <a:off x="3491880" y="3435846"/>
            <a:ext cx="1944216"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410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95536" y="107912"/>
            <a:ext cx="8301600" cy="519622"/>
          </a:xfrm>
        </p:spPr>
        <p:txBody>
          <a:bodyPr/>
          <a:lstStyle/>
          <a:p>
            <a:r>
              <a:rPr lang="en-GB" smtClean="0"/>
              <a:t>Operating theatre safety</a:t>
            </a:r>
            <a:endParaRPr lang="en-GB"/>
          </a:p>
        </p:txBody>
      </p:sp>
      <p:sp>
        <p:nvSpPr>
          <p:cNvPr id="4" name="Rectangle 3"/>
          <p:cNvSpPr/>
          <p:nvPr/>
        </p:nvSpPr>
        <p:spPr>
          <a:xfrm>
            <a:off x="3491880" y="3435846"/>
            <a:ext cx="1944216"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253676" y="71328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What can TNO bring?</a:t>
            </a:r>
            <a:endParaRPr lang="nl-NL" sz="1400" b="1">
              <a:solidFill>
                <a:prstClr val="white"/>
              </a:solidFill>
            </a:endParaRPr>
          </a:p>
        </p:txBody>
      </p:sp>
      <p:sp>
        <p:nvSpPr>
          <p:cNvPr id="12" name="TextBox 11"/>
          <p:cNvSpPr txBox="1"/>
          <p:nvPr/>
        </p:nvSpPr>
        <p:spPr>
          <a:xfrm>
            <a:off x="6480504" y="778902"/>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Clients and partners</a:t>
            </a:r>
            <a:endParaRPr lang="nl-NL" sz="1400" b="1">
              <a:solidFill>
                <a:prstClr val="white"/>
              </a:solidFill>
            </a:endParaRPr>
          </a:p>
        </p:txBody>
      </p:sp>
      <p:pic>
        <p:nvPicPr>
          <p:cNvPr id="17" name="Picture 8" descr="http://www.searchlightconsulting.co.uk/wp-content/uploads/2014/03/engaging-and-retaining-custom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035035"/>
            <a:ext cx="1026269" cy="102626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516216" y="1125200"/>
            <a:ext cx="2592288" cy="1615827"/>
          </a:xfrm>
          <a:prstGeom prst="rect">
            <a:avLst/>
          </a:prstGeom>
          <a:noFill/>
        </p:spPr>
        <p:txBody>
          <a:bodyPr wrap="square" rtlCol="0">
            <a:spAutoFit/>
          </a:bodyPr>
          <a:lstStyle/>
          <a:p>
            <a:pPr marL="171450" indent="-171450">
              <a:buFont typeface="Arial" panose="020B0604020202020204" pitchFamily="34" charset="0"/>
              <a:buChar char="•"/>
            </a:pPr>
            <a:r>
              <a:rPr lang="en-GB" sz="1100" smtClean="0"/>
              <a:t>Hospitals concerned about operating theatre safety and performance</a:t>
            </a:r>
          </a:p>
          <a:p>
            <a:pPr marL="171450" indent="-171450">
              <a:buFont typeface="Arial" panose="020B0604020202020204" pitchFamily="34" charset="0"/>
              <a:buChar char="•"/>
            </a:pPr>
            <a:r>
              <a:rPr lang="en-GB" sz="1100" smtClean="0"/>
              <a:t>Suppliers of technical equipment and installations</a:t>
            </a:r>
          </a:p>
          <a:p>
            <a:pPr marL="171450" indent="-171450">
              <a:buFont typeface="Arial" panose="020B0604020202020204" pitchFamily="34" charset="0"/>
              <a:buChar char="•"/>
            </a:pPr>
            <a:r>
              <a:rPr lang="en-GB" sz="1100" smtClean="0"/>
              <a:t>Architects, designers and engineering firms facing tough requirements on operating theatre design</a:t>
            </a:r>
          </a:p>
        </p:txBody>
      </p:sp>
      <p:sp>
        <p:nvSpPr>
          <p:cNvPr id="19" name="TextBox 18"/>
          <p:cNvSpPr txBox="1"/>
          <p:nvPr/>
        </p:nvSpPr>
        <p:spPr>
          <a:xfrm>
            <a:off x="5580112" y="278777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Value creation</a:t>
            </a:r>
            <a:endParaRPr lang="nl-NL" sz="1400" b="1">
              <a:solidFill>
                <a:prstClr val="white"/>
              </a:solidFill>
            </a:endParaRPr>
          </a:p>
        </p:txBody>
      </p:sp>
      <p:sp>
        <p:nvSpPr>
          <p:cNvPr id="20" name="TextBox 19"/>
          <p:cNvSpPr txBox="1"/>
          <p:nvPr/>
        </p:nvSpPr>
        <p:spPr>
          <a:xfrm>
            <a:off x="5580112" y="3260179"/>
            <a:ext cx="3456384" cy="1785104"/>
          </a:xfrm>
          <a:prstGeom prst="rect">
            <a:avLst/>
          </a:prstGeom>
          <a:noFill/>
        </p:spPr>
        <p:txBody>
          <a:bodyPr wrap="square" rtlCol="0">
            <a:spAutoFit/>
          </a:bodyPr>
          <a:lstStyle/>
          <a:p>
            <a:pPr marL="171450" indent="-171450">
              <a:buFont typeface="Arial" panose="020B0604020202020204" pitchFamily="34" charset="0"/>
              <a:buChar char="•"/>
            </a:pPr>
            <a:r>
              <a:rPr lang="en-GB" sz="1100" b="1" i="1" smtClean="0"/>
              <a:t>Validate and measure current operating theatre performance</a:t>
            </a:r>
          </a:p>
          <a:p>
            <a:pPr marL="171450" indent="-171450">
              <a:buFont typeface="Arial" panose="020B0604020202020204" pitchFamily="34" charset="0"/>
              <a:buChar char="•"/>
            </a:pPr>
            <a:r>
              <a:rPr lang="en-GB" sz="1100" b="1" i="1" smtClean="0"/>
              <a:t>Understand and manage infection transmissio risks</a:t>
            </a:r>
          </a:p>
          <a:p>
            <a:pPr marL="171450" indent="-171450">
              <a:buFont typeface="Arial" panose="020B0604020202020204" pitchFamily="34" charset="0"/>
              <a:buChar char="•"/>
            </a:pPr>
            <a:r>
              <a:rPr lang="en-GB" sz="1100" b="1" i="1" smtClean="0"/>
              <a:t>Demonstrate compliance and safety equivalence to assessment bodies</a:t>
            </a:r>
          </a:p>
          <a:p>
            <a:pPr marL="171450" indent="-171450">
              <a:buFont typeface="Arial" panose="020B0604020202020204" pitchFamily="34" charset="0"/>
              <a:buChar char="•"/>
            </a:pPr>
            <a:r>
              <a:rPr lang="en-GB" sz="1100" b="1" i="1" smtClean="0"/>
              <a:t>Improve clinical performance and reduce infection rates</a:t>
            </a:r>
          </a:p>
          <a:p>
            <a:pPr marL="171450" indent="-171450">
              <a:buFont typeface="Arial" panose="020B0604020202020204" pitchFamily="34" charset="0"/>
              <a:buChar char="•"/>
            </a:pPr>
            <a:r>
              <a:rPr lang="en-GB" sz="1100" b="1" i="1" smtClean="0"/>
              <a:t>Predict performance of proposed design solutions</a:t>
            </a:r>
          </a:p>
        </p:txBody>
      </p:sp>
      <p:sp>
        <p:nvSpPr>
          <p:cNvPr id="21" name="Title 1"/>
          <p:cNvSpPr txBox="1">
            <a:spLocks/>
          </p:cNvSpPr>
          <p:nvPr/>
        </p:nvSpPr>
        <p:spPr>
          <a:xfrm>
            <a:off x="395536" y="107912"/>
            <a:ext cx="8301600" cy="519622"/>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en-GB" smtClean="0"/>
              <a:t>Operating theatre safety</a:t>
            </a:r>
            <a:endParaRPr lang="en-GB"/>
          </a:p>
        </p:txBody>
      </p:sp>
      <p:sp>
        <p:nvSpPr>
          <p:cNvPr id="22" name="Rectangle 21"/>
          <p:cNvSpPr/>
          <p:nvPr/>
        </p:nvSpPr>
        <p:spPr>
          <a:xfrm>
            <a:off x="251520" y="1275605"/>
            <a:ext cx="2630156" cy="670061"/>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Mapping operating theatre microbial ecology using Next Generation Sequencing Meta-genomics</a:t>
            </a:r>
            <a:endParaRPr lang="en-GB" sz="1000"/>
          </a:p>
        </p:txBody>
      </p:sp>
      <p:sp>
        <p:nvSpPr>
          <p:cNvPr id="23" name="Rectangle 22"/>
          <p:cNvSpPr/>
          <p:nvPr/>
        </p:nvSpPr>
        <p:spPr>
          <a:xfrm>
            <a:off x="251520" y="2117713"/>
            <a:ext cx="2630156" cy="670061"/>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Assess HVAC systems performance using system and lay-out independent validated methods. Large portfolio of assignments in the Netherlands</a:t>
            </a:r>
            <a:endParaRPr lang="en-GB" sz="1000"/>
          </a:p>
        </p:txBody>
      </p:sp>
      <p:sp>
        <p:nvSpPr>
          <p:cNvPr id="24" name="Rectangle 23"/>
          <p:cNvSpPr/>
          <p:nvPr/>
        </p:nvSpPr>
        <p:spPr>
          <a:xfrm>
            <a:off x="251520" y="2931790"/>
            <a:ext cx="2630156" cy="670061"/>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Operating theatre technical process analysis and improvement advice</a:t>
            </a:r>
            <a:endParaRPr lang="en-GB" sz="1000"/>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244" y="3811463"/>
            <a:ext cx="2209245" cy="120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 25"/>
          <p:cNvGrpSpPr/>
          <p:nvPr/>
        </p:nvGrpSpPr>
        <p:grpSpPr>
          <a:xfrm>
            <a:off x="3079455" y="664659"/>
            <a:ext cx="2160034" cy="1331027"/>
            <a:chOff x="5490734" y="951571"/>
            <a:chExt cx="3653266" cy="2376263"/>
          </a:xfrm>
        </p:grpSpPr>
        <p:pic>
          <p:nvPicPr>
            <p:cNvPr id="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220"/>
            <a:stretch/>
          </p:blipFill>
          <p:spPr bwMode="auto">
            <a:xfrm>
              <a:off x="7439794" y="2396805"/>
              <a:ext cx="1704206" cy="93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0734" y="951571"/>
              <a:ext cx="2976098" cy="173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Curved Down Arrow 28"/>
            <p:cNvSpPr/>
            <p:nvPr/>
          </p:nvSpPr>
          <p:spPr>
            <a:xfrm rot="11917442">
              <a:off x="6590965" y="2731491"/>
              <a:ext cx="1636918" cy="3123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6866" y="2139702"/>
            <a:ext cx="2376000" cy="159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descr="http://www.nafahq.org/wp-content/uploads/Art4.jpg"/>
          <p:cNvPicPr>
            <a:picLocks noChangeAspect="1" noChangeArrowheads="1"/>
          </p:cNvPicPr>
          <p:nvPr/>
        </p:nvPicPr>
        <p:blipFill rotWithShape="1">
          <a:blip r:embed="rId7">
            <a:extLst>
              <a:ext uri="{28A0092B-C50C-407E-A947-70E740481C1C}">
                <a14:useLocalDpi xmlns:a14="http://schemas.microsoft.com/office/drawing/2010/main" val="0"/>
              </a:ext>
            </a:extLst>
          </a:blip>
          <a:srcRect t="55222" r="1928" b="6679"/>
          <a:stretch/>
        </p:blipFill>
        <p:spPr bwMode="auto">
          <a:xfrm>
            <a:off x="253692" y="3811462"/>
            <a:ext cx="2518108" cy="120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95536" y="107912"/>
            <a:ext cx="8301600" cy="519622"/>
          </a:xfrm>
        </p:spPr>
        <p:txBody>
          <a:bodyPr/>
          <a:lstStyle/>
          <a:p>
            <a:r>
              <a:rPr lang="en-GB" smtClean="0"/>
              <a:t>Circular economy</a:t>
            </a:r>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04" y="627534"/>
            <a:ext cx="5400000" cy="44605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179512" y="713284"/>
            <a:ext cx="3384376"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The Challenge</a:t>
            </a:r>
            <a:endParaRPr lang="nl-NL" sz="1400" b="1">
              <a:solidFill>
                <a:prstClr val="white"/>
              </a:solidFill>
            </a:endParaRPr>
          </a:p>
        </p:txBody>
      </p:sp>
      <p:sp>
        <p:nvSpPr>
          <p:cNvPr id="13" name="TextBox 12"/>
          <p:cNvSpPr txBox="1"/>
          <p:nvPr/>
        </p:nvSpPr>
        <p:spPr>
          <a:xfrm>
            <a:off x="179512" y="1131590"/>
            <a:ext cx="3384376" cy="2492990"/>
          </a:xfrm>
          <a:prstGeom prst="rect">
            <a:avLst/>
          </a:prstGeom>
          <a:solidFill>
            <a:schemeClr val="accent6">
              <a:lumMod val="75000"/>
            </a:schemeClr>
          </a:solidFill>
        </p:spPr>
        <p:txBody>
          <a:bodyPr wrap="square" rtlCol="0">
            <a:spAutoFit/>
          </a:bodyPr>
          <a:lstStyle/>
          <a:p>
            <a:pPr marL="285750" indent="-285750">
              <a:buFont typeface="Arial" panose="020B0604020202020204" pitchFamily="34" charset="0"/>
              <a:buChar char="•"/>
            </a:pPr>
            <a:r>
              <a:rPr lang="en-GB" sz="1200" smtClean="0">
                <a:solidFill>
                  <a:schemeClr val="bg1"/>
                </a:solidFill>
              </a:rPr>
              <a:t>Re-use of materials is increasingly important to reduce environmental impact and avoid depletion of natural resources</a:t>
            </a:r>
          </a:p>
          <a:p>
            <a:pPr marL="285750" indent="-285750">
              <a:buFont typeface="Arial" panose="020B0604020202020204" pitchFamily="34" charset="0"/>
              <a:buChar char="•"/>
            </a:pPr>
            <a:r>
              <a:rPr lang="en-GB" sz="1200" smtClean="0">
                <a:solidFill>
                  <a:schemeClr val="bg1"/>
                </a:solidFill>
              </a:rPr>
              <a:t>Integrated production chain analysis is needed to close production chains and identify opportunities for recycling</a:t>
            </a:r>
          </a:p>
          <a:p>
            <a:pPr marL="285750" indent="-285750">
              <a:buFont typeface="Arial" panose="020B0604020202020204" pitchFamily="34" charset="0"/>
              <a:buChar char="•"/>
            </a:pPr>
            <a:r>
              <a:rPr lang="en-GB" sz="1200" smtClean="0">
                <a:solidFill>
                  <a:schemeClr val="bg1"/>
                </a:solidFill>
              </a:rPr>
              <a:t>Technological advances in materials re-use open up new, high-performance requirement sectors for circular approaches</a:t>
            </a:r>
          </a:p>
          <a:p>
            <a:pPr marL="285750" indent="-285750">
              <a:buFont typeface="Arial" panose="020B0604020202020204" pitchFamily="34" charset="0"/>
              <a:buChar char="•"/>
            </a:pPr>
            <a:r>
              <a:rPr lang="en-GB" sz="1200" smtClean="0">
                <a:solidFill>
                  <a:schemeClr val="bg1"/>
                </a:solidFill>
              </a:rPr>
              <a:t>But expert knowledge is needed to create framework conditions and capitalize on opportunities</a:t>
            </a:r>
          </a:p>
        </p:txBody>
      </p:sp>
      <p:pic>
        <p:nvPicPr>
          <p:cNvPr id="8196" name="Picture 4" descr="http://fundamental-school.com/wp-content/uploads/2013/12/Architecture.jpg"/>
          <p:cNvPicPr>
            <a:picLocks noChangeAspect="1" noChangeArrowheads="1"/>
          </p:cNvPicPr>
          <p:nvPr/>
        </p:nvPicPr>
        <p:blipFill rotWithShape="1">
          <a:blip r:embed="rId3">
            <a:extLst>
              <a:ext uri="{28A0092B-C50C-407E-A947-70E740481C1C}">
                <a14:useLocalDpi xmlns:a14="http://schemas.microsoft.com/office/drawing/2010/main" val="0"/>
              </a:ext>
            </a:extLst>
          </a:blip>
          <a:srcRect t="19404" b="18251"/>
          <a:stretch/>
        </p:blipFill>
        <p:spPr bwMode="auto">
          <a:xfrm>
            <a:off x="170800" y="3642570"/>
            <a:ext cx="3393087" cy="144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3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3676" y="71328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What can TNO bring?</a:t>
            </a:r>
            <a:endParaRPr lang="nl-NL" sz="1400" b="1">
              <a:solidFill>
                <a:prstClr val="white"/>
              </a:solidFill>
            </a:endParaRPr>
          </a:p>
        </p:txBody>
      </p:sp>
      <p:sp>
        <p:nvSpPr>
          <p:cNvPr id="11" name="Rectangle 10"/>
          <p:cNvSpPr/>
          <p:nvPr/>
        </p:nvSpPr>
        <p:spPr>
          <a:xfrm>
            <a:off x="251520" y="1131590"/>
            <a:ext cx="4032448"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Value chain analysis</a:t>
            </a:r>
            <a:endParaRPr lang="en-GB" sz="1000"/>
          </a:p>
        </p:txBody>
      </p:sp>
      <p:sp>
        <p:nvSpPr>
          <p:cNvPr id="12" name="Rectangle 11"/>
          <p:cNvSpPr/>
          <p:nvPr/>
        </p:nvSpPr>
        <p:spPr>
          <a:xfrm>
            <a:off x="251520" y="1563638"/>
            <a:ext cx="4032448"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Implementation scenarios and value potential assessment</a:t>
            </a:r>
            <a:endParaRPr lang="en-GB" sz="1000"/>
          </a:p>
        </p:txBody>
      </p:sp>
      <p:sp>
        <p:nvSpPr>
          <p:cNvPr id="13" name="Rectangle 12"/>
          <p:cNvSpPr/>
          <p:nvPr/>
        </p:nvSpPr>
        <p:spPr>
          <a:xfrm>
            <a:off x="251520" y="1995686"/>
            <a:ext cx="4032448" cy="432048"/>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Impact analyses using advanced tools and models: life cycle analysis, carbon footprint, socio-economic impact analysis, private actor business cases</a:t>
            </a:r>
            <a:endParaRPr lang="en-GB" sz="1000"/>
          </a:p>
        </p:txBody>
      </p:sp>
      <p:sp>
        <p:nvSpPr>
          <p:cNvPr id="14" name="Rectangle 13"/>
          <p:cNvSpPr/>
          <p:nvPr/>
        </p:nvSpPr>
        <p:spPr>
          <a:xfrm>
            <a:off x="251520" y="2571750"/>
            <a:ext cx="4032448"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Product development and technological innovations for re-use of materials in high performance requirement environments</a:t>
            </a:r>
            <a:endParaRPr lang="en-GB" sz="1000"/>
          </a:p>
        </p:txBody>
      </p:sp>
      <p:sp>
        <p:nvSpPr>
          <p:cNvPr id="24" name="TextBox 23"/>
          <p:cNvSpPr txBox="1"/>
          <p:nvPr/>
        </p:nvSpPr>
        <p:spPr>
          <a:xfrm>
            <a:off x="6480504" y="778902"/>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Clients and partners</a:t>
            </a:r>
            <a:endParaRPr lang="nl-NL" sz="1400" b="1">
              <a:solidFill>
                <a:prstClr val="white"/>
              </a:solidFill>
            </a:endParaRPr>
          </a:p>
        </p:txBody>
      </p:sp>
      <p:pic>
        <p:nvPicPr>
          <p:cNvPr id="25" name="Picture 8" descr="http://www.searchlightconsulting.co.uk/wp-content/uploads/2014/03/engaging-and-retaining-custom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8273" y="771550"/>
            <a:ext cx="834092" cy="83409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516216" y="1125200"/>
            <a:ext cx="2592288" cy="1785104"/>
          </a:xfrm>
          <a:prstGeom prst="rect">
            <a:avLst/>
          </a:prstGeom>
          <a:noFill/>
        </p:spPr>
        <p:txBody>
          <a:bodyPr wrap="square" rtlCol="0">
            <a:spAutoFit/>
          </a:bodyPr>
          <a:lstStyle/>
          <a:p>
            <a:pPr marL="171450" indent="-171450">
              <a:buFont typeface="Arial" panose="020B0604020202020204" pitchFamily="34" charset="0"/>
              <a:buChar char="•"/>
            </a:pPr>
            <a:r>
              <a:rPr lang="en-GB" sz="1100" smtClean="0"/>
              <a:t>Construction firms and raw materials suppliers looking for opportunities in hospital market</a:t>
            </a:r>
          </a:p>
          <a:p>
            <a:pPr marL="171450" indent="-171450">
              <a:buFont typeface="Arial" panose="020B0604020202020204" pitchFamily="34" charset="0"/>
              <a:buChar char="•"/>
            </a:pPr>
            <a:r>
              <a:rPr lang="en-GB" sz="1100" smtClean="0"/>
              <a:t>Architects, designers and engineering firms looking to implement circular solutions</a:t>
            </a:r>
          </a:p>
          <a:p>
            <a:pPr marL="171450" indent="-171450">
              <a:buFont typeface="Arial" panose="020B0604020202020204" pitchFamily="34" charset="0"/>
              <a:buChar char="•"/>
            </a:pPr>
            <a:r>
              <a:rPr lang="en-GB" sz="1100" smtClean="0"/>
              <a:t>Hospitals and project developers</a:t>
            </a:r>
          </a:p>
          <a:p>
            <a:pPr marL="171450" indent="-171450">
              <a:buFont typeface="Arial" panose="020B0604020202020204" pitchFamily="34" charset="0"/>
              <a:buChar char="•"/>
            </a:pPr>
            <a:r>
              <a:rPr lang="en-GB" sz="1100" smtClean="0"/>
              <a:t>Financiers and project developers needing to assess risks and strengths of proposed ventures</a:t>
            </a:r>
          </a:p>
        </p:txBody>
      </p:sp>
      <p:sp>
        <p:nvSpPr>
          <p:cNvPr id="27" name="TextBox 26"/>
          <p:cNvSpPr txBox="1"/>
          <p:nvPr/>
        </p:nvSpPr>
        <p:spPr>
          <a:xfrm>
            <a:off x="5652120" y="3128069"/>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Value creation</a:t>
            </a:r>
            <a:endParaRPr lang="nl-NL" sz="1400" b="1">
              <a:solidFill>
                <a:prstClr val="white"/>
              </a:solidFill>
            </a:endParaRPr>
          </a:p>
        </p:txBody>
      </p:sp>
      <p:sp>
        <p:nvSpPr>
          <p:cNvPr id="28" name="TextBox 27"/>
          <p:cNvSpPr txBox="1"/>
          <p:nvPr/>
        </p:nvSpPr>
        <p:spPr>
          <a:xfrm>
            <a:off x="5652120" y="3260179"/>
            <a:ext cx="3456384" cy="1615827"/>
          </a:xfrm>
          <a:prstGeom prst="rect">
            <a:avLst/>
          </a:prstGeom>
          <a:noFill/>
        </p:spPr>
        <p:txBody>
          <a:bodyPr wrap="square" rtlCol="0">
            <a:spAutoFit/>
          </a:bodyPr>
          <a:lstStyle/>
          <a:p>
            <a:pPr marL="171450" indent="-171450">
              <a:buFont typeface="Arial" panose="020B0604020202020204" pitchFamily="34" charset="0"/>
              <a:buChar char="•"/>
            </a:pPr>
            <a:endParaRPr lang="en-GB" sz="1100" b="1" i="1" smtClean="0"/>
          </a:p>
          <a:p>
            <a:pPr marL="171450" indent="-171450">
              <a:buFont typeface="Arial" panose="020B0604020202020204" pitchFamily="34" charset="0"/>
              <a:buChar char="•"/>
            </a:pPr>
            <a:r>
              <a:rPr lang="en-GB" sz="1100" b="1" i="1" smtClean="0"/>
              <a:t>Achieve excellence standards in sustainability</a:t>
            </a:r>
          </a:p>
          <a:p>
            <a:pPr marL="171450" indent="-171450">
              <a:buFont typeface="Arial" panose="020B0604020202020204" pitchFamily="34" charset="0"/>
              <a:buChar char="•"/>
            </a:pPr>
            <a:r>
              <a:rPr lang="en-GB" sz="1100" b="1" i="1" smtClean="0"/>
              <a:t>Feasibility studies and return-on-investment modelling for circular economy initiatives</a:t>
            </a:r>
          </a:p>
          <a:p>
            <a:pPr marL="171450" indent="-171450">
              <a:buFont typeface="Arial" panose="020B0604020202020204" pitchFamily="34" charset="0"/>
              <a:buChar char="•"/>
            </a:pPr>
            <a:r>
              <a:rPr lang="en-GB" sz="1100" b="1" i="1" smtClean="0"/>
              <a:t>Co-develop targeted technical solutions for Turkish markets</a:t>
            </a:r>
          </a:p>
          <a:p>
            <a:pPr marL="171450" indent="-171450">
              <a:buFont typeface="Arial" panose="020B0604020202020204" pitchFamily="34" charset="0"/>
              <a:buChar char="•"/>
            </a:pPr>
            <a:r>
              <a:rPr lang="en-GB" sz="1100" b="1" i="1" smtClean="0"/>
              <a:t>Assessment and validation of  circular economy solutions against relevant KPIs</a:t>
            </a:r>
          </a:p>
          <a:p>
            <a:pPr marL="171450" indent="-171450">
              <a:buFont typeface="Arial" panose="020B0604020202020204" pitchFamily="34" charset="0"/>
              <a:buChar char="•"/>
            </a:pPr>
            <a:r>
              <a:rPr lang="en-GB" sz="1100" b="1" i="1" smtClean="0"/>
              <a:t>Build viable business cases</a:t>
            </a:r>
          </a:p>
        </p:txBody>
      </p:sp>
      <p:sp>
        <p:nvSpPr>
          <p:cNvPr id="29" name="Title 1"/>
          <p:cNvSpPr>
            <a:spLocks noGrp="1"/>
          </p:cNvSpPr>
          <p:nvPr>
            <p:ph type="title"/>
          </p:nvPr>
        </p:nvSpPr>
        <p:spPr>
          <a:xfrm>
            <a:off x="395536" y="107912"/>
            <a:ext cx="8301600" cy="519622"/>
          </a:xfrm>
        </p:spPr>
        <p:txBody>
          <a:bodyPr/>
          <a:lstStyle/>
          <a:p>
            <a:r>
              <a:rPr lang="en-GB" smtClean="0"/>
              <a:t>Circular economy</a:t>
            </a:r>
            <a:endParaRPr lang="en-GB"/>
          </a:p>
        </p:txBody>
      </p:sp>
      <p:pic>
        <p:nvPicPr>
          <p:cNvPr id="10242" name="Picture 2" descr="http://utopianist.com/wp-content/uploads/2011/05/hospital-sing-2-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888" y="3141238"/>
            <a:ext cx="2818176" cy="18787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worldsteel.org/steel-by-topic/life-cycle-assessment/Life-cycle-thinking-in-the-circular-economy/content/0/imageBinary/CIRCULAR_KEYWORDS_FINALupd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1" y="2989436"/>
            <a:ext cx="2030586" cy="20305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1533" y="4948014"/>
            <a:ext cx="2204243" cy="215444"/>
          </a:xfrm>
          <a:prstGeom prst="rect">
            <a:avLst/>
          </a:prstGeom>
          <a:noFill/>
        </p:spPr>
        <p:txBody>
          <a:bodyPr wrap="square" rtlCol="0">
            <a:spAutoFit/>
          </a:bodyPr>
          <a:lstStyle/>
          <a:p>
            <a:r>
              <a:rPr lang="en-GB" sz="800" i="1" smtClean="0"/>
              <a:t>Source: World Steel Association</a:t>
            </a:r>
            <a:endParaRPr lang="en-GB" sz="800" i="1"/>
          </a:p>
        </p:txBody>
      </p:sp>
    </p:spTree>
    <p:extLst>
      <p:ext uri="{BB962C8B-B14F-4D97-AF65-F5344CB8AC3E}">
        <p14:creationId xmlns:p14="http://schemas.microsoft.com/office/powerpoint/2010/main" val="217053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For further information</a:t>
            </a:r>
            <a:endParaRPr lang="en-GB"/>
          </a:p>
        </p:txBody>
      </p:sp>
      <p:sp>
        <p:nvSpPr>
          <p:cNvPr id="3" name="TextBox 2"/>
          <p:cNvSpPr txBox="1"/>
          <p:nvPr/>
        </p:nvSpPr>
        <p:spPr>
          <a:xfrm>
            <a:off x="971600" y="1779662"/>
            <a:ext cx="5184576" cy="1477328"/>
          </a:xfrm>
          <a:prstGeom prst="rect">
            <a:avLst/>
          </a:prstGeom>
          <a:noFill/>
        </p:spPr>
        <p:txBody>
          <a:bodyPr wrap="square" rtlCol="0">
            <a:spAutoFit/>
          </a:bodyPr>
          <a:lstStyle/>
          <a:p>
            <a:r>
              <a:rPr lang="en-GB" smtClean="0">
                <a:solidFill>
                  <a:schemeClr val="bg1"/>
                </a:solidFill>
              </a:rPr>
              <a:t>M.J. (Menno) Hinkema MA</a:t>
            </a:r>
            <a:br>
              <a:rPr lang="en-GB" smtClean="0">
                <a:solidFill>
                  <a:schemeClr val="bg1"/>
                </a:solidFill>
              </a:rPr>
            </a:br>
            <a:r>
              <a:rPr lang="en-GB" smtClean="0">
                <a:solidFill>
                  <a:schemeClr val="bg1"/>
                </a:solidFill>
              </a:rPr>
              <a:t>Senior Researcher</a:t>
            </a:r>
          </a:p>
          <a:p>
            <a:r>
              <a:rPr lang="en-GB" smtClean="0">
                <a:solidFill>
                  <a:schemeClr val="bg1"/>
                </a:solidFill>
              </a:rPr>
              <a:t>TNO Innovation Centre for Buildings</a:t>
            </a:r>
          </a:p>
          <a:p>
            <a:r>
              <a:rPr lang="en-GB" smtClean="0">
                <a:solidFill>
                  <a:schemeClr val="bg1"/>
                </a:solidFill>
              </a:rPr>
              <a:t>Menno.hinkema@tno.nl</a:t>
            </a:r>
          </a:p>
          <a:p>
            <a:r>
              <a:rPr lang="en-GB" smtClean="0">
                <a:solidFill>
                  <a:schemeClr val="bg1"/>
                </a:solidFill>
              </a:rPr>
              <a:t>+31 88 86 62 923</a:t>
            </a:r>
            <a:endParaRPr lang="en-GB">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705200"/>
            <a:ext cx="50292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72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863425"/>
            <a:ext cx="8301600" cy="720000"/>
          </a:xfrm>
        </p:spPr>
        <p:txBody>
          <a:bodyPr/>
          <a:lstStyle/>
          <a:p>
            <a:r>
              <a:rPr lang="en-GB" smtClean="0"/>
              <a:t>Tno in a nutshell</a:t>
            </a:r>
            <a:endParaRPr lang="en-GB"/>
          </a:p>
        </p:txBody>
      </p:sp>
      <p:sp>
        <p:nvSpPr>
          <p:cNvPr id="4" name="Footer Placeholder 3"/>
          <p:cNvSpPr>
            <a:spLocks noGrp="1"/>
          </p:cNvSpPr>
          <p:nvPr>
            <p:ph type="ftr" sz="quarter" idx="11"/>
          </p:nvPr>
        </p:nvSpPr>
        <p:spPr/>
        <p:txBody>
          <a:bodyPr/>
          <a:lstStyle/>
          <a:p>
            <a:r>
              <a:rPr lang="en-GB" smtClean="0">
                <a:solidFill>
                  <a:prstClr val="black"/>
                </a:solidFill>
              </a:rPr>
              <a:t>Trends and pressures in Dutch hospital design</a:t>
            </a:r>
            <a:endParaRPr lang="en-GB"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9505" y="1235239"/>
            <a:ext cx="3073146" cy="3647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5149" y="1309446"/>
            <a:ext cx="5712163" cy="355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76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Conceptual approach</a:t>
            </a:r>
            <a:endParaRPr lang="en-GB"/>
          </a:p>
        </p:txBody>
      </p:sp>
      <p:sp>
        <p:nvSpPr>
          <p:cNvPr id="4" name="Footer Placeholder 3"/>
          <p:cNvSpPr>
            <a:spLocks noGrp="1"/>
          </p:cNvSpPr>
          <p:nvPr>
            <p:ph type="ftr" sz="quarter" idx="11"/>
          </p:nvPr>
        </p:nvSpPr>
        <p:spPr/>
        <p:txBody>
          <a:bodyPr/>
          <a:lstStyle/>
          <a:p>
            <a:r>
              <a:rPr lang="en-GB" smtClean="0">
                <a:solidFill>
                  <a:prstClr val="black"/>
                </a:solidFill>
              </a:rPr>
              <a:t>Trends and pressures in Dutch hospital design</a:t>
            </a:r>
            <a:endParaRPr lang="en-GB" dirty="0">
              <a:solidFill>
                <a:prstClr val="black"/>
              </a:solidFill>
            </a:endParaRP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2616" y="1391821"/>
            <a:ext cx="1702423" cy="127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4800" y="1391819"/>
            <a:ext cx="4759908" cy="347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2616" y="2833961"/>
            <a:ext cx="1702423" cy="116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79951" y="4171040"/>
            <a:ext cx="1695080" cy="7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29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smtClean="0"/>
              <a:t>Why this presentation?</a:t>
            </a:r>
            <a:endParaRPr lang="en-GB" sz="1800"/>
          </a:p>
        </p:txBody>
      </p:sp>
      <p:sp>
        <p:nvSpPr>
          <p:cNvPr id="3" name="Content Placeholder 2"/>
          <p:cNvSpPr>
            <a:spLocks noGrp="1"/>
          </p:cNvSpPr>
          <p:nvPr>
            <p:ph idx="1"/>
          </p:nvPr>
        </p:nvSpPr>
        <p:spPr>
          <a:xfrm>
            <a:off x="424800" y="1275606"/>
            <a:ext cx="3499128" cy="3021263"/>
          </a:xfrm>
        </p:spPr>
        <p:txBody>
          <a:bodyPr/>
          <a:lstStyle/>
          <a:p>
            <a:r>
              <a:rPr lang="en-GB" sz="1200" smtClean="0"/>
              <a:t>TNO is the Netherlands’ largest Research and Technology organisation</a:t>
            </a:r>
          </a:p>
          <a:p>
            <a:r>
              <a:rPr lang="en-GB" sz="1200" smtClean="0"/>
              <a:t>It works with universities, governments and business on research, development and market implementation of innovations.</a:t>
            </a:r>
          </a:p>
          <a:p>
            <a:r>
              <a:rPr lang="en-GB" sz="1200" smtClean="0"/>
              <a:t>Turkey is a strategic priority for TNO to expand its international operations. We already cooperate with the Turkish research institute Tübitak, and collaborate with research and industry partners in projects in various domains</a:t>
            </a:r>
          </a:p>
          <a:p>
            <a:r>
              <a:rPr lang="en-GB" sz="1200" smtClean="0"/>
              <a:t>Healthcare environments design and construction is a domain where TNO has a unique portfolio of expertise and experience</a:t>
            </a:r>
          </a:p>
          <a:p>
            <a:r>
              <a:rPr lang="en-GB" sz="1200" smtClean="0"/>
              <a:t>We are looking to establish relations with Turkish partners working in this field, to establish collaborations for mutual benefit </a:t>
            </a:r>
            <a:endParaRPr lang="en-GB" sz="1200"/>
          </a:p>
        </p:txBody>
      </p:sp>
      <p:sp>
        <p:nvSpPr>
          <p:cNvPr id="4" name="Footer Placeholder 3"/>
          <p:cNvSpPr>
            <a:spLocks noGrp="1"/>
          </p:cNvSpPr>
          <p:nvPr>
            <p:ph type="ftr" sz="quarter" idx="11"/>
          </p:nvPr>
        </p:nvSpPr>
        <p:spPr/>
        <p:txBody>
          <a:bodyPr/>
          <a:lstStyle/>
          <a:p>
            <a:r>
              <a:rPr lang="en-GB" smtClean="0">
                <a:solidFill>
                  <a:prstClr val="black"/>
                </a:solidFill>
              </a:rPr>
              <a:t>Trends and pressures in Dutch hospital design</a:t>
            </a:r>
            <a:endParaRPr lang="en-GB" dirty="0">
              <a:solidFill>
                <a:prstClr val="black"/>
              </a:solidFill>
            </a:endParaRPr>
          </a:p>
        </p:txBody>
      </p:sp>
      <p:sp>
        <p:nvSpPr>
          <p:cNvPr id="5" name="Content Placeholder 2"/>
          <p:cNvSpPr txBox="1">
            <a:spLocks/>
          </p:cNvSpPr>
          <p:nvPr/>
        </p:nvSpPr>
        <p:spPr>
          <a:xfrm>
            <a:off x="5033312" y="1275606"/>
            <a:ext cx="3499128" cy="3021263"/>
          </a:xfrm>
          <a:prstGeom prst="rect">
            <a:avLst/>
          </a:prstGeom>
        </p:spPr>
        <p:txBody>
          <a:bodyPr vert="horz" lIns="0" tIns="0" rIns="0" bIns="0" rtlCol="0">
            <a:noAutofit/>
          </a:bodyPr>
          <a:lstStyle>
            <a:lvl1pPr marL="177800" indent="-177800" algn="l" defTabSz="457200" rtl="0" eaLnBrk="1" latinLnBrk="0" hangingPunct="1">
              <a:spcBef>
                <a:spcPct val="20000"/>
              </a:spcBef>
              <a:buSzPct val="100000"/>
              <a:buFontTx/>
              <a:buBlip>
                <a:blip r:embed="rId2"/>
              </a:buBlip>
              <a:defRPr sz="1400" kern="1200">
                <a:solidFill>
                  <a:schemeClr val="tx1"/>
                </a:solidFill>
                <a:latin typeface="Arial"/>
                <a:ea typeface="+mn-ea"/>
                <a:cs typeface="Arial"/>
              </a:defRPr>
            </a:lvl1pPr>
            <a:lvl2pPr marL="539750" indent="-177800" algn="l" defTabSz="457200" rtl="0" eaLnBrk="1" latinLnBrk="0" hangingPunct="1">
              <a:spcBef>
                <a:spcPct val="20000"/>
              </a:spcBef>
              <a:buSzPct val="100000"/>
              <a:buFontTx/>
              <a:buBlip>
                <a:blip r:embed="rId2"/>
              </a:buBlip>
              <a:defRPr sz="1400" kern="1200">
                <a:solidFill>
                  <a:schemeClr val="tx1"/>
                </a:solidFill>
                <a:latin typeface="Arial"/>
                <a:ea typeface="+mn-ea"/>
                <a:cs typeface="Arial"/>
              </a:defRPr>
            </a:lvl2pPr>
            <a:lvl3pPr marL="984250" indent="-177800" algn="l" defTabSz="457200" rtl="0" eaLnBrk="1" latinLnBrk="0" hangingPunct="1">
              <a:spcBef>
                <a:spcPct val="20000"/>
              </a:spcBef>
              <a:buSzPct val="100000"/>
              <a:buFontTx/>
              <a:buBlip>
                <a:blip r:embed="rId2"/>
              </a:buBlip>
              <a:defRPr sz="1400" kern="1200">
                <a:solidFill>
                  <a:schemeClr val="tx1"/>
                </a:solidFill>
                <a:latin typeface="Arial"/>
                <a:ea typeface="+mn-ea"/>
                <a:cs typeface="Arial"/>
              </a:defRPr>
            </a:lvl3pPr>
            <a:lvl4pPr marL="1435100" indent="-177800" algn="l" defTabSz="457200" rtl="0" eaLnBrk="1" latinLnBrk="0" hangingPunct="1">
              <a:spcBef>
                <a:spcPct val="20000"/>
              </a:spcBef>
              <a:buSzPct val="100000"/>
              <a:buFontTx/>
              <a:buBlip>
                <a:blip r:embed="rId2"/>
              </a:buBlip>
              <a:defRPr sz="1400" kern="1200">
                <a:solidFill>
                  <a:schemeClr val="tx1"/>
                </a:solidFill>
                <a:latin typeface="Arial"/>
                <a:ea typeface="+mn-ea"/>
                <a:cs typeface="Arial"/>
              </a:defRPr>
            </a:lvl4pPr>
            <a:lvl5pPr marL="1885950" indent="-184150" algn="l" defTabSz="457200" rtl="0" eaLnBrk="1" latinLnBrk="0" hangingPunct="1">
              <a:spcBef>
                <a:spcPct val="20000"/>
              </a:spcBef>
              <a:buSzPct val="100000"/>
              <a:buFontTx/>
              <a:buBlip>
                <a:blip r:embed="rId2"/>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smtClean="0"/>
              <a:t>This presentation gives a brief introduction to five areas where TNO is looking for collaboration with partners in Turkey. </a:t>
            </a:r>
            <a:endParaRPr lang="en-GB" sz="1200"/>
          </a:p>
        </p:txBody>
      </p:sp>
      <p:sp>
        <p:nvSpPr>
          <p:cNvPr id="6" name="TextBox 5"/>
          <p:cNvSpPr txBox="1"/>
          <p:nvPr/>
        </p:nvSpPr>
        <p:spPr>
          <a:xfrm>
            <a:off x="5033312" y="2139702"/>
            <a:ext cx="3931176" cy="2246769"/>
          </a:xfrm>
          <a:prstGeom prst="rect">
            <a:avLst/>
          </a:prstGeom>
          <a:solidFill>
            <a:schemeClr val="accent4">
              <a:lumMod val="50000"/>
            </a:schemeClr>
          </a:solidFill>
        </p:spPr>
        <p:txBody>
          <a:bodyPr wrap="square" rtlCol="0">
            <a:spAutoFit/>
          </a:bodyPr>
          <a:lstStyle/>
          <a:p>
            <a:pPr marL="342900" indent="-342900">
              <a:lnSpc>
                <a:spcPct val="200000"/>
              </a:lnSpc>
              <a:buFont typeface="+mj-lt"/>
              <a:buAutoNum type="arabicPeriod"/>
            </a:pPr>
            <a:r>
              <a:rPr lang="en-GB" sz="1400" b="1" smtClean="0">
                <a:solidFill>
                  <a:schemeClr val="bg1"/>
                </a:solidFill>
              </a:rPr>
              <a:t>Key Performance Indicators</a:t>
            </a:r>
          </a:p>
          <a:p>
            <a:pPr marL="342900" indent="-342900">
              <a:lnSpc>
                <a:spcPct val="200000"/>
              </a:lnSpc>
              <a:buFont typeface="+mj-lt"/>
              <a:buAutoNum type="arabicPeriod"/>
            </a:pPr>
            <a:r>
              <a:rPr lang="en-GB" sz="1400" b="1" smtClean="0">
                <a:solidFill>
                  <a:schemeClr val="bg1"/>
                </a:solidFill>
              </a:rPr>
              <a:t>Core Function Concepts and Designs</a:t>
            </a:r>
          </a:p>
          <a:p>
            <a:pPr marL="342900" indent="-342900">
              <a:lnSpc>
                <a:spcPct val="200000"/>
              </a:lnSpc>
              <a:buFont typeface="+mj-lt"/>
              <a:buAutoNum type="arabicPeriod"/>
            </a:pPr>
            <a:r>
              <a:rPr lang="en-GB" sz="1400" b="1" smtClean="0">
                <a:solidFill>
                  <a:schemeClr val="bg1"/>
                </a:solidFill>
              </a:rPr>
              <a:t>Hot Floor Logistics</a:t>
            </a:r>
          </a:p>
          <a:p>
            <a:pPr marL="342900" indent="-342900">
              <a:lnSpc>
                <a:spcPct val="200000"/>
              </a:lnSpc>
              <a:buFont typeface="+mj-lt"/>
              <a:buAutoNum type="arabicPeriod"/>
            </a:pPr>
            <a:r>
              <a:rPr lang="en-GB" sz="1400" b="1" smtClean="0">
                <a:solidFill>
                  <a:schemeClr val="bg1"/>
                </a:solidFill>
              </a:rPr>
              <a:t>Operating Theatre Safety</a:t>
            </a:r>
          </a:p>
          <a:p>
            <a:pPr marL="342900" indent="-342900">
              <a:lnSpc>
                <a:spcPct val="200000"/>
              </a:lnSpc>
              <a:buFont typeface="+mj-lt"/>
              <a:buAutoNum type="arabicPeriod"/>
            </a:pPr>
            <a:r>
              <a:rPr lang="en-GB" sz="1400" b="1" smtClean="0">
                <a:solidFill>
                  <a:schemeClr val="bg1"/>
                </a:solidFill>
              </a:rPr>
              <a:t>Circular Economy Solutions</a:t>
            </a:r>
            <a:endParaRPr lang="en-GB" sz="1400" b="1">
              <a:solidFill>
                <a:schemeClr val="bg1"/>
              </a:solidFill>
            </a:endParaRPr>
          </a:p>
        </p:txBody>
      </p:sp>
    </p:spTree>
    <p:extLst>
      <p:ext uri="{BB962C8B-B14F-4D97-AF65-F5344CB8AC3E}">
        <p14:creationId xmlns:p14="http://schemas.microsoft.com/office/powerpoint/2010/main" val="361961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883799"/>
            <a:ext cx="2772000" cy="2492990"/>
          </a:xfrm>
          <a:prstGeom prst="rect">
            <a:avLst/>
          </a:prstGeom>
          <a:noFill/>
          <a:ln>
            <a:solidFill>
              <a:schemeClr val="tx1"/>
            </a:solidFill>
          </a:ln>
        </p:spPr>
        <p:txBody>
          <a:bodyPr wrap="square" rtlCol="0">
            <a:spAutoFit/>
          </a:bodyPr>
          <a:lstStyle/>
          <a:p>
            <a:endParaRPr lang="nl-NL" sz="1200" dirty="0">
              <a:solidFill>
                <a:prstClr val="black"/>
              </a:solidFill>
            </a:endParaRPr>
          </a:p>
          <a:p>
            <a:endParaRPr lang="nl-NL" sz="1200" dirty="0">
              <a:solidFill>
                <a:prstClr val="black"/>
              </a:solidFill>
            </a:endParaRPr>
          </a:p>
          <a:p>
            <a:endParaRPr lang="nl-NL" sz="1200" dirty="0">
              <a:solidFill>
                <a:prstClr val="black"/>
              </a:solidFill>
            </a:endParaRPr>
          </a:p>
          <a:p>
            <a:r>
              <a:rPr lang="nl-NL" sz="1200" dirty="0">
                <a:solidFill>
                  <a:prstClr val="black"/>
                </a:solidFill>
              </a:rPr>
              <a:t>TNO has a long-term </a:t>
            </a:r>
            <a:r>
              <a:rPr lang="nl-NL" sz="1200" dirty="0" err="1">
                <a:solidFill>
                  <a:prstClr val="black"/>
                </a:solidFill>
              </a:rPr>
              <a:t>history</a:t>
            </a:r>
            <a:r>
              <a:rPr lang="nl-NL" sz="1200" dirty="0">
                <a:solidFill>
                  <a:prstClr val="black"/>
                </a:solidFill>
              </a:rPr>
              <a:t> </a:t>
            </a:r>
            <a:r>
              <a:rPr lang="nl-NL" sz="1200" dirty="0" err="1">
                <a:solidFill>
                  <a:prstClr val="black"/>
                </a:solidFill>
              </a:rPr>
              <a:t>and</a:t>
            </a:r>
            <a:r>
              <a:rPr lang="nl-NL" sz="1200" dirty="0">
                <a:solidFill>
                  <a:prstClr val="black"/>
                </a:solidFill>
              </a:rPr>
              <a:t> </a:t>
            </a:r>
            <a:r>
              <a:rPr lang="nl-NL" sz="1200" dirty="0" err="1">
                <a:solidFill>
                  <a:prstClr val="black"/>
                </a:solidFill>
              </a:rPr>
              <a:t>an</a:t>
            </a:r>
            <a:r>
              <a:rPr lang="nl-NL" sz="1200" dirty="0">
                <a:solidFill>
                  <a:prstClr val="black"/>
                </a:solidFill>
              </a:rPr>
              <a:t> </a:t>
            </a:r>
            <a:r>
              <a:rPr lang="nl-NL" sz="1200" dirty="0" err="1">
                <a:solidFill>
                  <a:prstClr val="black"/>
                </a:solidFill>
              </a:rPr>
              <a:t>extensive</a:t>
            </a:r>
            <a:r>
              <a:rPr lang="nl-NL" sz="1200" dirty="0">
                <a:solidFill>
                  <a:prstClr val="black"/>
                </a:solidFill>
              </a:rPr>
              <a:t> </a:t>
            </a:r>
            <a:r>
              <a:rPr lang="nl-NL" sz="1200" dirty="0" err="1">
                <a:solidFill>
                  <a:prstClr val="black"/>
                </a:solidFill>
              </a:rPr>
              <a:t>international</a:t>
            </a:r>
            <a:r>
              <a:rPr lang="nl-NL" sz="1200" dirty="0">
                <a:solidFill>
                  <a:prstClr val="black"/>
                </a:solidFill>
              </a:rPr>
              <a:t> </a:t>
            </a:r>
            <a:r>
              <a:rPr lang="nl-NL" sz="1200" dirty="0" err="1">
                <a:solidFill>
                  <a:prstClr val="black"/>
                </a:solidFill>
              </a:rPr>
              <a:t>network</a:t>
            </a:r>
            <a:r>
              <a:rPr lang="nl-NL" sz="1200" dirty="0">
                <a:solidFill>
                  <a:prstClr val="black"/>
                </a:solidFill>
              </a:rPr>
              <a:t> in </a:t>
            </a:r>
            <a:r>
              <a:rPr lang="nl-NL" sz="1200" dirty="0" err="1">
                <a:solidFill>
                  <a:prstClr val="black"/>
                </a:solidFill>
              </a:rPr>
              <a:t>hospital</a:t>
            </a:r>
            <a:r>
              <a:rPr lang="nl-NL" sz="1200" dirty="0">
                <a:solidFill>
                  <a:prstClr val="black"/>
                </a:solidFill>
              </a:rPr>
              <a:t> planning, design </a:t>
            </a:r>
            <a:r>
              <a:rPr lang="nl-NL" sz="1200" dirty="0" err="1">
                <a:solidFill>
                  <a:prstClr val="black"/>
                </a:solidFill>
              </a:rPr>
              <a:t>and</a:t>
            </a:r>
            <a:r>
              <a:rPr lang="nl-NL" sz="1200" dirty="0">
                <a:solidFill>
                  <a:prstClr val="black"/>
                </a:solidFill>
              </a:rPr>
              <a:t> </a:t>
            </a:r>
            <a:r>
              <a:rPr lang="nl-NL" sz="1200" dirty="0" err="1">
                <a:solidFill>
                  <a:prstClr val="black"/>
                </a:solidFill>
              </a:rPr>
              <a:t>construction</a:t>
            </a:r>
            <a:r>
              <a:rPr lang="nl-NL" sz="1200" dirty="0">
                <a:solidFill>
                  <a:prstClr val="black"/>
                </a:solidFill>
              </a:rPr>
              <a:t>. TNO </a:t>
            </a:r>
            <a:r>
              <a:rPr lang="nl-NL" sz="1200" dirty="0" err="1">
                <a:solidFill>
                  <a:prstClr val="black"/>
                </a:solidFill>
              </a:rPr>
              <a:t>can</a:t>
            </a:r>
            <a:r>
              <a:rPr lang="nl-NL" sz="1200" dirty="0">
                <a:solidFill>
                  <a:prstClr val="black"/>
                </a:solidFill>
              </a:rPr>
              <a:t> </a:t>
            </a:r>
            <a:r>
              <a:rPr lang="nl-NL" sz="1200" dirty="0" err="1">
                <a:solidFill>
                  <a:prstClr val="black"/>
                </a:solidFill>
              </a:rPr>
              <a:t>provide</a:t>
            </a:r>
            <a:r>
              <a:rPr lang="nl-NL" sz="1200" dirty="0">
                <a:solidFill>
                  <a:prstClr val="black"/>
                </a:solidFill>
              </a:rPr>
              <a:t> </a:t>
            </a:r>
            <a:r>
              <a:rPr lang="nl-NL" sz="1200" dirty="0" err="1">
                <a:solidFill>
                  <a:prstClr val="black"/>
                </a:solidFill>
              </a:rPr>
              <a:t>reference</a:t>
            </a:r>
            <a:r>
              <a:rPr lang="nl-NL" sz="1200" dirty="0">
                <a:solidFill>
                  <a:prstClr val="black"/>
                </a:solidFill>
              </a:rPr>
              <a:t> designs </a:t>
            </a:r>
            <a:r>
              <a:rPr lang="nl-NL" sz="1200" dirty="0" err="1">
                <a:solidFill>
                  <a:prstClr val="black"/>
                </a:solidFill>
              </a:rPr>
              <a:t>that</a:t>
            </a:r>
            <a:r>
              <a:rPr lang="nl-NL" sz="1200" dirty="0">
                <a:solidFill>
                  <a:prstClr val="black"/>
                </a:solidFill>
              </a:rPr>
              <a:t> showcase the </a:t>
            </a:r>
            <a:r>
              <a:rPr lang="nl-NL" sz="1200" dirty="0" err="1">
                <a:solidFill>
                  <a:prstClr val="black"/>
                </a:solidFill>
              </a:rPr>
              <a:t>current</a:t>
            </a:r>
            <a:r>
              <a:rPr lang="nl-NL" sz="1200" dirty="0">
                <a:solidFill>
                  <a:prstClr val="black"/>
                </a:solidFill>
              </a:rPr>
              <a:t> state-of-the-art. </a:t>
            </a:r>
            <a:r>
              <a:rPr lang="nl-NL" sz="1200" dirty="0" err="1">
                <a:solidFill>
                  <a:prstClr val="black"/>
                </a:solidFill>
              </a:rPr>
              <a:t>And</a:t>
            </a:r>
            <a:r>
              <a:rPr lang="nl-NL" sz="1200" dirty="0">
                <a:solidFill>
                  <a:prstClr val="black"/>
                </a:solidFill>
              </a:rPr>
              <a:t> we </a:t>
            </a:r>
            <a:r>
              <a:rPr lang="nl-NL" sz="1200" dirty="0" err="1">
                <a:solidFill>
                  <a:prstClr val="black"/>
                </a:solidFill>
              </a:rPr>
              <a:t>can</a:t>
            </a:r>
            <a:r>
              <a:rPr lang="nl-NL" sz="1200" dirty="0">
                <a:solidFill>
                  <a:prstClr val="black"/>
                </a:solidFill>
              </a:rPr>
              <a:t> help </a:t>
            </a:r>
            <a:r>
              <a:rPr lang="nl-NL" sz="1200" dirty="0" err="1">
                <a:solidFill>
                  <a:prstClr val="black"/>
                </a:solidFill>
              </a:rPr>
              <a:t>you</a:t>
            </a:r>
            <a:r>
              <a:rPr lang="nl-NL" sz="1200" dirty="0">
                <a:solidFill>
                  <a:prstClr val="black"/>
                </a:solidFill>
              </a:rPr>
              <a:t> </a:t>
            </a:r>
            <a:r>
              <a:rPr lang="nl-NL" sz="1200" dirty="0" err="1">
                <a:solidFill>
                  <a:prstClr val="black"/>
                </a:solidFill>
              </a:rPr>
              <a:t>decide</a:t>
            </a:r>
            <a:r>
              <a:rPr lang="nl-NL" sz="1200" dirty="0">
                <a:solidFill>
                  <a:prstClr val="black"/>
                </a:solidFill>
              </a:rPr>
              <a:t> </a:t>
            </a:r>
            <a:r>
              <a:rPr lang="nl-NL" sz="1200" dirty="0" err="1">
                <a:solidFill>
                  <a:prstClr val="black"/>
                </a:solidFill>
              </a:rPr>
              <a:t>how</a:t>
            </a:r>
            <a:r>
              <a:rPr lang="nl-NL" sz="1200" dirty="0">
                <a:solidFill>
                  <a:prstClr val="black"/>
                </a:solidFill>
              </a:rPr>
              <a:t> </a:t>
            </a:r>
            <a:r>
              <a:rPr lang="nl-NL" sz="1200" dirty="0" err="1">
                <a:solidFill>
                  <a:prstClr val="black"/>
                </a:solidFill>
              </a:rPr>
              <a:t>to</a:t>
            </a:r>
            <a:r>
              <a:rPr lang="nl-NL" sz="1200" dirty="0">
                <a:solidFill>
                  <a:prstClr val="black"/>
                </a:solidFill>
              </a:rPr>
              <a:t> </a:t>
            </a:r>
            <a:r>
              <a:rPr lang="nl-NL" sz="1200" dirty="0" err="1">
                <a:solidFill>
                  <a:prstClr val="black"/>
                </a:solidFill>
              </a:rPr>
              <a:t>include</a:t>
            </a:r>
            <a:r>
              <a:rPr lang="nl-NL" sz="1200" dirty="0">
                <a:solidFill>
                  <a:prstClr val="black"/>
                </a:solidFill>
              </a:rPr>
              <a:t> the best </a:t>
            </a:r>
            <a:r>
              <a:rPr lang="nl-NL" sz="1200" dirty="0" err="1">
                <a:solidFill>
                  <a:prstClr val="black"/>
                </a:solidFill>
              </a:rPr>
              <a:t>from</a:t>
            </a:r>
            <a:r>
              <a:rPr lang="nl-NL" sz="1200" dirty="0">
                <a:solidFill>
                  <a:prstClr val="black"/>
                </a:solidFill>
              </a:rPr>
              <a:t> </a:t>
            </a:r>
            <a:r>
              <a:rPr lang="nl-NL" sz="1200" dirty="0" err="1">
                <a:solidFill>
                  <a:prstClr val="black"/>
                </a:solidFill>
              </a:rPr>
              <a:t>elsewhere</a:t>
            </a:r>
            <a:r>
              <a:rPr lang="nl-NL" sz="1200" dirty="0">
                <a:solidFill>
                  <a:prstClr val="black"/>
                </a:solidFill>
              </a:rPr>
              <a:t> in </a:t>
            </a:r>
            <a:r>
              <a:rPr lang="nl-NL" sz="1200" dirty="0" err="1">
                <a:solidFill>
                  <a:prstClr val="black"/>
                </a:solidFill>
              </a:rPr>
              <a:t>your</a:t>
            </a:r>
            <a:r>
              <a:rPr lang="nl-NL" sz="1200" dirty="0">
                <a:solidFill>
                  <a:prstClr val="black"/>
                </a:solidFill>
              </a:rPr>
              <a:t> </a:t>
            </a:r>
            <a:r>
              <a:rPr lang="nl-NL" sz="1200" dirty="0" err="1">
                <a:solidFill>
                  <a:prstClr val="black"/>
                </a:solidFill>
              </a:rPr>
              <a:t>own</a:t>
            </a:r>
            <a:r>
              <a:rPr lang="nl-NL" sz="1200" dirty="0">
                <a:solidFill>
                  <a:prstClr val="black"/>
                </a:solidFill>
              </a:rPr>
              <a:t> project</a:t>
            </a:r>
          </a:p>
          <a:p>
            <a:endParaRPr lang="nl-NL" sz="1200" dirty="0">
              <a:solidFill>
                <a:prstClr val="black"/>
              </a:solidFill>
            </a:endParaRPr>
          </a:p>
        </p:txBody>
      </p:sp>
      <p:sp>
        <p:nvSpPr>
          <p:cNvPr id="6" name="TextBox 5"/>
          <p:cNvSpPr txBox="1"/>
          <p:nvPr/>
        </p:nvSpPr>
        <p:spPr>
          <a:xfrm>
            <a:off x="467536" y="1038287"/>
            <a:ext cx="2628000" cy="307777"/>
          </a:xfrm>
          <a:prstGeom prst="rect">
            <a:avLst/>
          </a:prstGeom>
          <a:solidFill>
            <a:schemeClr val="accent4">
              <a:lumMod val="75000"/>
            </a:schemeClr>
          </a:solidFill>
        </p:spPr>
        <p:txBody>
          <a:bodyPr wrap="square" rtlCol="0">
            <a:spAutoFit/>
          </a:bodyPr>
          <a:lstStyle/>
          <a:p>
            <a:r>
              <a:rPr lang="nl-NL" sz="1400" b="1">
                <a:solidFill>
                  <a:prstClr val="white"/>
                </a:solidFill>
              </a:rPr>
              <a:t>Acces to evidence</a:t>
            </a:r>
          </a:p>
        </p:txBody>
      </p:sp>
      <p:sp>
        <p:nvSpPr>
          <p:cNvPr id="7" name="TextBox 6"/>
          <p:cNvSpPr txBox="1"/>
          <p:nvPr/>
        </p:nvSpPr>
        <p:spPr>
          <a:xfrm>
            <a:off x="3203848" y="888142"/>
            <a:ext cx="2772000" cy="2492990"/>
          </a:xfrm>
          <a:prstGeom prst="rect">
            <a:avLst/>
          </a:prstGeom>
          <a:noFill/>
          <a:ln>
            <a:solidFill>
              <a:schemeClr val="tx1"/>
            </a:solidFill>
          </a:ln>
        </p:spPr>
        <p:txBody>
          <a:bodyPr wrap="square" rtlCol="0">
            <a:spAutoFit/>
          </a:bodyPr>
          <a:lstStyle/>
          <a:p>
            <a:endParaRPr lang="nl-NL" sz="1200">
              <a:solidFill>
                <a:prstClr val="black"/>
              </a:solidFill>
            </a:endParaRPr>
          </a:p>
          <a:p>
            <a:endParaRPr lang="nl-NL" sz="1200">
              <a:solidFill>
                <a:prstClr val="black"/>
              </a:solidFill>
            </a:endParaRPr>
          </a:p>
          <a:p>
            <a:endParaRPr lang="nl-NL" sz="1200">
              <a:solidFill>
                <a:prstClr val="black"/>
              </a:solidFill>
            </a:endParaRPr>
          </a:p>
          <a:p>
            <a:r>
              <a:rPr lang="nl-NL" sz="1200">
                <a:solidFill>
                  <a:prstClr val="black"/>
                </a:solidFill>
              </a:rPr>
              <a:t>Making good planning and design decisions means forecasting their effects. TNO offers a range of evidence-based modelling and simulation tools to support your decision making. From high level options analysis and long-term demand prognoses, to innovative integrated Building Information Management solutions</a:t>
            </a:r>
          </a:p>
        </p:txBody>
      </p:sp>
      <p:sp>
        <p:nvSpPr>
          <p:cNvPr id="8" name="TextBox 7"/>
          <p:cNvSpPr txBox="1"/>
          <p:nvPr/>
        </p:nvSpPr>
        <p:spPr>
          <a:xfrm>
            <a:off x="3275848" y="1037952"/>
            <a:ext cx="2628000" cy="307777"/>
          </a:xfrm>
          <a:prstGeom prst="rect">
            <a:avLst/>
          </a:prstGeom>
          <a:solidFill>
            <a:schemeClr val="accent4">
              <a:lumMod val="75000"/>
            </a:schemeClr>
          </a:solidFill>
        </p:spPr>
        <p:txBody>
          <a:bodyPr wrap="square" rtlCol="0">
            <a:spAutoFit/>
          </a:bodyPr>
          <a:lstStyle/>
          <a:p>
            <a:r>
              <a:rPr lang="nl-NL" sz="1400" b="1" dirty="0" err="1">
                <a:solidFill>
                  <a:prstClr val="white"/>
                </a:solidFill>
              </a:rPr>
              <a:t>Models</a:t>
            </a:r>
            <a:r>
              <a:rPr lang="nl-NL" sz="1400" b="1" dirty="0">
                <a:solidFill>
                  <a:prstClr val="white"/>
                </a:solidFill>
              </a:rPr>
              <a:t> </a:t>
            </a:r>
            <a:r>
              <a:rPr lang="nl-NL" sz="1400" b="1" dirty="0" err="1">
                <a:solidFill>
                  <a:prstClr val="white"/>
                </a:solidFill>
              </a:rPr>
              <a:t>and</a:t>
            </a:r>
            <a:r>
              <a:rPr lang="nl-NL" sz="1400" b="1" dirty="0">
                <a:solidFill>
                  <a:prstClr val="white"/>
                </a:solidFill>
              </a:rPr>
              <a:t> </a:t>
            </a:r>
            <a:r>
              <a:rPr lang="nl-NL" sz="1400" b="1" dirty="0" err="1">
                <a:solidFill>
                  <a:prstClr val="white"/>
                </a:solidFill>
              </a:rPr>
              <a:t>simulations</a:t>
            </a:r>
            <a:endParaRPr lang="nl-NL" sz="1400" b="1" dirty="0">
              <a:solidFill>
                <a:prstClr val="white"/>
              </a:solidFill>
            </a:endParaRPr>
          </a:p>
        </p:txBody>
      </p:sp>
      <p:sp>
        <p:nvSpPr>
          <p:cNvPr id="9" name="TextBox 8"/>
          <p:cNvSpPr txBox="1"/>
          <p:nvPr/>
        </p:nvSpPr>
        <p:spPr>
          <a:xfrm>
            <a:off x="6084176" y="888142"/>
            <a:ext cx="2772000" cy="2492990"/>
          </a:xfrm>
          <a:prstGeom prst="rect">
            <a:avLst/>
          </a:prstGeom>
          <a:noFill/>
          <a:ln>
            <a:solidFill>
              <a:schemeClr val="tx1"/>
            </a:solidFill>
          </a:ln>
        </p:spPr>
        <p:txBody>
          <a:bodyPr wrap="square" rtlCol="0">
            <a:spAutoFit/>
          </a:bodyPr>
          <a:lstStyle/>
          <a:p>
            <a:endParaRPr lang="nl-NL" sz="1200">
              <a:solidFill>
                <a:prstClr val="black"/>
              </a:solidFill>
            </a:endParaRPr>
          </a:p>
          <a:p>
            <a:endParaRPr lang="nl-NL" sz="1200">
              <a:solidFill>
                <a:prstClr val="black"/>
              </a:solidFill>
            </a:endParaRPr>
          </a:p>
          <a:p>
            <a:endParaRPr lang="nl-NL" sz="1200">
              <a:solidFill>
                <a:prstClr val="black"/>
              </a:solidFill>
            </a:endParaRPr>
          </a:p>
          <a:p>
            <a:r>
              <a:rPr lang="nl-NL" sz="1200">
                <a:solidFill>
                  <a:prstClr val="black"/>
                </a:solidFill>
              </a:rPr>
              <a:t>Large hospital projects require substantial investment and have a huge impact on future financial performance. TNO has developed a range of business case analysis instruments. These are specifically designed to help decision making in complex situations, where there are many unknowns and stakeholder groups.</a:t>
            </a:r>
          </a:p>
        </p:txBody>
      </p:sp>
      <p:sp>
        <p:nvSpPr>
          <p:cNvPr id="10" name="TextBox 9"/>
          <p:cNvSpPr txBox="1"/>
          <p:nvPr/>
        </p:nvSpPr>
        <p:spPr>
          <a:xfrm>
            <a:off x="6156176" y="1038287"/>
            <a:ext cx="2628000" cy="307777"/>
          </a:xfrm>
          <a:prstGeom prst="rect">
            <a:avLst/>
          </a:prstGeom>
          <a:solidFill>
            <a:schemeClr val="accent4">
              <a:lumMod val="75000"/>
            </a:schemeClr>
          </a:solidFill>
        </p:spPr>
        <p:txBody>
          <a:bodyPr wrap="square" rtlCol="0">
            <a:spAutoFit/>
          </a:bodyPr>
          <a:lstStyle/>
          <a:p>
            <a:r>
              <a:rPr lang="nl-NL" sz="1400" b="1" dirty="0">
                <a:solidFill>
                  <a:prstClr val="white"/>
                </a:solidFill>
              </a:rPr>
              <a:t>Business case analysis</a:t>
            </a:r>
          </a:p>
        </p:txBody>
      </p:sp>
      <p:sp>
        <p:nvSpPr>
          <p:cNvPr id="11" name="TextBox 10"/>
          <p:cNvSpPr txBox="1"/>
          <p:nvPr/>
        </p:nvSpPr>
        <p:spPr>
          <a:xfrm>
            <a:off x="323528" y="3651873"/>
            <a:ext cx="2772000" cy="1384995"/>
          </a:xfrm>
          <a:prstGeom prst="rect">
            <a:avLst/>
          </a:prstGeom>
          <a:noFill/>
          <a:ln>
            <a:noFill/>
          </a:ln>
        </p:spPr>
        <p:txBody>
          <a:bodyPr wrap="square" rtlCol="0">
            <a:spAutoFit/>
          </a:bodyPr>
          <a:lstStyle/>
          <a:p>
            <a:endParaRPr lang="nl-NL" sz="1200">
              <a:solidFill>
                <a:prstClr val="black"/>
              </a:solidFill>
            </a:endParaRPr>
          </a:p>
          <a:p>
            <a:endParaRPr lang="nl-NL" sz="1200">
              <a:solidFill>
                <a:prstClr val="black"/>
              </a:solidFill>
            </a:endParaRPr>
          </a:p>
          <a:p>
            <a:endParaRPr lang="nl-NL" sz="1200">
              <a:solidFill>
                <a:prstClr val="black"/>
              </a:solidFill>
            </a:endParaRPr>
          </a:p>
          <a:p>
            <a:r>
              <a:rPr lang="nl-NL" sz="1200">
                <a:solidFill>
                  <a:prstClr val="black"/>
                </a:solidFill>
              </a:rPr>
              <a:t>How do you define what your new hospital and hospital building need to do? And how do you use that information to manage the design and</a:t>
            </a:r>
          </a:p>
        </p:txBody>
      </p:sp>
      <p:sp>
        <p:nvSpPr>
          <p:cNvPr id="12" name="TextBox 11"/>
          <p:cNvSpPr txBox="1"/>
          <p:nvPr/>
        </p:nvSpPr>
        <p:spPr>
          <a:xfrm>
            <a:off x="395536" y="3775999"/>
            <a:ext cx="2628000" cy="307777"/>
          </a:xfrm>
          <a:prstGeom prst="rect">
            <a:avLst/>
          </a:prstGeom>
          <a:solidFill>
            <a:schemeClr val="accent4">
              <a:lumMod val="75000"/>
            </a:schemeClr>
          </a:solidFill>
        </p:spPr>
        <p:txBody>
          <a:bodyPr wrap="square" rtlCol="0">
            <a:spAutoFit/>
          </a:bodyPr>
          <a:lstStyle/>
          <a:p>
            <a:r>
              <a:rPr lang="nl-NL" sz="1400" b="1">
                <a:solidFill>
                  <a:prstClr val="white"/>
                </a:solidFill>
              </a:rPr>
              <a:t>Performance Indicators</a:t>
            </a:r>
          </a:p>
        </p:txBody>
      </p:sp>
      <p:sp>
        <p:nvSpPr>
          <p:cNvPr id="13" name="TextBox 12"/>
          <p:cNvSpPr txBox="1"/>
          <p:nvPr/>
        </p:nvSpPr>
        <p:spPr>
          <a:xfrm>
            <a:off x="3203848" y="3651873"/>
            <a:ext cx="2772000" cy="1384995"/>
          </a:xfrm>
          <a:prstGeom prst="rect">
            <a:avLst/>
          </a:prstGeom>
          <a:noFill/>
          <a:ln>
            <a:noFill/>
          </a:ln>
        </p:spPr>
        <p:txBody>
          <a:bodyPr wrap="square" rtlCol="0">
            <a:spAutoFit/>
          </a:bodyPr>
          <a:lstStyle/>
          <a:p>
            <a:r>
              <a:rPr lang="nl-NL" sz="1200">
                <a:solidFill>
                  <a:prstClr val="black"/>
                </a:solidFill>
              </a:rPr>
              <a:t>development process? TNO can help you define key performance indicators for various performance domains, from staff efficiency to energy consumption. We can help you decide what are appropriate KPI’s for different design and</a:t>
            </a:r>
          </a:p>
        </p:txBody>
      </p:sp>
      <p:sp>
        <p:nvSpPr>
          <p:cNvPr id="14" name="TextBox 13"/>
          <p:cNvSpPr txBox="1"/>
          <p:nvPr/>
        </p:nvSpPr>
        <p:spPr>
          <a:xfrm>
            <a:off x="6120480" y="3651875"/>
            <a:ext cx="2772000" cy="1200329"/>
          </a:xfrm>
          <a:prstGeom prst="rect">
            <a:avLst/>
          </a:prstGeom>
          <a:noFill/>
          <a:ln>
            <a:noFill/>
          </a:ln>
        </p:spPr>
        <p:txBody>
          <a:bodyPr wrap="square" rtlCol="0">
            <a:spAutoFit/>
          </a:bodyPr>
          <a:lstStyle/>
          <a:p>
            <a:r>
              <a:rPr lang="nl-NL" sz="1200">
                <a:solidFill>
                  <a:prstClr val="black"/>
                </a:solidFill>
              </a:rPr>
              <a:t>Development phases, and integrate these into effective assessment processes. Insight into financial performance KPI’s will help secure financing from bank and other financiers.</a:t>
            </a:r>
          </a:p>
        </p:txBody>
      </p:sp>
      <p:sp>
        <p:nvSpPr>
          <p:cNvPr id="15" name="Rectangle 14"/>
          <p:cNvSpPr/>
          <p:nvPr/>
        </p:nvSpPr>
        <p:spPr>
          <a:xfrm>
            <a:off x="323528" y="3651871"/>
            <a:ext cx="8532640" cy="13619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prstClr val="white"/>
              </a:solidFill>
            </a:endParaRPr>
          </a:p>
        </p:txBody>
      </p:sp>
      <p:sp>
        <p:nvSpPr>
          <p:cNvPr id="16" name="Titel 10"/>
          <p:cNvSpPr txBox="1">
            <a:spLocks/>
          </p:cNvSpPr>
          <p:nvPr/>
        </p:nvSpPr>
        <p:spPr>
          <a:xfrm>
            <a:off x="241979" y="80587"/>
            <a:ext cx="8208912" cy="540000"/>
          </a:xfrm>
          <a:prstGeom prst="rect">
            <a:avLst/>
          </a:prstGeom>
        </p:spPr>
        <p:txBody>
          <a:bodyPr/>
          <a:lstStyle>
            <a:lvl1pPr algn="l" defTabSz="914400" rtl="0" eaLnBrk="1" latinLnBrk="0" hangingPunct="1">
              <a:lnSpc>
                <a:spcPts val="2800"/>
              </a:lnSpc>
              <a:spcBef>
                <a:spcPct val="0"/>
              </a:spcBef>
              <a:buNone/>
              <a:defRPr sz="2800" b="1" kern="1200" cap="all">
                <a:solidFill>
                  <a:schemeClr val="tx2"/>
                </a:solidFill>
                <a:latin typeface="Arial Black"/>
                <a:ea typeface="+mj-ea"/>
                <a:cs typeface="Arial Black"/>
              </a:defRPr>
            </a:lvl1pPr>
          </a:lstStyle>
          <a:p>
            <a:r>
              <a:rPr lang="nl-NL" sz="2400" dirty="0" err="1" smtClean="0">
                <a:solidFill>
                  <a:srgbClr val="71A4C3"/>
                </a:solidFill>
                <a:cs typeface="Arial"/>
              </a:rPr>
              <a:t>Tno</a:t>
            </a:r>
            <a:r>
              <a:rPr lang="nl-NL" sz="2400" dirty="0" smtClean="0">
                <a:solidFill>
                  <a:srgbClr val="71A4C3"/>
                </a:solidFill>
                <a:cs typeface="Arial"/>
              </a:rPr>
              <a:t> offers </a:t>
            </a:r>
            <a:r>
              <a:rPr lang="nl-NL" sz="2400" dirty="0" err="1" smtClean="0">
                <a:solidFill>
                  <a:srgbClr val="71A4C3"/>
                </a:solidFill>
                <a:cs typeface="Arial"/>
              </a:rPr>
              <a:t>highly</a:t>
            </a:r>
            <a:r>
              <a:rPr lang="nl-NL" sz="2400" dirty="0" smtClean="0">
                <a:solidFill>
                  <a:srgbClr val="71A4C3"/>
                </a:solidFill>
                <a:cs typeface="Arial"/>
              </a:rPr>
              <a:t> </a:t>
            </a:r>
            <a:r>
              <a:rPr lang="nl-NL" sz="2400" dirty="0" err="1" smtClean="0">
                <a:solidFill>
                  <a:srgbClr val="71A4C3"/>
                </a:solidFill>
                <a:cs typeface="Arial"/>
              </a:rPr>
              <a:t>qualified</a:t>
            </a:r>
            <a:r>
              <a:rPr lang="nl-NL" sz="2400" dirty="0" smtClean="0">
                <a:solidFill>
                  <a:srgbClr val="71A4C3"/>
                </a:solidFill>
                <a:cs typeface="Arial"/>
              </a:rPr>
              <a:t> help</a:t>
            </a:r>
            <a:endParaRPr lang="nl-NL" sz="1600" dirty="0">
              <a:solidFill>
                <a:prstClr val="black"/>
              </a:solidFill>
              <a:latin typeface="Arial"/>
              <a:cs typeface="Arial"/>
            </a:endParaRPr>
          </a:p>
        </p:txBody>
      </p:sp>
    </p:spTree>
    <p:extLst>
      <p:ext uri="{BB962C8B-B14F-4D97-AF65-F5344CB8AC3E}">
        <p14:creationId xmlns:p14="http://schemas.microsoft.com/office/powerpoint/2010/main" val="59494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912"/>
            <a:ext cx="8301600" cy="519622"/>
          </a:xfrm>
        </p:spPr>
        <p:txBody>
          <a:bodyPr/>
          <a:lstStyle/>
          <a:p>
            <a:r>
              <a:rPr lang="en-GB" smtClean="0"/>
              <a:t>Key performance indicators</a:t>
            </a:r>
            <a:endParaRPr lang="en-GB"/>
          </a:p>
        </p:txBody>
      </p:sp>
      <p:pic>
        <p:nvPicPr>
          <p:cNvPr id="1026" name="Picture 2" descr="http://hpac.com/site-files/hpac.com/files/uploads/2013/06/Photo%231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12292"/>
            <a:ext cx="3240360" cy="2147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2751" y="718998"/>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The Challenge</a:t>
            </a:r>
            <a:endParaRPr lang="nl-NL" sz="1400" b="1">
              <a:solidFill>
                <a:prstClr val="white"/>
              </a:solidFill>
            </a:endParaRPr>
          </a:p>
        </p:txBody>
      </p:sp>
      <p:pic>
        <p:nvPicPr>
          <p:cNvPr id="1028" name="Picture 4" descr="http://www.realfeel.com.au/wp-content/gallery/exterior-renders/fiona-stanley_cam01_garden2_resiz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520"/>
          <a:stretch/>
        </p:blipFill>
        <p:spPr bwMode="auto">
          <a:xfrm>
            <a:off x="251519" y="2787774"/>
            <a:ext cx="3240361" cy="216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8184" y="699542"/>
            <a:ext cx="2808312" cy="3162404"/>
          </a:xfrm>
          <a:prstGeom prst="rect">
            <a:avLst/>
          </a:prstGeom>
          <a:solidFill>
            <a:schemeClr val="accent4">
              <a:lumMod val="50000"/>
            </a:schemeClr>
          </a:solidFill>
        </p:spPr>
        <p:txBody>
          <a:bodyPr wrap="square" rtlCol="0">
            <a:spAutoFit/>
          </a:bodyPr>
          <a:lstStyle/>
          <a:p>
            <a:pPr algn="just"/>
            <a:r>
              <a:rPr lang="en-GB" sz="1050" b="1" smtClean="0">
                <a:solidFill>
                  <a:schemeClr val="bg1"/>
                </a:solidFill>
              </a:rPr>
              <a:t>Predicting future performance of buil-dings is more and more important to win contracts and gain competitive edge</a:t>
            </a:r>
            <a:r>
              <a:rPr lang="en-GB" sz="1050" smtClean="0">
                <a:solidFill>
                  <a:schemeClr val="bg1"/>
                </a:solidFill>
              </a:rPr>
              <a:t>.</a:t>
            </a:r>
          </a:p>
          <a:p>
            <a:pPr algn="just"/>
            <a:r>
              <a:rPr lang="en-GB" sz="1050" smtClean="0">
                <a:solidFill>
                  <a:schemeClr val="bg1"/>
                </a:solidFill>
              </a:rPr>
              <a:t>But modelling building performance in early design phases is difficult. Especially for complex buildings like hospitals.</a:t>
            </a:r>
          </a:p>
          <a:p>
            <a:pPr algn="just"/>
            <a:r>
              <a:rPr lang="en-GB" sz="1050" smtClean="0">
                <a:solidFill>
                  <a:schemeClr val="bg1"/>
                </a:solidFill>
              </a:rPr>
              <a:t>Designs have to satisfy many different sets of performance indicators, in different domains and at different scale levels. This creates design dilemmas and problems.</a:t>
            </a:r>
          </a:p>
          <a:p>
            <a:pPr algn="just"/>
            <a:r>
              <a:rPr lang="en-GB" sz="1050" smtClean="0">
                <a:solidFill>
                  <a:schemeClr val="bg1"/>
                </a:solidFill>
              </a:rPr>
              <a:t>Current models and systems are not SMART enough. They cannot generate early design alternatives for optimisation.</a:t>
            </a:r>
          </a:p>
          <a:p>
            <a:pPr algn="just"/>
            <a:r>
              <a:rPr lang="en-GB" sz="1050" b="1" smtClean="0">
                <a:solidFill>
                  <a:schemeClr val="bg1"/>
                </a:solidFill>
              </a:rPr>
              <a:t>Clients demand more and more assurances and guarantees on building performance. Winning contracts de-pends on meeting these demands. Non-compliance carries penalty risks.</a:t>
            </a:r>
          </a:p>
          <a:p>
            <a:pPr algn="just"/>
            <a:endParaRPr lang="en-GB" sz="1050">
              <a:solidFill>
                <a:schemeClr val="bg1"/>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3921940"/>
            <a:ext cx="5103664" cy="109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742380"/>
            <a:ext cx="1693453" cy="269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067944" y="4139712"/>
            <a:ext cx="144016" cy="448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4107308" y="4083918"/>
            <a:ext cx="4713164" cy="2241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6588224" y="3921940"/>
            <a:ext cx="432048" cy="1619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rot="5400000">
            <a:off x="8496436" y="4293684"/>
            <a:ext cx="432048"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rot="5400000">
            <a:off x="4112929" y="4182949"/>
            <a:ext cx="216024" cy="1619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5076056" y="3921940"/>
            <a:ext cx="3879528" cy="369332"/>
          </a:xfrm>
          <a:prstGeom prst="rect">
            <a:avLst/>
          </a:prstGeom>
          <a:noFill/>
        </p:spPr>
        <p:txBody>
          <a:bodyPr wrap="square" rtlCol="0">
            <a:spAutoFit/>
          </a:bodyPr>
          <a:lstStyle/>
          <a:p>
            <a:r>
              <a:rPr lang="en-GB" b="1" smtClean="0">
                <a:latin typeface="Arial Narrow" panose="020B0606020202030204" pitchFamily="34" charset="0"/>
              </a:rPr>
              <a:t>Key Performance Indicators</a:t>
            </a:r>
            <a:endParaRPr lang="en-GB" b="1">
              <a:latin typeface="Arial Narrow" panose="020B0606020202030204" pitchFamily="34" charset="0"/>
            </a:endParaRPr>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2657" y="3435846"/>
            <a:ext cx="655182" cy="84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79912" y="4012490"/>
            <a:ext cx="1512168" cy="215444"/>
          </a:xfrm>
          <a:prstGeom prst="rect">
            <a:avLst/>
          </a:prstGeom>
          <a:noFill/>
        </p:spPr>
        <p:txBody>
          <a:bodyPr wrap="square" rtlCol="0">
            <a:spAutoFit/>
          </a:bodyPr>
          <a:lstStyle/>
          <a:p>
            <a:r>
              <a:rPr lang="en-GB" sz="800" b="1" smtClean="0">
                <a:latin typeface="Arial Narrow" panose="020B0606020202030204" pitchFamily="34" charset="0"/>
              </a:rPr>
              <a:t>Financial performance</a:t>
            </a:r>
            <a:endParaRPr lang="en-GB" sz="800" b="1">
              <a:latin typeface="Arial Narrow" panose="020B0606020202030204" pitchFamily="34" charset="0"/>
            </a:endParaRPr>
          </a:p>
        </p:txBody>
      </p:sp>
    </p:spTree>
    <p:extLst>
      <p:ext uri="{BB962C8B-B14F-4D97-AF65-F5344CB8AC3E}">
        <p14:creationId xmlns:p14="http://schemas.microsoft.com/office/powerpoint/2010/main" val="428408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healthcaredesignmagazine.com/sites/healthcaredesignmagazine.com/files/imagecache/570x360/008_HCD1104_fi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715766"/>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3676" y="71328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What can TNO bring?</a:t>
            </a:r>
            <a:endParaRPr lang="nl-NL" sz="1400" b="1">
              <a:solidFill>
                <a:prstClr val="white"/>
              </a:solidFill>
            </a:endParaRPr>
          </a:p>
        </p:txBody>
      </p:sp>
      <p:sp>
        <p:nvSpPr>
          <p:cNvPr id="11" name="Rectangle 10"/>
          <p:cNvSpPr/>
          <p:nvPr/>
        </p:nvSpPr>
        <p:spPr>
          <a:xfrm>
            <a:off x="1475656" y="1131590"/>
            <a:ext cx="4032448"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Collaborative innovation with design and construction industry worldwide</a:t>
            </a:r>
            <a:endParaRPr lang="en-GB" sz="1000"/>
          </a:p>
        </p:txBody>
      </p:sp>
      <p:sp>
        <p:nvSpPr>
          <p:cNvPr id="12" name="Rectangle 11"/>
          <p:cNvSpPr/>
          <p:nvPr/>
        </p:nvSpPr>
        <p:spPr>
          <a:xfrm>
            <a:off x="1475656" y="1563638"/>
            <a:ext cx="4032448"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Bringing innovation to market to strengthen competitiveness</a:t>
            </a:r>
            <a:endParaRPr lang="en-GB" sz="1000"/>
          </a:p>
        </p:txBody>
      </p:sp>
      <p:sp>
        <p:nvSpPr>
          <p:cNvPr id="13" name="Rectangle 12"/>
          <p:cNvSpPr/>
          <p:nvPr/>
        </p:nvSpPr>
        <p:spPr>
          <a:xfrm>
            <a:off x="1475656" y="1995686"/>
            <a:ext cx="4032448"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Extensive portfolio of research and innovation in BIM-based  modelling and project management</a:t>
            </a:r>
            <a:endParaRPr lang="en-GB" sz="1000"/>
          </a:p>
        </p:txBody>
      </p:sp>
      <p:sp>
        <p:nvSpPr>
          <p:cNvPr id="14" name="Rectangle 13"/>
          <p:cNvSpPr/>
          <p:nvPr/>
        </p:nvSpPr>
        <p:spPr>
          <a:xfrm>
            <a:off x="1763688" y="2427734"/>
            <a:ext cx="3744416"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Advising hospitals, governments and investors on major healthcare investment decisions</a:t>
            </a:r>
            <a:endParaRPr lang="en-GB" sz="1000"/>
          </a:p>
        </p:txBody>
      </p:sp>
      <p:sp>
        <p:nvSpPr>
          <p:cNvPr id="15" name="Rectangle 14"/>
          <p:cNvSpPr/>
          <p:nvPr/>
        </p:nvSpPr>
        <p:spPr>
          <a:xfrm>
            <a:off x="2267744" y="2859782"/>
            <a:ext cx="3240360" cy="28803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Automated and semi-automated early design generation and evaluation </a:t>
            </a:r>
            <a:endParaRPr lang="en-GB" sz="1000"/>
          </a:p>
        </p:txBody>
      </p:sp>
      <p:sp>
        <p:nvSpPr>
          <p:cNvPr id="16" name="Rectangle 15"/>
          <p:cNvSpPr/>
          <p:nvPr/>
        </p:nvSpPr>
        <p:spPr>
          <a:xfrm>
            <a:off x="2483768" y="3291830"/>
            <a:ext cx="3024336" cy="432048"/>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t>Define, design and monitor appropriate KPI’s using evidence-based healthcare design  and advanced modelling</a:t>
            </a:r>
            <a:endParaRPr lang="en-GB" sz="1000"/>
          </a:p>
        </p:txBody>
      </p:sp>
      <p:sp>
        <p:nvSpPr>
          <p:cNvPr id="18" name="TextBox 17"/>
          <p:cNvSpPr txBox="1"/>
          <p:nvPr/>
        </p:nvSpPr>
        <p:spPr>
          <a:xfrm>
            <a:off x="251520" y="4979372"/>
            <a:ext cx="2160240" cy="184666"/>
          </a:xfrm>
          <a:prstGeom prst="rect">
            <a:avLst/>
          </a:prstGeom>
          <a:noFill/>
        </p:spPr>
        <p:txBody>
          <a:bodyPr wrap="square" rtlCol="0">
            <a:spAutoFit/>
          </a:bodyPr>
          <a:lstStyle/>
          <a:p>
            <a:r>
              <a:rPr lang="en-GB" sz="600" i="1" smtClean="0"/>
              <a:t>Source: Center for Health Design (USA)</a:t>
            </a:r>
            <a:endParaRPr lang="en-GB" sz="600" i="1"/>
          </a:p>
        </p:txBody>
      </p:sp>
      <p:pic>
        <p:nvPicPr>
          <p:cNvPr id="5122" name="Picture 2" descr="http://www.energy-watch.nl/images/articles/twente/trias_energetica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795886"/>
            <a:ext cx="1260000" cy="12306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staffcare.com/uploadedImages/StaffCare/Content/Resources/Blogs/Employers/survey-physicians-generate-1.56-million-in-annual-hospital-revenue.jpg?n=2789"/>
          <p:cNvPicPr>
            <a:picLocks noChangeAspect="1" noChangeArrowheads="1"/>
          </p:cNvPicPr>
          <p:nvPr/>
        </p:nvPicPr>
        <p:blipFill rotWithShape="1">
          <a:blip r:embed="rId4">
            <a:extLst>
              <a:ext uri="{28A0092B-C50C-407E-A947-70E740481C1C}">
                <a14:useLocalDpi xmlns:a14="http://schemas.microsoft.com/office/drawing/2010/main" val="0"/>
              </a:ext>
            </a:extLst>
          </a:blip>
          <a:srcRect t="12362" b="11767"/>
          <a:stretch/>
        </p:blipFill>
        <p:spPr bwMode="auto">
          <a:xfrm>
            <a:off x="4348485" y="4011910"/>
            <a:ext cx="1159619" cy="87981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591780" y="4876006"/>
            <a:ext cx="1548172" cy="276999"/>
          </a:xfrm>
          <a:prstGeom prst="rect">
            <a:avLst/>
          </a:prstGeom>
          <a:noFill/>
        </p:spPr>
        <p:txBody>
          <a:bodyPr wrap="square" rtlCol="0">
            <a:spAutoFit/>
          </a:bodyPr>
          <a:lstStyle/>
          <a:p>
            <a:r>
              <a:rPr lang="en-GB" sz="1200" b="1" smtClean="0"/>
              <a:t>ENERGY</a:t>
            </a:r>
            <a:endParaRPr lang="en-GB" sz="1200" b="1"/>
          </a:p>
        </p:txBody>
      </p:sp>
      <p:sp>
        <p:nvSpPr>
          <p:cNvPr id="22" name="TextBox 21"/>
          <p:cNvSpPr txBox="1"/>
          <p:nvPr/>
        </p:nvSpPr>
        <p:spPr>
          <a:xfrm>
            <a:off x="4463988" y="3723878"/>
            <a:ext cx="1548172" cy="276999"/>
          </a:xfrm>
          <a:prstGeom prst="rect">
            <a:avLst/>
          </a:prstGeom>
          <a:noFill/>
        </p:spPr>
        <p:txBody>
          <a:bodyPr wrap="square" rtlCol="0">
            <a:spAutoFit/>
          </a:bodyPr>
          <a:lstStyle/>
          <a:p>
            <a:r>
              <a:rPr lang="en-GB" sz="1200" b="1" smtClean="0"/>
              <a:t>FINANCIAL</a:t>
            </a:r>
            <a:endParaRPr lang="en-GB" sz="1200" b="1"/>
          </a:p>
        </p:txBody>
      </p:sp>
      <p:sp>
        <p:nvSpPr>
          <p:cNvPr id="23" name="TextBox 22"/>
          <p:cNvSpPr txBox="1"/>
          <p:nvPr/>
        </p:nvSpPr>
        <p:spPr>
          <a:xfrm>
            <a:off x="4247964" y="4887039"/>
            <a:ext cx="1548172" cy="276999"/>
          </a:xfrm>
          <a:prstGeom prst="rect">
            <a:avLst/>
          </a:prstGeom>
          <a:noFill/>
        </p:spPr>
        <p:txBody>
          <a:bodyPr wrap="square" rtlCol="0">
            <a:spAutoFit/>
          </a:bodyPr>
          <a:lstStyle/>
          <a:p>
            <a:r>
              <a:rPr lang="en-GB" sz="1200" b="1" smtClean="0"/>
              <a:t>PERFORMANCE</a:t>
            </a:r>
            <a:endParaRPr lang="en-GB" sz="1200" b="1"/>
          </a:p>
        </p:txBody>
      </p:sp>
      <p:sp>
        <p:nvSpPr>
          <p:cNvPr id="24" name="TextBox 23"/>
          <p:cNvSpPr txBox="1"/>
          <p:nvPr/>
        </p:nvSpPr>
        <p:spPr>
          <a:xfrm>
            <a:off x="6480504" y="778902"/>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Clients and partners</a:t>
            </a:r>
            <a:endParaRPr lang="nl-NL" sz="1400" b="1">
              <a:solidFill>
                <a:prstClr val="white"/>
              </a:solidFill>
            </a:endParaRPr>
          </a:p>
        </p:txBody>
      </p:sp>
      <p:pic>
        <p:nvPicPr>
          <p:cNvPr id="25" name="Picture 8" descr="http://www.searchlightconsulting.co.uk/wp-content/uploads/2014/03/engaging-and-retaining-custom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8273" y="771550"/>
            <a:ext cx="834092" cy="83409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516216" y="1125200"/>
            <a:ext cx="2592288" cy="1446550"/>
          </a:xfrm>
          <a:prstGeom prst="rect">
            <a:avLst/>
          </a:prstGeom>
          <a:noFill/>
        </p:spPr>
        <p:txBody>
          <a:bodyPr wrap="square" rtlCol="0">
            <a:spAutoFit/>
          </a:bodyPr>
          <a:lstStyle/>
          <a:p>
            <a:pPr marL="171450" indent="-171450">
              <a:buFont typeface="Arial" panose="020B0604020202020204" pitchFamily="34" charset="0"/>
              <a:buChar char="•"/>
            </a:pPr>
            <a:r>
              <a:rPr lang="en-GB" sz="1100" smtClean="0"/>
              <a:t>Hospitals starting on major building projects</a:t>
            </a:r>
          </a:p>
          <a:p>
            <a:pPr marL="171450" indent="-171450">
              <a:buFont typeface="Arial" panose="020B0604020202020204" pitchFamily="34" charset="0"/>
              <a:buChar char="•"/>
            </a:pPr>
            <a:r>
              <a:rPr lang="en-GB" sz="1100" smtClean="0"/>
              <a:t>Architects, designers and engineering firms looking to optimize design performance</a:t>
            </a:r>
          </a:p>
          <a:p>
            <a:pPr marL="171450" indent="-171450">
              <a:buFont typeface="Arial" panose="020B0604020202020204" pitchFamily="34" charset="0"/>
              <a:buChar char="•"/>
            </a:pPr>
            <a:r>
              <a:rPr lang="en-GB" sz="1100" smtClean="0"/>
              <a:t>Financiers and project developers needing to assess risks and strengths of proposed ventures</a:t>
            </a:r>
          </a:p>
        </p:txBody>
      </p:sp>
      <p:sp>
        <p:nvSpPr>
          <p:cNvPr id="27" name="TextBox 26"/>
          <p:cNvSpPr txBox="1"/>
          <p:nvPr/>
        </p:nvSpPr>
        <p:spPr>
          <a:xfrm>
            <a:off x="5652120" y="278777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Value creation</a:t>
            </a:r>
            <a:endParaRPr lang="nl-NL" sz="1400" b="1">
              <a:solidFill>
                <a:prstClr val="white"/>
              </a:solidFill>
            </a:endParaRPr>
          </a:p>
        </p:txBody>
      </p:sp>
      <p:sp>
        <p:nvSpPr>
          <p:cNvPr id="28" name="TextBox 27"/>
          <p:cNvSpPr txBox="1"/>
          <p:nvPr/>
        </p:nvSpPr>
        <p:spPr>
          <a:xfrm>
            <a:off x="5652120" y="3260179"/>
            <a:ext cx="3456384" cy="1785104"/>
          </a:xfrm>
          <a:prstGeom prst="rect">
            <a:avLst/>
          </a:prstGeom>
          <a:noFill/>
        </p:spPr>
        <p:txBody>
          <a:bodyPr wrap="square" rtlCol="0">
            <a:spAutoFit/>
          </a:bodyPr>
          <a:lstStyle/>
          <a:p>
            <a:pPr marL="171450" indent="-171450">
              <a:buFont typeface="Arial" panose="020B0604020202020204" pitchFamily="34" charset="0"/>
              <a:buChar char="•"/>
            </a:pPr>
            <a:endParaRPr lang="en-GB" sz="1100" b="1" i="1" smtClean="0"/>
          </a:p>
          <a:p>
            <a:pPr marL="171450" indent="-171450">
              <a:buFont typeface="Arial" panose="020B0604020202020204" pitchFamily="34" charset="0"/>
              <a:buChar char="•"/>
            </a:pPr>
            <a:r>
              <a:rPr lang="en-GB" sz="1100" b="1" i="1" smtClean="0"/>
              <a:t>Improve end-user involvement and acceptance of design proposals</a:t>
            </a:r>
          </a:p>
          <a:p>
            <a:pPr marL="171450" indent="-171450">
              <a:buFont typeface="Arial" panose="020B0604020202020204" pitchFamily="34" charset="0"/>
              <a:buChar char="•"/>
            </a:pPr>
            <a:r>
              <a:rPr lang="en-GB" sz="1100" b="1" i="1" smtClean="0"/>
              <a:t>Assess and predict future hospital performance</a:t>
            </a:r>
          </a:p>
          <a:p>
            <a:pPr marL="171450" indent="-171450">
              <a:buFont typeface="Arial" panose="020B0604020202020204" pitchFamily="34" charset="0"/>
              <a:buChar char="•"/>
            </a:pPr>
            <a:r>
              <a:rPr lang="en-GB" sz="1100" b="1" i="1" smtClean="0"/>
              <a:t>Support and facilitate more effective design and build processes</a:t>
            </a:r>
          </a:p>
          <a:p>
            <a:pPr marL="171450" indent="-171450">
              <a:buFont typeface="Arial" panose="020B0604020202020204" pitchFamily="34" charset="0"/>
              <a:buChar char="•"/>
            </a:pPr>
            <a:r>
              <a:rPr lang="en-GB" sz="1100" b="1" i="1" smtClean="0"/>
              <a:t>Help secure capital funding at favourable conditions</a:t>
            </a:r>
          </a:p>
          <a:p>
            <a:pPr marL="171450" indent="-171450">
              <a:buFont typeface="Arial" panose="020B0604020202020204" pitchFamily="34" charset="0"/>
              <a:buChar char="•"/>
            </a:pPr>
            <a:r>
              <a:rPr lang="en-GB" sz="1100" b="1" i="1" smtClean="0"/>
              <a:t>Reduce fail costs and waste</a:t>
            </a:r>
          </a:p>
        </p:txBody>
      </p:sp>
      <p:sp>
        <p:nvSpPr>
          <p:cNvPr id="29" name="Title 1"/>
          <p:cNvSpPr>
            <a:spLocks noGrp="1"/>
          </p:cNvSpPr>
          <p:nvPr>
            <p:ph type="title"/>
          </p:nvPr>
        </p:nvSpPr>
        <p:spPr>
          <a:xfrm>
            <a:off x="395536" y="107912"/>
            <a:ext cx="8301600" cy="519622"/>
          </a:xfrm>
        </p:spPr>
        <p:txBody>
          <a:bodyPr/>
          <a:lstStyle/>
          <a:p>
            <a:r>
              <a:rPr lang="en-GB" smtClean="0"/>
              <a:t>Key performance indicators</a:t>
            </a:r>
            <a:endParaRPr lang="en-GB"/>
          </a:p>
        </p:txBody>
      </p:sp>
    </p:spTree>
    <p:extLst>
      <p:ext uri="{BB962C8B-B14F-4D97-AF65-F5344CB8AC3E}">
        <p14:creationId xmlns:p14="http://schemas.microsoft.com/office/powerpoint/2010/main" val="301129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444208"/>
            <a:ext cx="3456384" cy="269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a:xfrm>
            <a:off x="395536" y="107912"/>
            <a:ext cx="8301600" cy="519622"/>
          </a:xfrm>
        </p:spPr>
        <p:txBody>
          <a:bodyPr/>
          <a:lstStyle/>
          <a:p>
            <a:r>
              <a:rPr lang="en-GB" smtClean="0"/>
              <a:t>Core function concepts and designs</a:t>
            </a:r>
            <a:endParaRPr lang="en-GB"/>
          </a:p>
        </p:txBody>
      </p:sp>
      <p:grpSp>
        <p:nvGrpSpPr>
          <p:cNvPr id="2" name="Group 1"/>
          <p:cNvGrpSpPr>
            <a:grpSpLocks noChangeAspect="1"/>
          </p:cNvGrpSpPr>
          <p:nvPr/>
        </p:nvGrpSpPr>
        <p:grpSpPr>
          <a:xfrm>
            <a:off x="5329320" y="699542"/>
            <a:ext cx="3635168" cy="2664296"/>
            <a:chOff x="72736" y="1317921"/>
            <a:chExt cx="4528866" cy="3550073"/>
          </a:xfrm>
        </p:grpSpPr>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26"/>
            <a:stretch/>
          </p:blipFill>
          <p:spPr bwMode="auto">
            <a:xfrm>
              <a:off x="72736" y="1327612"/>
              <a:ext cx="2376382" cy="354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963"/>
            <a:stretch/>
          </p:blipFill>
          <p:spPr bwMode="auto">
            <a:xfrm>
              <a:off x="2213250" y="1317921"/>
              <a:ext cx="2388352" cy="35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TextBox 18"/>
          <p:cNvSpPr txBox="1"/>
          <p:nvPr/>
        </p:nvSpPr>
        <p:spPr>
          <a:xfrm>
            <a:off x="272751" y="718998"/>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The Challenge</a:t>
            </a:r>
            <a:endParaRPr lang="nl-NL" sz="1400" b="1">
              <a:solidFill>
                <a:prstClr val="white"/>
              </a:solidFill>
            </a:endParaRPr>
          </a:p>
        </p:txBody>
      </p:sp>
      <p:sp>
        <p:nvSpPr>
          <p:cNvPr id="20" name="TextBox 19"/>
          <p:cNvSpPr txBox="1"/>
          <p:nvPr/>
        </p:nvSpPr>
        <p:spPr>
          <a:xfrm>
            <a:off x="5436096" y="3705875"/>
            <a:ext cx="3528392" cy="954107"/>
          </a:xfrm>
          <a:prstGeom prst="rect">
            <a:avLst/>
          </a:prstGeom>
          <a:solidFill>
            <a:srgbClr val="002060"/>
          </a:solidFill>
        </p:spPr>
        <p:txBody>
          <a:bodyPr wrap="square" rtlCol="0">
            <a:spAutoFit/>
          </a:bodyPr>
          <a:lstStyle/>
          <a:p>
            <a:r>
              <a:rPr lang="en-GB" sz="1400" smtClean="0">
                <a:solidFill>
                  <a:schemeClr val="bg1"/>
                </a:solidFill>
              </a:rPr>
              <a:t>Evidence-based design excellence in key departments reduces costs and risks.</a:t>
            </a:r>
          </a:p>
          <a:p>
            <a:r>
              <a:rPr lang="en-GB" sz="1400" smtClean="0">
                <a:solidFill>
                  <a:schemeClr val="bg1"/>
                </a:solidFill>
              </a:rPr>
              <a:t>It gives a competitive edge in running hospitals and winning contracts.</a:t>
            </a:r>
            <a:endParaRPr lang="en-GB" sz="1400">
              <a:solidFill>
                <a:schemeClr val="bg1"/>
              </a:solidFill>
            </a:endParaRPr>
          </a:p>
        </p:txBody>
      </p:sp>
      <p:sp>
        <p:nvSpPr>
          <p:cNvPr id="21" name="TextBox 20"/>
          <p:cNvSpPr txBox="1"/>
          <p:nvPr/>
        </p:nvSpPr>
        <p:spPr>
          <a:xfrm>
            <a:off x="251520" y="1257603"/>
            <a:ext cx="3147121" cy="954107"/>
          </a:xfrm>
          <a:prstGeom prst="rect">
            <a:avLst/>
          </a:prstGeom>
          <a:noFill/>
        </p:spPr>
        <p:txBody>
          <a:bodyPr wrap="square" rtlCol="0">
            <a:spAutoFit/>
          </a:bodyPr>
          <a:lstStyle/>
          <a:p>
            <a:r>
              <a:rPr lang="en-GB" sz="1400" smtClean="0"/>
              <a:t>Changes in care models and technology demand building flexibility</a:t>
            </a:r>
          </a:p>
          <a:p>
            <a:r>
              <a:rPr lang="en-GB" sz="1400" smtClean="0"/>
              <a:t>Competitive market conditions demand performance excellence</a:t>
            </a:r>
            <a:endParaRPr lang="en-GB" sz="1400"/>
          </a:p>
        </p:txBody>
      </p:sp>
      <p:pic>
        <p:nvPicPr>
          <p:cNvPr id="1028" name="Picture 4" descr="http://spyhollywood.com/wp-content/uploads/2016/06/sherloc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8035"/>
          <a:stretch/>
        </p:blipFill>
        <p:spPr bwMode="auto">
          <a:xfrm>
            <a:off x="3528072" y="1924839"/>
            <a:ext cx="1692000" cy="132448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553274" y="1185595"/>
            <a:ext cx="1666798" cy="523220"/>
          </a:xfrm>
          <a:prstGeom prst="rect">
            <a:avLst/>
          </a:prstGeom>
          <a:solidFill>
            <a:schemeClr val="accent6">
              <a:lumMod val="75000"/>
            </a:schemeClr>
          </a:solidFill>
        </p:spPr>
        <p:txBody>
          <a:bodyPr wrap="square" rtlCol="0">
            <a:spAutoFit/>
          </a:bodyPr>
          <a:lstStyle/>
          <a:p>
            <a:pPr algn="ctr"/>
            <a:r>
              <a:rPr lang="en-GB" sz="1400" smtClean="0"/>
              <a:t>Evidence is hard to find</a:t>
            </a:r>
          </a:p>
        </p:txBody>
      </p:sp>
      <p:sp>
        <p:nvSpPr>
          <p:cNvPr id="25" name="TextBox 24"/>
          <p:cNvSpPr txBox="1"/>
          <p:nvPr/>
        </p:nvSpPr>
        <p:spPr>
          <a:xfrm>
            <a:off x="3553274" y="3273827"/>
            <a:ext cx="1666798" cy="954107"/>
          </a:xfrm>
          <a:prstGeom prst="rect">
            <a:avLst/>
          </a:prstGeom>
          <a:solidFill>
            <a:schemeClr val="accent6">
              <a:lumMod val="75000"/>
            </a:schemeClr>
          </a:solidFill>
        </p:spPr>
        <p:txBody>
          <a:bodyPr wrap="square" rtlCol="0">
            <a:spAutoFit/>
          </a:bodyPr>
          <a:lstStyle/>
          <a:p>
            <a:pPr algn="ctr"/>
            <a:r>
              <a:rPr lang="en-GB" sz="1400" smtClean="0"/>
              <a:t>There is no reliable way to tap into worldwide best practices</a:t>
            </a:r>
          </a:p>
        </p:txBody>
      </p:sp>
    </p:spTree>
    <p:extLst>
      <p:ext uri="{BB962C8B-B14F-4D97-AF65-F5344CB8AC3E}">
        <p14:creationId xmlns:p14="http://schemas.microsoft.com/office/powerpoint/2010/main" val="156544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arden-House-RNA-465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3820022"/>
            <a:ext cx="1764000" cy="1176000"/>
          </a:xfrm>
          <a:prstGeom prst="rect">
            <a:avLst/>
          </a:prstGeom>
        </p:spPr>
      </p:pic>
      <p:sp>
        <p:nvSpPr>
          <p:cNvPr id="5" name="TextBox 4"/>
          <p:cNvSpPr txBox="1"/>
          <p:nvPr/>
        </p:nvSpPr>
        <p:spPr>
          <a:xfrm>
            <a:off x="71792" y="62753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What can TNO bring?</a:t>
            </a:r>
            <a:endParaRPr lang="nl-NL" sz="1400" b="1">
              <a:solidFill>
                <a:prstClr val="white"/>
              </a:solidFill>
            </a:endParaRPr>
          </a:p>
        </p:txBody>
      </p:sp>
      <p:sp>
        <p:nvSpPr>
          <p:cNvPr id="6" name="TextBox 5"/>
          <p:cNvSpPr txBox="1"/>
          <p:nvPr/>
        </p:nvSpPr>
        <p:spPr>
          <a:xfrm>
            <a:off x="6480504" y="627534"/>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Clients and partners</a:t>
            </a:r>
            <a:endParaRPr lang="nl-NL" sz="1400" b="1">
              <a:solidFill>
                <a:prstClr val="white"/>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863" y="1059582"/>
            <a:ext cx="2150113" cy="143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756" y="3761748"/>
            <a:ext cx="1988220" cy="133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www.gesundheit-adhoc.de/files/1201778058_High-Tech-OP_LiveOP_01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2543152"/>
            <a:ext cx="1772196" cy="1180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881" y="1750045"/>
            <a:ext cx="2205863" cy="461665"/>
          </a:xfrm>
          <a:prstGeom prst="rect">
            <a:avLst/>
          </a:prstGeom>
          <a:noFill/>
        </p:spPr>
        <p:txBody>
          <a:bodyPr wrap="square" rtlCol="0">
            <a:spAutoFit/>
          </a:bodyPr>
          <a:lstStyle/>
          <a:p>
            <a:pPr algn="r"/>
            <a:r>
              <a:rPr lang="en-GB" sz="1200" smtClean="0"/>
              <a:t>Flexibility in building portfolios using layers analysis</a:t>
            </a:r>
            <a:endParaRPr lang="en-GB" sz="1200"/>
          </a:p>
        </p:txBody>
      </p:sp>
      <p:sp>
        <p:nvSpPr>
          <p:cNvPr id="18" name="TextBox 17"/>
          <p:cNvSpPr txBox="1"/>
          <p:nvPr/>
        </p:nvSpPr>
        <p:spPr>
          <a:xfrm>
            <a:off x="35496" y="2830165"/>
            <a:ext cx="2205863" cy="646331"/>
          </a:xfrm>
          <a:prstGeom prst="rect">
            <a:avLst/>
          </a:prstGeom>
          <a:noFill/>
        </p:spPr>
        <p:txBody>
          <a:bodyPr wrap="square" rtlCol="0">
            <a:spAutoFit/>
          </a:bodyPr>
          <a:lstStyle/>
          <a:p>
            <a:pPr algn="r"/>
            <a:r>
              <a:rPr lang="en-GB" sz="1200" smtClean="0"/>
              <a:t>Surgical department and operating theatre design and logistics</a:t>
            </a:r>
            <a:endParaRPr lang="en-GB" sz="1200"/>
          </a:p>
        </p:txBody>
      </p:sp>
      <p:sp>
        <p:nvSpPr>
          <p:cNvPr id="19" name="TextBox 18"/>
          <p:cNvSpPr txBox="1"/>
          <p:nvPr/>
        </p:nvSpPr>
        <p:spPr>
          <a:xfrm>
            <a:off x="35496" y="4083918"/>
            <a:ext cx="2205863" cy="646331"/>
          </a:xfrm>
          <a:prstGeom prst="rect">
            <a:avLst/>
          </a:prstGeom>
          <a:noFill/>
        </p:spPr>
        <p:txBody>
          <a:bodyPr wrap="square" rtlCol="0">
            <a:spAutoFit/>
          </a:bodyPr>
          <a:lstStyle/>
          <a:p>
            <a:pPr algn="r"/>
            <a:r>
              <a:rPr lang="en-GB" sz="1200" smtClean="0"/>
              <a:t>Inpatient ward concepts for better patient outcomes and increased turnover per bed</a:t>
            </a:r>
            <a:endParaRPr lang="en-GB" sz="1200"/>
          </a:p>
        </p:txBody>
      </p:sp>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3806698"/>
            <a:ext cx="3348000" cy="120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http://www.searchlightconsulting.co.uk/wp-content/uploads/2014/03/engaging-and-retaining-customer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883667"/>
            <a:ext cx="1026269" cy="102626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516216" y="973832"/>
            <a:ext cx="2592288" cy="769441"/>
          </a:xfrm>
          <a:prstGeom prst="rect">
            <a:avLst/>
          </a:prstGeom>
          <a:noFill/>
        </p:spPr>
        <p:txBody>
          <a:bodyPr wrap="square" rtlCol="0">
            <a:spAutoFit/>
          </a:bodyPr>
          <a:lstStyle/>
          <a:p>
            <a:pPr marL="171450" indent="-171450">
              <a:buFont typeface="Arial" panose="020B0604020202020204" pitchFamily="34" charset="0"/>
              <a:buChar char="•"/>
            </a:pPr>
            <a:r>
              <a:rPr lang="en-GB" sz="1100" smtClean="0"/>
              <a:t>Hospitals</a:t>
            </a:r>
          </a:p>
          <a:p>
            <a:pPr marL="171450" indent="-171450">
              <a:buFont typeface="Arial" panose="020B0604020202020204" pitchFamily="34" charset="0"/>
              <a:buChar char="•"/>
            </a:pPr>
            <a:r>
              <a:rPr lang="en-GB" sz="1100" smtClean="0"/>
              <a:t>Architects and engineering firms</a:t>
            </a:r>
          </a:p>
          <a:p>
            <a:pPr marL="171450" indent="-171450">
              <a:buFont typeface="Arial" panose="020B0604020202020204" pitchFamily="34" charset="0"/>
              <a:buChar char="•"/>
            </a:pPr>
            <a:r>
              <a:rPr lang="en-GB" sz="1100" smtClean="0"/>
              <a:t>Specialist suppliers</a:t>
            </a:r>
          </a:p>
          <a:p>
            <a:pPr marL="171450" indent="-171450">
              <a:buFont typeface="Arial" panose="020B0604020202020204" pitchFamily="34" charset="0"/>
              <a:buChar char="•"/>
            </a:pPr>
            <a:r>
              <a:rPr lang="en-GB" sz="1100" smtClean="0"/>
              <a:t>Project developers</a:t>
            </a:r>
            <a:endParaRPr lang="en-GB" sz="1100"/>
          </a:p>
        </p:txBody>
      </p:sp>
      <p:sp>
        <p:nvSpPr>
          <p:cNvPr id="24" name="TextBox 23"/>
          <p:cNvSpPr txBox="1"/>
          <p:nvPr/>
        </p:nvSpPr>
        <p:spPr>
          <a:xfrm>
            <a:off x="4572000" y="1923678"/>
            <a:ext cx="2628000" cy="307777"/>
          </a:xfrm>
          <a:prstGeom prst="rect">
            <a:avLst/>
          </a:prstGeom>
          <a:solidFill>
            <a:schemeClr val="accent4">
              <a:lumMod val="75000"/>
            </a:schemeClr>
          </a:solidFill>
        </p:spPr>
        <p:txBody>
          <a:bodyPr wrap="square" rtlCol="0">
            <a:spAutoFit/>
          </a:bodyPr>
          <a:lstStyle/>
          <a:p>
            <a:r>
              <a:rPr lang="nl-NL" sz="1400" b="1" smtClean="0">
                <a:solidFill>
                  <a:prstClr val="white"/>
                </a:solidFill>
              </a:rPr>
              <a:t>Value creation</a:t>
            </a:r>
            <a:endParaRPr lang="nl-NL" sz="1400" b="1">
              <a:solidFill>
                <a:prstClr val="white"/>
              </a:solidFill>
            </a:endParaRPr>
          </a:p>
        </p:txBody>
      </p:sp>
      <p:sp>
        <p:nvSpPr>
          <p:cNvPr id="25" name="TextBox 24"/>
          <p:cNvSpPr txBox="1"/>
          <p:nvPr/>
        </p:nvSpPr>
        <p:spPr>
          <a:xfrm>
            <a:off x="4499992" y="2316817"/>
            <a:ext cx="4536504" cy="1107996"/>
          </a:xfrm>
          <a:prstGeom prst="rect">
            <a:avLst/>
          </a:prstGeom>
          <a:noFill/>
        </p:spPr>
        <p:txBody>
          <a:bodyPr wrap="square" rtlCol="0">
            <a:spAutoFit/>
          </a:bodyPr>
          <a:lstStyle/>
          <a:p>
            <a:pPr marL="171450" indent="-171450">
              <a:buFont typeface="Arial" panose="020B0604020202020204" pitchFamily="34" charset="0"/>
              <a:buChar char="•"/>
            </a:pPr>
            <a:r>
              <a:rPr lang="en-GB" sz="1100" b="1" i="1" smtClean="0"/>
              <a:t>Co-develop tailored concepts for Turkish markets</a:t>
            </a:r>
          </a:p>
          <a:p>
            <a:pPr marL="171450" indent="-171450">
              <a:buFont typeface="Arial" panose="020B0604020202020204" pitchFamily="34" charset="0"/>
              <a:buChar char="•"/>
            </a:pPr>
            <a:r>
              <a:rPr lang="en-GB" sz="1100" b="1" i="1" smtClean="0"/>
              <a:t>Support development of winning bids for contracts</a:t>
            </a:r>
          </a:p>
          <a:p>
            <a:pPr marL="171450" indent="-171450">
              <a:buFont typeface="Arial" panose="020B0604020202020204" pitchFamily="34" charset="0"/>
              <a:buChar char="•"/>
            </a:pPr>
            <a:r>
              <a:rPr lang="en-GB" sz="1100" b="1" i="1" smtClean="0"/>
              <a:t>Quantify and monetarize effects of design decisions</a:t>
            </a:r>
          </a:p>
          <a:p>
            <a:pPr marL="171450" indent="-171450">
              <a:buFont typeface="Arial" panose="020B0604020202020204" pitchFamily="34" charset="0"/>
              <a:buChar char="•"/>
            </a:pPr>
            <a:r>
              <a:rPr lang="en-GB" sz="1100" b="1" i="1" smtClean="0"/>
              <a:t>Support effective design &amp; build processes by organising access to evidence and by validation of intermediate design proposals</a:t>
            </a:r>
          </a:p>
        </p:txBody>
      </p:sp>
      <p:cxnSp>
        <p:nvCxnSpPr>
          <p:cNvPr id="20" name="Straight Connector 19"/>
          <p:cNvCxnSpPr/>
          <p:nvPr/>
        </p:nvCxnSpPr>
        <p:spPr>
          <a:xfrm>
            <a:off x="4355976" y="883667"/>
            <a:ext cx="0" cy="2840211"/>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355976" y="3723878"/>
            <a:ext cx="4608512" cy="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2" name="Title 1"/>
          <p:cNvSpPr>
            <a:spLocks noGrp="1"/>
          </p:cNvSpPr>
          <p:nvPr>
            <p:ph type="title"/>
          </p:nvPr>
        </p:nvSpPr>
        <p:spPr>
          <a:xfrm>
            <a:off x="395536" y="107912"/>
            <a:ext cx="8301600" cy="519622"/>
          </a:xfrm>
        </p:spPr>
        <p:txBody>
          <a:bodyPr/>
          <a:lstStyle/>
          <a:p>
            <a:r>
              <a:rPr lang="en-GB" smtClean="0"/>
              <a:t>Core function concepts and designs</a:t>
            </a:r>
            <a:endParaRPr lang="en-GB"/>
          </a:p>
        </p:txBody>
      </p:sp>
    </p:spTree>
    <p:extLst>
      <p:ext uri="{BB962C8B-B14F-4D97-AF65-F5344CB8AC3E}">
        <p14:creationId xmlns:p14="http://schemas.microsoft.com/office/powerpoint/2010/main" val="165075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NO">
  <a:themeElements>
    <a:clrScheme name="Aangepast 2">
      <a:dk1>
        <a:sysClr val="windowText" lastClr="000000"/>
      </a:dk1>
      <a:lt1>
        <a:sysClr val="window" lastClr="FFFFFF"/>
      </a:lt1>
      <a:dk2>
        <a:srgbClr val="71A4C3"/>
      </a:dk2>
      <a:lt2>
        <a:srgbClr val="9C9C9C"/>
      </a:lt2>
      <a:accent1>
        <a:srgbClr val="ED8000"/>
      </a:accent1>
      <a:accent2>
        <a:srgbClr val="CB1325"/>
      </a:accent2>
      <a:accent3>
        <a:srgbClr val="FFCB00"/>
      </a:accent3>
      <a:accent4>
        <a:srgbClr val="649EC9"/>
      </a:accent4>
      <a:accent5>
        <a:srgbClr val="D6277A"/>
      </a:accent5>
      <a:accent6>
        <a:srgbClr val="93A800"/>
      </a:accent6>
      <a:hlink>
        <a:srgbClr val="71A4C3"/>
      </a:hlink>
      <a:folHlink>
        <a:srgbClr val="71A4C3"/>
      </a:folHlink>
    </a:clrScheme>
    <a:fontScheme name="TN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2669</TotalTime>
  <Words>1468</Words>
  <Application>Microsoft Office PowerPoint</Application>
  <PresentationFormat>On-screen Show (16:9)</PresentationFormat>
  <Paragraphs>178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TNO</vt:lpstr>
      <vt:lpstr>Ideas for value creation in healthcare construction in turkey</vt:lpstr>
      <vt:lpstr>Tno in a nutshell</vt:lpstr>
      <vt:lpstr>Conceptual approach</vt:lpstr>
      <vt:lpstr>Why this presentation?</vt:lpstr>
      <vt:lpstr>PowerPoint Presentation</vt:lpstr>
      <vt:lpstr>Key performance indicators</vt:lpstr>
      <vt:lpstr>Key performance indicators</vt:lpstr>
      <vt:lpstr>Core function concepts and designs</vt:lpstr>
      <vt:lpstr>Core function concepts and designs</vt:lpstr>
      <vt:lpstr>Hot floor logistics</vt:lpstr>
      <vt:lpstr>Hot floor logistics</vt:lpstr>
      <vt:lpstr>Operating theatre safety</vt:lpstr>
      <vt:lpstr>Operating theatre safety</vt:lpstr>
      <vt:lpstr>Circular economy</vt:lpstr>
      <vt:lpstr>Circular economy</vt:lpstr>
      <vt:lpstr>For further information</vt:lpstr>
    </vt:vector>
  </TitlesOfParts>
  <Company>TNO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Tno in a nutshell</dc:title>
  <dc:creator>Menno Hinkema</dc:creator>
  <cp:lastModifiedBy>Rory Nuijens</cp:lastModifiedBy>
  <cp:revision>55</cp:revision>
  <cp:lastPrinted>2016-07-14T12:38:13Z</cp:lastPrinted>
  <dcterms:created xsi:type="dcterms:W3CDTF">2016-06-24T13:36:04Z</dcterms:created>
  <dcterms:modified xsi:type="dcterms:W3CDTF">2016-09-27T10:45:33Z</dcterms:modified>
</cp:coreProperties>
</file>