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4" r:id="rId1"/>
  </p:sldMasterIdLst>
  <p:notesMasterIdLst>
    <p:notesMasterId r:id="rId38"/>
  </p:notesMasterIdLst>
  <p:sldIdLst>
    <p:sldId id="256" r:id="rId2"/>
    <p:sldId id="294" r:id="rId3"/>
    <p:sldId id="295" r:id="rId4"/>
    <p:sldId id="310" r:id="rId5"/>
    <p:sldId id="311" r:id="rId6"/>
    <p:sldId id="298" r:id="rId7"/>
    <p:sldId id="299" r:id="rId8"/>
    <p:sldId id="257" r:id="rId9"/>
    <p:sldId id="258" r:id="rId10"/>
    <p:sldId id="314" r:id="rId11"/>
    <p:sldId id="260" r:id="rId12"/>
    <p:sldId id="261" r:id="rId13"/>
    <p:sldId id="262" r:id="rId14"/>
    <p:sldId id="300" r:id="rId15"/>
    <p:sldId id="264" r:id="rId16"/>
    <p:sldId id="265" r:id="rId17"/>
    <p:sldId id="266" r:id="rId18"/>
    <p:sldId id="268" r:id="rId19"/>
    <p:sldId id="267" r:id="rId20"/>
    <p:sldId id="301" r:id="rId21"/>
    <p:sldId id="269" r:id="rId22"/>
    <p:sldId id="312" r:id="rId23"/>
    <p:sldId id="272" r:id="rId24"/>
    <p:sldId id="270" r:id="rId25"/>
    <p:sldId id="271" r:id="rId26"/>
    <p:sldId id="313" r:id="rId27"/>
    <p:sldId id="315" r:id="rId28"/>
    <p:sldId id="316" r:id="rId29"/>
    <p:sldId id="317" r:id="rId30"/>
    <p:sldId id="318" r:id="rId31"/>
    <p:sldId id="319" r:id="rId32"/>
    <p:sldId id="320" r:id="rId33"/>
    <p:sldId id="321" r:id="rId34"/>
    <p:sldId id="322" r:id="rId35"/>
    <p:sldId id="323" r:id="rId36"/>
    <p:sldId id="293" r:id="rId37"/>
  </p:sldIdLst>
  <p:sldSz cx="12192000" cy="6858000"/>
  <p:notesSz cx="6735763" cy="9866313"/>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ynur YILMAZ" initials="AY" lastIdx="13" clrIdx="0">
    <p:extLst>
      <p:ext uri="{19B8F6BF-5375-455C-9EA6-DF929625EA0E}">
        <p15:presenceInfo xmlns:p15="http://schemas.microsoft.com/office/powerpoint/2012/main" userId="S-1-5-21-749490177-939355003-1232828436-35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75" autoAdjust="0"/>
    <p:restoredTop sz="96187" autoAdjust="0"/>
  </p:normalViewPr>
  <p:slideViewPr>
    <p:cSldViewPr snapToGrid="0">
      <p:cViewPr varScale="1">
        <p:scale>
          <a:sx n="116" d="100"/>
          <a:sy n="116" d="100"/>
        </p:scale>
        <p:origin x="34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ak1412\AppData\Local\Microsoft\Windows\INetCache\Content.Outlook\Q494PRNN\grafik%20(0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Sheet4!$A$36</c:f>
              <c:strCache>
                <c:ptCount val="1"/>
                <c:pt idx="0">
                  <c:v>Nakdi Kredi</c:v>
                </c:pt>
              </c:strCache>
            </c:strRef>
          </c:tx>
          <c:spPr>
            <a:solidFill>
              <a:schemeClr val="accent1"/>
            </a:solidFill>
            <a:ln>
              <a:noFill/>
            </a:ln>
            <a:effectLst/>
          </c:spPr>
          <c:invertIfNegative val="0"/>
          <c:dLbls>
            <c:dLbl>
              <c:idx val="0"/>
              <c:layout/>
              <c:tx>
                <c:rich>
                  <a:bodyPr/>
                  <a:lstStyle/>
                  <a:p>
                    <a:fld id="{0928F593-D241-49FD-91D5-01D829F498A3}" type="CELLRANGE">
                      <a:rPr lang="en-US"/>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1"/>
              <c:layout/>
              <c:tx>
                <c:rich>
                  <a:bodyPr/>
                  <a:lstStyle/>
                  <a:p>
                    <a:fld id="{993E3A8E-73DA-4F73-A250-147FE698707E}"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2"/>
              <c:layout/>
              <c:tx>
                <c:rich>
                  <a:bodyPr/>
                  <a:lstStyle/>
                  <a:p>
                    <a:fld id="{8A0252F9-A4B6-41EC-91B8-F85273779325}"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3"/>
              <c:layout/>
              <c:tx>
                <c:rich>
                  <a:bodyPr/>
                  <a:lstStyle/>
                  <a:p>
                    <a:fld id="{166644C5-6423-4669-B3F4-159E9CE52674}"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4"/>
              <c:layout/>
              <c:tx>
                <c:rich>
                  <a:bodyPr/>
                  <a:lstStyle/>
                  <a:p>
                    <a:fld id="{2ADF9C70-CD77-470A-9D34-38A319EF3304}"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5"/>
              <c:layout/>
              <c:tx>
                <c:rich>
                  <a:bodyPr/>
                  <a:lstStyle/>
                  <a:p>
                    <a:fld id="{B227C265-1D9A-4812-8F43-AF7B908E2E98}"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6"/>
              <c:layout/>
              <c:tx>
                <c:rich>
                  <a:bodyPr/>
                  <a:lstStyle/>
                  <a:p>
                    <a:fld id="{B1C7B7CA-6557-4A05-8E84-31EBBB433D18}"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7"/>
              <c:layout/>
              <c:tx>
                <c:rich>
                  <a:bodyPr/>
                  <a:lstStyle/>
                  <a:p>
                    <a:fld id="{AD1CDB23-CCC1-409A-B2C1-87FFDC11222B}"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tr-TR"/>
              </a:p>
            </c:txPr>
            <c:showLegendKey val="0"/>
            <c:showVal val="0"/>
            <c:showCatName val="0"/>
            <c:showSerName val="0"/>
            <c:showPercent val="0"/>
            <c:showBubbleSize val="0"/>
            <c:showLeaderLines val="0"/>
            <c:extLs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cat>
            <c:numRef>
              <c:f>Sheet4!$B$35:$I$35</c:f>
              <c:numCache>
                <c:formatCode>General</c:formatCode>
                <c:ptCount val="8"/>
                <c:pt idx="0">
                  <c:v>2009</c:v>
                </c:pt>
                <c:pt idx="1">
                  <c:v>2010</c:v>
                </c:pt>
                <c:pt idx="2">
                  <c:v>2011</c:v>
                </c:pt>
                <c:pt idx="3">
                  <c:v>2012</c:v>
                </c:pt>
                <c:pt idx="4">
                  <c:v>2013</c:v>
                </c:pt>
                <c:pt idx="5">
                  <c:v>2014</c:v>
                </c:pt>
                <c:pt idx="6">
                  <c:v>2015</c:v>
                </c:pt>
                <c:pt idx="7">
                  <c:v>2016</c:v>
                </c:pt>
              </c:numCache>
            </c:numRef>
          </c:cat>
          <c:val>
            <c:numRef>
              <c:f>Sheet4!$B$36:$I$36</c:f>
              <c:numCache>
                <c:formatCode>_-* #,##0.00\ _T_L_-;\-* #,##0.00\ _T_L_-;_-* "-"??\ _T_L_-;_-@_-</c:formatCode>
                <c:ptCount val="8"/>
                <c:pt idx="0">
                  <c:v>4.8</c:v>
                </c:pt>
                <c:pt idx="1">
                  <c:v>3.9</c:v>
                </c:pt>
                <c:pt idx="2">
                  <c:v>6.7</c:v>
                </c:pt>
                <c:pt idx="3">
                  <c:v>15.1</c:v>
                </c:pt>
                <c:pt idx="4">
                  <c:v>19.7</c:v>
                </c:pt>
                <c:pt idx="5">
                  <c:v>20.100000000000001</c:v>
                </c:pt>
                <c:pt idx="6">
                  <c:v>20.100000000000001</c:v>
                </c:pt>
                <c:pt idx="7">
                  <c:v>21.7</c:v>
                </c:pt>
              </c:numCache>
            </c:numRef>
          </c:val>
          <c:extLst>
            <c:ext xmlns:c15="http://schemas.microsoft.com/office/drawing/2012/chart" uri="{02D57815-91ED-43cb-92C2-25804820EDAC}">
              <c15:datalabelsRange>
                <c15:f>Sheet4!$B$36:$I$36</c15:f>
                <c15:dlblRangeCache>
                  <c:ptCount val="8"/>
                  <c:pt idx="0">
                    <c:v> 4,80    </c:v>
                  </c:pt>
                  <c:pt idx="1">
                    <c:v> 3,90    </c:v>
                  </c:pt>
                  <c:pt idx="2">
                    <c:v> 6,70    </c:v>
                  </c:pt>
                  <c:pt idx="3">
                    <c:v> 15,10    </c:v>
                  </c:pt>
                  <c:pt idx="4">
                    <c:v> 19,70    </c:v>
                  </c:pt>
                  <c:pt idx="5">
                    <c:v> 20,10    </c:v>
                  </c:pt>
                  <c:pt idx="6">
                    <c:v> 20,10    </c:v>
                  </c:pt>
                  <c:pt idx="7">
                    <c:v> 21,70    </c:v>
                  </c:pt>
                </c15:dlblRangeCache>
              </c15:datalabelsRange>
            </c:ext>
          </c:extLst>
        </c:ser>
        <c:ser>
          <c:idx val="1"/>
          <c:order val="1"/>
          <c:tx>
            <c:strRef>
              <c:f>Sheet4!$A$37</c:f>
              <c:strCache>
                <c:ptCount val="1"/>
                <c:pt idx="0">
                  <c:v>Sigorta</c:v>
                </c:pt>
              </c:strCache>
            </c:strRef>
          </c:tx>
          <c:spPr>
            <a:solidFill>
              <a:schemeClr val="accent2"/>
            </a:solidFill>
            <a:ln>
              <a:noFill/>
            </a:ln>
            <a:effectLst/>
          </c:spPr>
          <c:invertIfNegative val="0"/>
          <c:dLbls>
            <c:dLbl>
              <c:idx val="0"/>
              <c:layout/>
              <c:tx>
                <c:rich>
                  <a:bodyPr/>
                  <a:lstStyle/>
                  <a:p>
                    <a:fld id="{1C8CAB7B-F536-4557-B505-9A126E4ED71B}" type="CELLRANGE">
                      <a:rPr lang="en-US"/>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1"/>
              <c:layout/>
              <c:tx>
                <c:rich>
                  <a:bodyPr/>
                  <a:lstStyle/>
                  <a:p>
                    <a:fld id="{99360A3E-950F-4ECB-8949-CEDED9CC44AF}"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2"/>
              <c:layout/>
              <c:tx>
                <c:rich>
                  <a:bodyPr/>
                  <a:lstStyle/>
                  <a:p>
                    <a:fld id="{36D932BD-6A1E-481D-8590-F74678CB1C2E}"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3"/>
              <c:layout/>
              <c:tx>
                <c:rich>
                  <a:bodyPr/>
                  <a:lstStyle/>
                  <a:p>
                    <a:fld id="{6C943943-07EE-4188-A909-381906FB4599}"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4"/>
              <c:layout/>
              <c:tx>
                <c:rich>
                  <a:bodyPr/>
                  <a:lstStyle/>
                  <a:p>
                    <a:fld id="{1DB36C50-453E-4C7D-9E5C-66F6D2D64617}"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5"/>
              <c:layout/>
              <c:tx>
                <c:rich>
                  <a:bodyPr/>
                  <a:lstStyle/>
                  <a:p>
                    <a:fld id="{041CBD8D-6917-4536-843F-86A95308D4A3}"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6"/>
              <c:layout/>
              <c:tx>
                <c:rich>
                  <a:bodyPr/>
                  <a:lstStyle/>
                  <a:p>
                    <a:fld id="{65349148-7BB9-41DE-8CF2-21E3F4BFA1D4}"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7"/>
              <c:layout/>
              <c:tx>
                <c:rich>
                  <a:bodyPr/>
                  <a:lstStyle/>
                  <a:p>
                    <a:fld id="{D7FC6440-805B-4062-A99D-096331759FEC}" type="CELLRANGE">
                      <a:rPr lang="tr-TR"/>
                      <a:pPr/>
                      <a:t>[CELLRANGE]</a:t>
                    </a:fld>
                    <a:endParaRPr lang="tr-TR"/>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tr-TR"/>
              </a:p>
            </c:txPr>
            <c:showLegendKey val="0"/>
            <c:showVal val="0"/>
            <c:showCatName val="0"/>
            <c:showSerName val="0"/>
            <c:showPercent val="0"/>
            <c:showBubbleSize val="0"/>
            <c:showLeaderLines val="0"/>
            <c:extLs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cat>
            <c:numRef>
              <c:f>Sheet4!$B$35:$I$35</c:f>
              <c:numCache>
                <c:formatCode>General</c:formatCode>
                <c:ptCount val="8"/>
                <c:pt idx="0">
                  <c:v>2009</c:v>
                </c:pt>
                <c:pt idx="1">
                  <c:v>2010</c:v>
                </c:pt>
                <c:pt idx="2">
                  <c:v>2011</c:v>
                </c:pt>
                <c:pt idx="3">
                  <c:v>2012</c:v>
                </c:pt>
                <c:pt idx="4">
                  <c:v>2013</c:v>
                </c:pt>
                <c:pt idx="5">
                  <c:v>2014</c:v>
                </c:pt>
                <c:pt idx="6">
                  <c:v>2015</c:v>
                </c:pt>
                <c:pt idx="7">
                  <c:v>2016</c:v>
                </c:pt>
              </c:numCache>
            </c:numRef>
          </c:cat>
          <c:val>
            <c:numRef>
              <c:f>Sheet4!$B$37:$I$37</c:f>
              <c:numCache>
                <c:formatCode>_-* #,##0.00\ _T_L_-;\-* #,##0.00\ _T_L_-;_-* "-"??\ _T_L_-;_-@_-</c:formatCode>
                <c:ptCount val="8"/>
                <c:pt idx="0">
                  <c:v>4.5</c:v>
                </c:pt>
                <c:pt idx="1">
                  <c:v>5</c:v>
                </c:pt>
                <c:pt idx="2">
                  <c:v>5.8</c:v>
                </c:pt>
                <c:pt idx="3">
                  <c:v>6.9</c:v>
                </c:pt>
                <c:pt idx="4">
                  <c:v>8.4</c:v>
                </c:pt>
                <c:pt idx="5">
                  <c:v>10.1</c:v>
                </c:pt>
                <c:pt idx="6">
                  <c:v>9.4</c:v>
                </c:pt>
                <c:pt idx="7">
                  <c:v>11.1</c:v>
                </c:pt>
              </c:numCache>
            </c:numRef>
          </c:val>
          <c:extLst>
            <c:ext xmlns:c15="http://schemas.microsoft.com/office/drawing/2012/chart" uri="{02D57815-91ED-43cb-92C2-25804820EDAC}">
              <c15:datalabelsRange>
                <c15:f>Sheet4!$B$37:$I$37</c15:f>
                <c15:dlblRangeCache>
                  <c:ptCount val="8"/>
                  <c:pt idx="0">
                    <c:v> 4,50    </c:v>
                  </c:pt>
                  <c:pt idx="1">
                    <c:v> 5,00    </c:v>
                  </c:pt>
                  <c:pt idx="2">
                    <c:v> 5,80    </c:v>
                  </c:pt>
                  <c:pt idx="3">
                    <c:v> 6,90    </c:v>
                  </c:pt>
                  <c:pt idx="4">
                    <c:v> 8,40    </c:v>
                  </c:pt>
                  <c:pt idx="5">
                    <c:v> 10,10    </c:v>
                  </c:pt>
                  <c:pt idx="6">
                    <c:v> 9,40    </c:v>
                  </c:pt>
                  <c:pt idx="7">
                    <c:v> 11,10    </c:v>
                  </c:pt>
                </c15:dlblRangeCache>
              </c15:datalabelsRange>
            </c:ext>
          </c:extLst>
        </c:ser>
        <c:dLbls>
          <c:showLegendKey val="0"/>
          <c:showVal val="0"/>
          <c:showCatName val="0"/>
          <c:showSerName val="0"/>
          <c:showPercent val="0"/>
          <c:showBubbleSize val="0"/>
        </c:dLbls>
        <c:gapWidth val="219"/>
        <c:overlap val="100"/>
        <c:axId val="301449120"/>
        <c:axId val="301445984"/>
      </c:barChart>
      <c:lineChart>
        <c:grouping val="standard"/>
        <c:varyColors val="0"/>
        <c:ser>
          <c:idx val="2"/>
          <c:order val="2"/>
          <c:tx>
            <c:strRef>
              <c:f>Sheet4!$A$38</c:f>
              <c:strCache>
                <c:ptCount val="1"/>
                <c:pt idx="0">
                  <c:v>Türkiye İhracatındaki Payı</c:v>
                </c:pt>
              </c:strCache>
            </c:strRef>
          </c:tx>
          <c:spPr>
            <a:ln w="28575" cap="rnd">
              <a:solidFill>
                <a:schemeClr val="accent3"/>
              </a:solidFill>
              <a:round/>
            </a:ln>
            <a:effectLst/>
          </c:spPr>
          <c:marker>
            <c:symbol val="none"/>
          </c:marker>
          <c:dLbls>
            <c:dLbl>
              <c:idx val="0"/>
              <c:layout>
                <c:manualLayout>
                  <c:x val="0"/>
                  <c:y val="-3.800186881058509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4922841326079786E-2"/>
                  <c:y val="-6.563959158191971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3062572958486943E-2"/>
                  <c:y val="-7.254902227475323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8992707142283363E-2"/>
                  <c:y val="-0.10364146039250469"/>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4922841326079885E-2"/>
                  <c:y val="-9.673202969967101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6.7831096936726296E-3"/>
                  <c:y val="-0.1036414603925046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9.4963535711417805E-3"/>
                  <c:y val="-6.563959158191959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2.713243877469052E-3"/>
                  <c:y val="-4.145658415700186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0000"/>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Sheet4!$B$35:$I$35</c:f>
              <c:numCache>
                <c:formatCode>General</c:formatCode>
                <c:ptCount val="8"/>
                <c:pt idx="0">
                  <c:v>2009</c:v>
                </c:pt>
                <c:pt idx="1">
                  <c:v>2010</c:v>
                </c:pt>
                <c:pt idx="2">
                  <c:v>2011</c:v>
                </c:pt>
                <c:pt idx="3">
                  <c:v>2012</c:v>
                </c:pt>
                <c:pt idx="4">
                  <c:v>2013</c:v>
                </c:pt>
                <c:pt idx="5">
                  <c:v>2014</c:v>
                </c:pt>
                <c:pt idx="6">
                  <c:v>2015</c:v>
                </c:pt>
                <c:pt idx="7">
                  <c:v>2016</c:v>
                </c:pt>
              </c:numCache>
            </c:numRef>
          </c:cat>
          <c:val>
            <c:numRef>
              <c:f>Sheet4!$B$38:$I$38</c:f>
              <c:numCache>
                <c:formatCode>0.0%</c:formatCode>
                <c:ptCount val="8"/>
                <c:pt idx="0">
                  <c:v>9.0999999999999998E-2</c:v>
                </c:pt>
                <c:pt idx="1">
                  <c:v>7.8E-2</c:v>
                </c:pt>
                <c:pt idx="2">
                  <c:v>9.1999999999999998E-2</c:v>
                </c:pt>
                <c:pt idx="3">
                  <c:v>0.14499999999999999</c:v>
                </c:pt>
                <c:pt idx="4">
                  <c:v>0.185</c:v>
                </c:pt>
                <c:pt idx="5">
                  <c:v>0.191</c:v>
                </c:pt>
                <c:pt idx="6">
                  <c:v>0.20499999999999999</c:v>
                </c:pt>
                <c:pt idx="7">
                  <c:v>0.23</c:v>
                </c:pt>
              </c:numCache>
            </c:numRef>
          </c:val>
          <c:smooth val="0"/>
        </c:ser>
        <c:dLbls>
          <c:showLegendKey val="0"/>
          <c:showVal val="0"/>
          <c:showCatName val="0"/>
          <c:showSerName val="0"/>
          <c:showPercent val="0"/>
          <c:showBubbleSize val="0"/>
        </c:dLbls>
        <c:marker val="1"/>
        <c:smooth val="0"/>
        <c:axId val="301443632"/>
        <c:axId val="301448336"/>
      </c:lineChart>
      <c:catAx>
        <c:axId val="301449120"/>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01445984"/>
        <c:crosses val="max"/>
        <c:auto val="1"/>
        <c:lblAlgn val="ctr"/>
        <c:lblOffset val="100"/>
        <c:noMultiLvlLbl val="0"/>
      </c:catAx>
      <c:valAx>
        <c:axId val="301445984"/>
        <c:scaling>
          <c:orientation val="minMax"/>
        </c:scaling>
        <c:delete val="0"/>
        <c:axPos val="l"/>
        <c:majorGridlines>
          <c:spPr>
            <a:ln w="9525" cap="flat" cmpd="sng" algn="ctr">
              <a:solidFill>
                <a:schemeClr val="tx1">
                  <a:lumMod val="15000"/>
                  <a:lumOff val="85000"/>
                </a:schemeClr>
              </a:solidFill>
              <a:round/>
            </a:ln>
            <a:effectLst/>
          </c:spPr>
        </c:majorGridlines>
        <c:numFmt formatCode="_-* #,##0.00\ _T_L_-;\-* #,##0.00\ _T_L_-;_-* &quot;-&quot;??\ _T_L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01449120"/>
        <c:crosses val="autoZero"/>
        <c:crossBetween val="between"/>
        <c:dispUnits>
          <c:builtInUnit val="billions"/>
          <c:dispUnitsLbl>
            <c:layout/>
            <c:tx>
              <c:rich>
                <a:bodyPr rot="-5400000" spcFirstLastPara="1" vertOverflow="ellipsis" vert="horz" wrap="square" anchor="t" anchorCtr="1"/>
                <a:lstStyle/>
                <a:p>
                  <a:pPr>
                    <a:defRPr sz="1000" b="0" i="0" u="none" strike="noStrike" kern="1200" baseline="0">
                      <a:solidFill>
                        <a:schemeClr val="tx1">
                          <a:lumMod val="65000"/>
                          <a:lumOff val="35000"/>
                        </a:schemeClr>
                      </a:solidFill>
                      <a:latin typeface="+mn-lt"/>
                      <a:ea typeface="+mn-ea"/>
                      <a:cs typeface="+mn-cs"/>
                    </a:defRPr>
                  </a:pPr>
                  <a:r>
                    <a:rPr lang="tr-TR"/>
                    <a:t>Milyar</a:t>
                  </a:r>
                  <a:r>
                    <a:rPr lang="tr-TR" baseline="0"/>
                    <a:t> USD</a:t>
                  </a:r>
                  <a:endParaRPr lang="tr-TR"/>
                </a:p>
              </c:rich>
            </c:tx>
            <c:spPr>
              <a:noFill/>
              <a:ln>
                <a:noFill/>
              </a:ln>
              <a:effectLst/>
            </c:spPr>
            <c:txPr>
              <a:bodyPr rot="-5400000" spcFirstLastPara="1" vertOverflow="ellipsis" vert="horz" wrap="square" anchor="t" anchorCtr="1"/>
              <a:lstStyle/>
              <a:p>
                <a:pPr>
                  <a:defRPr sz="1000" b="0" i="0" u="none" strike="noStrike" kern="1200" baseline="0">
                    <a:solidFill>
                      <a:schemeClr val="tx1">
                        <a:lumMod val="65000"/>
                        <a:lumOff val="35000"/>
                      </a:schemeClr>
                    </a:solidFill>
                    <a:latin typeface="+mn-lt"/>
                    <a:ea typeface="+mn-ea"/>
                    <a:cs typeface="+mn-cs"/>
                  </a:defRPr>
                </a:pPr>
                <a:endParaRPr lang="tr-TR"/>
              </a:p>
            </c:txPr>
          </c:dispUnitsLbl>
        </c:dispUnits>
      </c:valAx>
      <c:valAx>
        <c:axId val="301448336"/>
        <c:scaling>
          <c:orientation val="minMax"/>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01443632"/>
        <c:crosses val="max"/>
        <c:crossBetween val="between"/>
      </c:valAx>
      <c:catAx>
        <c:axId val="301443632"/>
        <c:scaling>
          <c:orientation val="minMax"/>
        </c:scaling>
        <c:delete val="1"/>
        <c:axPos val="b"/>
        <c:numFmt formatCode="General" sourceLinked="1"/>
        <c:majorTickMark val="out"/>
        <c:minorTickMark val="none"/>
        <c:tickLblPos val="nextTo"/>
        <c:crossAx val="301448336"/>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7332F5-2D89-4D98-B98C-1A1F3038F8FE}" type="doc">
      <dgm:prSet loTypeId="urn:microsoft.com/office/officeart/2005/8/layout/vList2" loCatId="list" qsTypeId="urn:microsoft.com/office/officeart/2005/8/quickstyle/3d3" qsCatId="3D" csTypeId="urn:microsoft.com/office/officeart/2005/8/colors/accent2_5" csCatId="accent2" phldr="1"/>
      <dgm:spPr/>
      <dgm:t>
        <a:bodyPr/>
        <a:lstStyle/>
        <a:p>
          <a:endParaRPr lang="tr-TR"/>
        </a:p>
      </dgm:t>
    </dgm:pt>
    <dgm:pt modelId="{9D6BA4B2-2254-4E9E-A8EF-E1A5E6BEA874}" type="pres">
      <dgm:prSet presAssocID="{5A7332F5-2D89-4D98-B98C-1A1F3038F8FE}" presName="linear" presStyleCnt="0">
        <dgm:presLayoutVars>
          <dgm:animLvl val="lvl"/>
          <dgm:resizeHandles val="exact"/>
        </dgm:presLayoutVars>
      </dgm:prSet>
      <dgm:spPr/>
      <dgm:t>
        <a:bodyPr/>
        <a:lstStyle/>
        <a:p>
          <a:endParaRPr lang="tr-TR"/>
        </a:p>
      </dgm:t>
    </dgm:pt>
  </dgm:ptLst>
  <dgm:cxnLst>
    <dgm:cxn modelId="{4A20B696-8EDC-4AB4-9EA1-E9B1262B7EF6}" type="presOf" srcId="{5A7332F5-2D89-4D98-B98C-1A1F3038F8FE}" destId="{9D6BA4B2-2254-4E9E-A8EF-E1A5E6BEA874}"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E66163-EDAA-42CE-9BF6-228326538B98}"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tr-TR"/>
        </a:p>
      </dgm:t>
    </dgm:pt>
    <dgm:pt modelId="{85FF0986-7B9C-480A-900E-4996E2E3C45C}">
      <dgm:prSet/>
      <dgm:spPr/>
      <dgm:t>
        <a:bodyPr/>
        <a:lstStyle/>
        <a:p>
          <a:pPr rtl="0"/>
          <a:r>
            <a:rPr lang="tr-TR" b="1" dirty="0" smtClean="0"/>
            <a:t>Reeskont Kredisi</a:t>
          </a:r>
          <a:endParaRPr lang="tr-TR" dirty="0"/>
        </a:p>
      </dgm:t>
    </dgm:pt>
    <dgm:pt modelId="{2ED25F39-E529-43EF-A52E-A50FD843A819}" type="parTrans" cxnId="{40C12A43-991B-4FD3-A8AF-91955D9042FF}">
      <dgm:prSet/>
      <dgm:spPr/>
      <dgm:t>
        <a:bodyPr/>
        <a:lstStyle/>
        <a:p>
          <a:endParaRPr lang="tr-TR"/>
        </a:p>
      </dgm:t>
    </dgm:pt>
    <dgm:pt modelId="{B2918122-9637-43E9-98E6-9D6E009E6CEF}" type="sibTrans" cxnId="{40C12A43-991B-4FD3-A8AF-91955D9042FF}">
      <dgm:prSet/>
      <dgm:spPr/>
      <dgm:t>
        <a:bodyPr/>
        <a:lstStyle/>
        <a:p>
          <a:endParaRPr lang="tr-TR"/>
        </a:p>
      </dgm:t>
    </dgm:pt>
    <dgm:pt modelId="{32D597D7-3909-4726-AB42-CC553D0941C1}">
      <dgm:prSet/>
      <dgm:spPr/>
      <dgm:t>
        <a:bodyPr/>
        <a:lstStyle/>
        <a:p>
          <a:pPr rtl="0"/>
          <a:r>
            <a:rPr lang="tr-TR" b="1" dirty="0" smtClean="0"/>
            <a:t>Sevk Sonrası Reeskont Kredisi </a:t>
          </a:r>
          <a:endParaRPr lang="tr-TR" dirty="0"/>
        </a:p>
      </dgm:t>
    </dgm:pt>
    <dgm:pt modelId="{BAEF31FE-2483-48F1-AFFE-4933088FF771}" type="parTrans" cxnId="{3ABE52E1-74E8-47A4-8BCB-E8A1D1F8BEFC}">
      <dgm:prSet/>
      <dgm:spPr/>
      <dgm:t>
        <a:bodyPr/>
        <a:lstStyle/>
        <a:p>
          <a:endParaRPr lang="tr-TR"/>
        </a:p>
      </dgm:t>
    </dgm:pt>
    <dgm:pt modelId="{B328A0E4-4760-4E0A-A342-45631ECE8C4D}" type="sibTrans" cxnId="{3ABE52E1-74E8-47A4-8BCB-E8A1D1F8BEFC}">
      <dgm:prSet/>
      <dgm:spPr/>
      <dgm:t>
        <a:bodyPr/>
        <a:lstStyle/>
        <a:p>
          <a:endParaRPr lang="tr-TR"/>
        </a:p>
      </dgm:t>
    </dgm:pt>
    <dgm:pt modelId="{AF15FECC-4419-49C2-8B84-853EC75050BB}">
      <dgm:prSet/>
      <dgm:spPr/>
      <dgm:t>
        <a:bodyPr/>
        <a:lstStyle/>
        <a:p>
          <a:pPr rtl="0"/>
          <a:r>
            <a:rPr lang="tr-TR" b="1" smtClean="0"/>
            <a:t>İhracata Hazırlık Kredisi</a:t>
          </a:r>
          <a:endParaRPr lang="tr-TR"/>
        </a:p>
      </dgm:t>
    </dgm:pt>
    <dgm:pt modelId="{737E0B05-2B3B-49A7-9081-77011822D0F1}" type="parTrans" cxnId="{1619D14C-7261-4742-BF68-1703013E3DAB}">
      <dgm:prSet/>
      <dgm:spPr/>
      <dgm:t>
        <a:bodyPr/>
        <a:lstStyle/>
        <a:p>
          <a:endParaRPr lang="tr-TR"/>
        </a:p>
      </dgm:t>
    </dgm:pt>
    <dgm:pt modelId="{8B996274-D233-4421-A3AA-0ECEEB112825}" type="sibTrans" cxnId="{1619D14C-7261-4742-BF68-1703013E3DAB}">
      <dgm:prSet/>
      <dgm:spPr/>
      <dgm:t>
        <a:bodyPr/>
        <a:lstStyle/>
        <a:p>
          <a:endParaRPr lang="tr-TR"/>
        </a:p>
      </dgm:t>
    </dgm:pt>
    <dgm:pt modelId="{C1AB9EE4-F36F-4084-86B2-73CDF54CB6B8}">
      <dgm:prSet/>
      <dgm:spPr/>
      <dgm:t>
        <a:bodyPr/>
        <a:lstStyle/>
        <a:p>
          <a:pPr rtl="0"/>
          <a:r>
            <a:rPr lang="tr-TR" b="1" dirty="0" smtClean="0"/>
            <a:t>Sevk Öncesi İhracat Kredisi</a:t>
          </a:r>
          <a:endParaRPr lang="tr-TR" dirty="0"/>
        </a:p>
      </dgm:t>
    </dgm:pt>
    <dgm:pt modelId="{1DD19C79-6282-4348-8970-9351067E4D89}" type="parTrans" cxnId="{887752CC-DDBB-4C59-895D-CF8180561835}">
      <dgm:prSet/>
      <dgm:spPr/>
      <dgm:t>
        <a:bodyPr/>
        <a:lstStyle/>
        <a:p>
          <a:endParaRPr lang="tr-TR"/>
        </a:p>
      </dgm:t>
    </dgm:pt>
    <dgm:pt modelId="{B9395539-F213-47DF-BB9C-90961F849229}" type="sibTrans" cxnId="{887752CC-DDBB-4C59-895D-CF8180561835}">
      <dgm:prSet/>
      <dgm:spPr/>
      <dgm:t>
        <a:bodyPr/>
        <a:lstStyle/>
        <a:p>
          <a:endParaRPr lang="tr-TR"/>
        </a:p>
      </dgm:t>
    </dgm:pt>
    <dgm:pt modelId="{08EC105C-650F-4D68-AFE5-848DC1A51F01}">
      <dgm:prSet/>
      <dgm:spPr/>
      <dgm:t>
        <a:bodyPr/>
        <a:lstStyle/>
        <a:p>
          <a:pPr rtl="0"/>
          <a:r>
            <a:rPr lang="tr-TR" b="1" dirty="0" smtClean="0">
              <a:solidFill>
                <a:schemeClr val="bg1"/>
              </a:solidFill>
            </a:rPr>
            <a:t>Katılım Bankaları Sevk Öncesi İhracat Kredisi</a:t>
          </a:r>
          <a:endParaRPr lang="tr-TR" dirty="0">
            <a:solidFill>
              <a:schemeClr val="bg1"/>
            </a:solidFill>
          </a:endParaRPr>
        </a:p>
      </dgm:t>
    </dgm:pt>
    <dgm:pt modelId="{89E4B2D7-A5AA-49D7-A43D-9F761603D1F1}" type="parTrans" cxnId="{CEC5B1E4-FC12-41F2-AFBB-2AE8C2983968}">
      <dgm:prSet/>
      <dgm:spPr/>
      <dgm:t>
        <a:bodyPr/>
        <a:lstStyle/>
        <a:p>
          <a:endParaRPr lang="tr-TR"/>
        </a:p>
      </dgm:t>
    </dgm:pt>
    <dgm:pt modelId="{5F5C7BA4-7AE7-48DA-A6DD-F88DFB001B06}" type="sibTrans" cxnId="{CEC5B1E4-FC12-41F2-AFBB-2AE8C2983968}">
      <dgm:prSet/>
      <dgm:spPr/>
      <dgm:t>
        <a:bodyPr/>
        <a:lstStyle/>
        <a:p>
          <a:endParaRPr lang="tr-TR"/>
        </a:p>
      </dgm:t>
    </dgm:pt>
    <dgm:pt modelId="{E1D7F396-E95B-42CE-84D4-20BC63821CE5}">
      <dgm:prSet/>
      <dgm:spPr/>
      <dgm:t>
        <a:bodyPr/>
        <a:lstStyle/>
        <a:p>
          <a:pPr rtl="0"/>
          <a:r>
            <a:rPr lang="tr-TR" b="1" smtClean="0"/>
            <a:t>Dış Ticaret Şirketleri İhracat Kredisi </a:t>
          </a:r>
          <a:endParaRPr lang="tr-TR"/>
        </a:p>
      </dgm:t>
    </dgm:pt>
    <dgm:pt modelId="{6B1D809C-4733-4C27-A2AC-1BA71ADE5EE5}" type="parTrans" cxnId="{9C80FDB0-61C5-4C2C-8C18-A2625C716980}">
      <dgm:prSet/>
      <dgm:spPr/>
      <dgm:t>
        <a:bodyPr/>
        <a:lstStyle/>
        <a:p>
          <a:endParaRPr lang="tr-TR"/>
        </a:p>
      </dgm:t>
    </dgm:pt>
    <dgm:pt modelId="{8E75A00D-E9F8-4FD0-9646-C9A0AD8A5ECC}" type="sibTrans" cxnId="{9C80FDB0-61C5-4C2C-8C18-A2625C716980}">
      <dgm:prSet/>
      <dgm:spPr/>
      <dgm:t>
        <a:bodyPr/>
        <a:lstStyle/>
        <a:p>
          <a:endParaRPr lang="tr-TR"/>
        </a:p>
      </dgm:t>
    </dgm:pt>
    <dgm:pt modelId="{35944CE9-8B2F-45BA-B3C2-98FC97548AC8}" type="pres">
      <dgm:prSet presAssocID="{9CE66163-EDAA-42CE-9BF6-228326538B98}" presName="Name0" presStyleCnt="0">
        <dgm:presLayoutVars>
          <dgm:chMax val="7"/>
          <dgm:chPref val="7"/>
          <dgm:dir/>
        </dgm:presLayoutVars>
      </dgm:prSet>
      <dgm:spPr/>
      <dgm:t>
        <a:bodyPr/>
        <a:lstStyle/>
        <a:p>
          <a:endParaRPr lang="tr-TR"/>
        </a:p>
      </dgm:t>
    </dgm:pt>
    <dgm:pt modelId="{724CEAC4-B18E-405A-B004-11C41F96A225}" type="pres">
      <dgm:prSet presAssocID="{9CE66163-EDAA-42CE-9BF6-228326538B98}" presName="Name1" presStyleCnt="0"/>
      <dgm:spPr/>
    </dgm:pt>
    <dgm:pt modelId="{048BA46C-B57D-4DAA-B895-A8F27CB81656}" type="pres">
      <dgm:prSet presAssocID="{9CE66163-EDAA-42CE-9BF6-228326538B98}" presName="cycle" presStyleCnt="0"/>
      <dgm:spPr/>
    </dgm:pt>
    <dgm:pt modelId="{28EA4153-3586-43D1-AB8A-32EE3ACBD427}" type="pres">
      <dgm:prSet presAssocID="{9CE66163-EDAA-42CE-9BF6-228326538B98}" presName="srcNode" presStyleLbl="node1" presStyleIdx="0" presStyleCnt="6"/>
      <dgm:spPr/>
    </dgm:pt>
    <dgm:pt modelId="{C0045E7B-3F24-4DAF-A02C-D9BA4AE27281}" type="pres">
      <dgm:prSet presAssocID="{9CE66163-EDAA-42CE-9BF6-228326538B98}" presName="conn" presStyleLbl="parChTrans1D2" presStyleIdx="0" presStyleCnt="1"/>
      <dgm:spPr/>
      <dgm:t>
        <a:bodyPr/>
        <a:lstStyle/>
        <a:p>
          <a:endParaRPr lang="tr-TR"/>
        </a:p>
      </dgm:t>
    </dgm:pt>
    <dgm:pt modelId="{401CF42D-9572-41AB-B9B3-8D6619E1F127}" type="pres">
      <dgm:prSet presAssocID="{9CE66163-EDAA-42CE-9BF6-228326538B98}" presName="extraNode" presStyleLbl="node1" presStyleIdx="0" presStyleCnt="6"/>
      <dgm:spPr/>
    </dgm:pt>
    <dgm:pt modelId="{1668564F-CB2D-4D70-B79C-290BA1DFF670}" type="pres">
      <dgm:prSet presAssocID="{9CE66163-EDAA-42CE-9BF6-228326538B98}" presName="dstNode" presStyleLbl="node1" presStyleIdx="0" presStyleCnt="6"/>
      <dgm:spPr/>
    </dgm:pt>
    <dgm:pt modelId="{0E386861-FA50-4470-8D3B-E0F8C27CBC96}" type="pres">
      <dgm:prSet presAssocID="{85FF0986-7B9C-480A-900E-4996E2E3C45C}" presName="text_1" presStyleLbl="node1" presStyleIdx="0" presStyleCnt="6">
        <dgm:presLayoutVars>
          <dgm:bulletEnabled val="1"/>
        </dgm:presLayoutVars>
      </dgm:prSet>
      <dgm:spPr/>
      <dgm:t>
        <a:bodyPr/>
        <a:lstStyle/>
        <a:p>
          <a:endParaRPr lang="tr-TR"/>
        </a:p>
      </dgm:t>
    </dgm:pt>
    <dgm:pt modelId="{C67D81E4-0DAD-4E90-8208-17CC5D88434B}" type="pres">
      <dgm:prSet presAssocID="{85FF0986-7B9C-480A-900E-4996E2E3C45C}" presName="accent_1" presStyleCnt="0"/>
      <dgm:spPr/>
    </dgm:pt>
    <dgm:pt modelId="{1D195370-BA88-4233-B52B-599A34BDBFBC}" type="pres">
      <dgm:prSet presAssocID="{85FF0986-7B9C-480A-900E-4996E2E3C45C}" presName="accentRepeatNode" presStyleLbl="solidFgAcc1" presStyleIdx="0" presStyleCnt="6"/>
      <dgm:spPr/>
    </dgm:pt>
    <dgm:pt modelId="{858FCB74-28FA-46F2-856C-7C0E5C1679AF}" type="pres">
      <dgm:prSet presAssocID="{32D597D7-3909-4726-AB42-CC553D0941C1}" presName="text_2" presStyleLbl="node1" presStyleIdx="1" presStyleCnt="6">
        <dgm:presLayoutVars>
          <dgm:bulletEnabled val="1"/>
        </dgm:presLayoutVars>
      </dgm:prSet>
      <dgm:spPr/>
      <dgm:t>
        <a:bodyPr/>
        <a:lstStyle/>
        <a:p>
          <a:endParaRPr lang="tr-TR"/>
        </a:p>
      </dgm:t>
    </dgm:pt>
    <dgm:pt modelId="{C952C65D-7890-43FC-B7AB-65BF9E87B932}" type="pres">
      <dgm:prSet presAssocID="{32D597D7-3909-4726-AB42-CC553D0941C1}" presName="accent_2" presStyleCnt="0"/>
      <dgm:spPr/>
    </dgm:pt>
    <dgm:pt modelId="{DFC0CA14-7793-45E2-814C-99BCEBAAAC14}" type="pres">
      <dgm:prSet presAssocID="{32D597D7-3909-4726-AB42-CC553D0941C1}" presName="accentRepeatNode" presStyleLbl="solidFgAcc1" presStyleIdx="1" presStyleCnt="6"/>
      <dgm:spPr/>
    </dgm:pt>
    <dgm:pt modelId="{ECC7480D-B6E6-4710-9B16-5CF7912DFF61}" type="pres">
      <dgm:prSet presAssocID="{AF15FECC-4419-49C2-8B84-853EC75050BB}" presName="text_3" presStyleLbl="node1" presStyleIdx="2" presStyleCnt="6">
        <dgm:presLayoutVars>
          <dgm:bulletEnabled val="1"/>
        </dgm:presLayoutVars>
      </dgm:prSet>
      <dgm:spPr/>
      <dgm:t>
        <a:bodyPr/>
        <a:lstStyle/>
        <a:p>
          <a:endParaRPr lang="tr-TR"/>
        </a:p>
      </dgm:t>
    </dgm:pt>
    <dgm:pt modelId="{259F7DB0-8AC6-47AE-8E9C-F7D15BB83B13}" type="pres">
      <dgm:prSet presAssocID="{AF15FECC-4419-49C2-8B84-853EC75050BB}" presName="accent_3" presStyleCnt="0"/>
      <dgm:spPr/>
    </dgm:pt>
    <dgm:pt modelId="{E7B4F6FF-0D4B-4FAC-912F-13715923CA15}" type="pres">
      <dgm:prSet presAssocID="{AF15FECC-4419-49C2-8B84-853EC75050BB}" presName="accentRepeatNode" presStyleLbl="solidFgAcc1" presStyleIdx="2" presStyleCnt="6"/>
      <dgm:spPr/>
    </dgm:pt>
    <dgm:pt modelId="{2B37E77B-C211-4C61-A07C-E0AB96DD38F2}" type="pres">
      <dgm:prSet presAssocID="{C1AB9EE4-F36F-4084-86B2-73CDF54CB6B8}" presName="text_4" presStyleLbl="node1" presStyleIdx="3" presStyleCnt="6">
        <dgm:presLayoutVars>
          <dgm:bulletEnabled val="1"/>
        </dgm:presLayoutVars>
      </dgm:prSet>
      <dgm:spPr/>
      <dgm:t>
        <a:bodyPr/>
        <a:lstStyle/>
        <a:p>
          <a:endParaRPr lang="tr-TR"/>
        </a:p>
      </dgm:t>
    </dgm:pt>
    <dgm:pt modelId="{93F4B230-F665-40D5-A401-1D302917ABF9}" type="pres">
      <dgm:prSet presAssocID="{C1AB9EE4-F36F-4084-86B2-73CDF54CB6B8}" presName="accent_4" presStyleCnt="0"/>
      <dgm:spPr/>
    </dgm:pt>
    <dgm:pt modelId="{2A72C6C3-F3FF-4007-9B25-C89ED81E1250}" type="pres">
      <dgm:prSet presAssocID="{C1AB9EE4-F36F-4084-86B2-73CDF54CB6B8}" presName="accentRepeatNode" presStyleLbl="solidFgAcc1" presStyleIdx="3" presStyleCnt="6"/>
      <dgm:spPr/>
    </dgm:pt>
    <dgm:pt modelId="{CA2362A4-7E99-4994-826E-F47F9B720962}" type="pres">
      <dgm:prSet presAssocID="{08EC105C-650F-4D68-AFE5-848DC1A51F01}" presName="text_5" presStyleLbl="node1" presStyleIdx="4" presStyleCnt="6">
        <dgm:presLayoutVars>
          <dgm:bulletEnabled val="1"/>
        </dgm:presLayoutVars>
      </dgm:prSet>
      <dgm:spPr/>
      <dgm:t>
        <a:bodyPr/>
        <a:lstStyle/>
        <a:p>
          <a:endParaRPr lang="tr-TR"/>
        </a:p>
      </dgm:t>
    </dgm:pt>
    <dgm:pt modelId="{51833686-9B99-4C5C-9FFC-BC66821A9DD1}" type="pres">
      <dgm:prSet presAssocID="{08EC105C-650F-4D68-AFE5-848DC1A51F01}" presName="accent_5" presStyleCnt="0"/>
      <dgm:spPr/>
    </dgm:pt>
    <dgm:pt modelId="{84EDF4BF-2AB1-4981-A5C9-6B879E432DFB}" type="pres">
      <dgm:prSet presAssocID="{08EC105C-650F-4D68-AFE5-848DC1A51F01}" presName="accentRepeatNode" presStyleLbl="solidFgAcc1" presStyleIdx="4" presStyleCnt="6"/>
      <dgm:spPr/>
    </dgm:pt>
    <dgm:pt modelId="{B620B999-C27C-4FD8-B19E-D194E7A42F44}" type="pres">
      <dgm:prSet presAssocID="{E1D7F396-E95B-42CE-84D4-20BC63821CE5}" presName="text_6" presStyleLbl="node1" presStyleIdx="5" presStyleCnt="6">
        <dgm:presLayoutVars>
          <dgm:bulletEnabled val="1"/>
        </dgm:presLayoutVars>
      </dgm:prSet>
      <dgm:spPr/>
      <dgm:t>
        <a:bodyPr/>
        <a:lstStyle/>
        <a:p>
          <a:endParaRPr lang="tr-TR"/>
        </a:p>
      </dgm:t>
    </dgm:pt>
    <dgm:pt modelId="{84FFC435-5243-42E7-8DFA-00BEC3BF78DE}" type="pres">
      <dgm:prSet presAssocID="{E1D7F396-E95B-42CE-84D4-20BC63821CE5}" presName="accent_6" presStyleCnt="0"/>
      <dgm:spPr/>
    </dgm:pt>
    <dgm:pt modelId="{FB1002E1-1781-4F03-80B8-875E3B0930E1}" type="pres">
      <dgm:prSet presAssocID="{E1D7F396-E95B-42CE-84D4-20BC63821CE5}" presName="accentRepeatNode" presStyleLbl="solidFgAcc1" presStyleIdx="5" presStyleCnt="6"/>
      <dgm:spPr/>
    </dgm:pt>
  </dgm:ptLst>
  <dgm:cxnLst>
    <dgm:cxn modelId="{3F337F51-3013-4DEC-829A-6A2C1A5C79F9}" type="presOf" srcId="{08EC105C-650F-4D68-AFE5-848DC1A51F01}" destId="{CA2362A4-7E99-4994-826E-F47F9B720962}" srcOrd="0" destOrd="0" presId="urn:microsoft.com/office/officeart/2008/layout/VerticalCurvedList"/>
    <dgm:cxn modelId="{F6880D21-CBD7-4597-9112-68A0718340DB}" type="presOf" srcId="{E1D7F396-E95B-42CE-84D4-20BC63821CE5}" destId="{B620B999-C27C-4FD8-B19E-D194E7A42F44}" srcOrd="0" destOrd="0" presId="urn:microsoft.com/office/officeart/2008/layout/VerticalCurvedList"/>
    <dgm:cxn modelId="{CEC5B1E4-FC12-41F2-AFBB-2AE8C2983968}" srcId="{9CE66163-EDAA-42CE-9BF6-228326538B98}" destId="{08EC105C-650F-4D68-AFE5-848DC1A51F01}" srcOrd="4" destOrd="0" parTransId="{89E4B2D7-A5AA-49D7-A43D-9F761603D1F1}" sibTransId="{5F5C7BA4-7AE7-48DA-A6DD-F88DFB001B06}"/>
    <dgm:cxn modelId="{9C80FDB0-61C5-4C2C-8C18-A2625C716980}" srcId="{9CE66163-EDAA-42CE-9BF6-228326538B98}" destId="{E1D7F396-E95B-42CE-84D4-20BC63821CE5}" srcOrd="5" destOrd="0" parTransId="{6B1D809C-4733-4C27-A2AC-1BA71ADE5EE5}" sibTransId="{8E75A00D-E9F8-4FD0-9646-C9A0AD8A5ECC}"/>
    <dgm:cxn modelId="{1619D14C-7261-4742-BF68-1703013E3DAB}" srcId="{9CE66163-EDAA-42CE-9BF6-228326538B98}" destId="{AF15FECC-4419-49C2-8B84-853EC75050BB}" srcOrd="2" destOrd="0" parTransId="{737E0B05-2B3B-49A7-9081-77011822D0F1}" sibTransId="{8B996274-D233-4421-A3AA-0ECEEB112825}"/>
    <dgm:cxn modelId="{3ABE52E1-74E8-47A4-8BCB-E8A1D1F8BEFC}" srcId="{9CE66163-EDAA-42CE-9BF6-228326538B98}" destId="{32D597D7-3909-4726-AB42-CC553D0941C1}" srcOrd="1" destOrd="0" parTransId="{BAEF31FE-2483-48F1-AFFE-4933088FF771}" sibTransId="{B328A0E4-4760-4E0A-A342-45631ECE8C4D}"/>
    <dgm:cxn modelId="{02FFA955-DF83-490E-8A87-2556CDEFE2D7}" type="presOf" srcId="{9CE66163-EDAA-42CE-9BF6-228326538B98}" destId="{35944CE9-8B2F-45BA-B3C2-98FC97548AC8}" srcOrd="0" destOrd="0" presId="urn:microsoft.com/office/officeart/2008/layout/VerticalCurvedList"/>
    <dgm:cxn modelId="{C4F60C72-D0A4-4929-BF91-F047722051DD}" type="presOf" srcId="{B2918122-9637-43E9-98E6-9D6E009E6CEF}" destId="{C0045E7B-3F24-4DAF-A02C-D9BA4AE27281}" srcOrd="0" destOrd="0" presId="urn:microsoft.com/office/officeart/2008/layout/VerticalCurvedList"/>
    <dgm:cxn modelId="{40C12A43-991B-4FD3-A8AF-91955D9042FF}" srcId="{9CE66163-EDAA-42CE-9BF6-228326538B98}" destId="{85FF0986-7B9C-480A-900E-4996E2E3C45C}" srcOrd="0" destOrd="0" parTransId="{2ED25F39-E529-43EF-A52E-A50FD843A819}" sibTransId="{B2918122-9637-43E9-98E6-9D6E009E6CEF}"/>
    <dgm:cxn modelId="{A6428BFD-AFBE-4D82-B541-C5578845D1A3}" type="presOf" srcId="{85FF0986-7B9C-480A-900E-4996E2E3C45C}" destId="{0E386861-FA50-4470-8D3B-E0F8C27CBC96}" srcOrd="0" destOrd="0" presId="urn:microsoft.com/office/officeart/2008/layout/VerticalCurvedList"/>
    <dgm:cxn modelId="{887752CC-DDBB-4C59-895D-CF8180561835}" srcId="{9CE66163-EDAA-42CE-9BF6-228326538B98}" destId="{C1AB9EE4-F36F-4084-86B2-73CDF54CB6B8}" srcOrd="3" destOrd="0" parTransId="{1DD19C79-6282-4348-8970-9351067E4D89}" sibTransId="{B9395539-F213-47DF-BB9C-90961F849229}"/>
    <dgm:cxn modelId="{F7F58401-EF1F-4850-943D-BE3B7B494F24}" type="presOf" srcId="{32D597D7-3909-4726-AB42-CC553D0941C1}" destId="{858FCB74-28FA-46F2-856C-7C0E5C1679AF}" srcOrd="0" destOrd="0" presId="urn:microsoft.com/office/officeart/2008/layout/VerticalCurvedList"/>
    <dgm:cxn modelId="{D4B89887-AFEF-46A2-8ADD-3E5E35D5451D}" type="presOf" srcId="{C1AB9EE4-F36F-4084-86B2-73CDF54CB6B8}" destId="{2B37E77B-C211-4C61-A07C-E0AB96DD38F2}" srcOrd="0" destOrd="0" presId="urn:microsoft.com/office/officeart/2008/layout/VerticalCurvedList"/>
    <dgm:cxn modelId="{09273136-CA41-4153-B73C-A4FAEC53CE7D}" type="presOf" srcId="{AF15FECC-4419-49C2-8B84-853EC75050BB}" destId="{ECC7480D-B6E6-4710-9B16-5CF7912DFF61}" srcOrd="0" destOrd="0" presId="urn:microsoft.com/office/officeart/2008/layout/VerticalCurvedList"/>
    <dgm:cxn modelId="{D6688E55-62D0-4590-9BE1-44B9360D8BFD}" type="presParOf" srcId="{35944CE9-8B2F-45BA-B3C2-98FC97548AC8}" destId="{724CEAC4-B18E-405A-B004-11C41F96A225}" srcOrd="0" destOrd="0" presId="urn:microsoft.com/office/officeart/2008/layout/VerticalCurvedList"/>
    <dgm:cxn modelId="{64157E97-11E3-49BD-A405-54FEF8D70EA3}" type="presParOf" srcId="{724CEAC4-B18E-405A-B004-11C41F96A225}" destId="{048BA46C-B57D-4DAA-B895-A8F27CB81656}" srcOrd="0" destOrd="0" presId="urn:microsoft.com/office/officeart/2008/layout/VerticalCurvedList"/>
    <dgm:cxn modelId="{28053B2B-0371-498A-B0D1-668F1BFE625C}" type="presParOf" srcId="{048BA46C-B57D-4DAA-B895-A8F27CB81656}" destId="{28EA4153-3586-43D1-AB8A-32EE3ACBD427}" srcOrd="0" destOrd="0" presId="urn:microsoft.com/office/officeart/2008/layout/VerticalCurvedList"/>
    <dgm:cxn modelId="{589C155C-92DC-4AC3-94E6-C93A5D80B991}" type="presParOf" srcId="{048BA46C-B57D-4DAA-B895-A8F27CB81656}" destId="{C0045E7B-3F24-4DAF-A02C-D9BA4AE27281}" srcOrd="1" destOrd="0" presId="urn:microsoft.com/office/officeart/2008/layout/VerticalCurvedList"/>
    <dgm:cxn modelId="{6062D90D-9F8E-407B-AAA2-63D431DFBAB6}" type="presParOf" srcId="{048BA46C-B57D-4DAA-B895-A8F27CB81656}" destId="{401CF42D-9572-41AB-B9B3-8D6619E1F127}" srcOrd="2" destOrd="0" presId="urn:microsoft.com/office/officeart/2008/layout/VerticalCurvedList"/>
    <dgm:cxn modelId="{DC419C68-4903-4C21-B936-0AC472A67361}" type="presParOf" srcId="{048BA46C-B57D-4DAA-B895-A8F27CB81656}" destId="{1668564F-CB2D-4D70-B79C-290BA1DFF670}" srcOrd="3" destOrd="0" presId="urn:microsoft.com/office/officeart/2008/layout/VerticalCurvedList"/>
    <dgm:cxn modelId="{EE06C45E-FAA5-4AAB-AA93-77E1E7E1D795}" type="presParOf" srcId="{724CEAC4-B18E-405A-B004-11C41F96A225}" destId="{0E386861-FA50-4470-8D3B-E0F8C27CBC96}" srcOrd="1" destOrd="0" presId="urn:microsoft.com/office/officeart/2008/layout/VerticalCurvedList"/>
    <dgm:cxn modelId="{E21EABCB-CC6E-496A-AEEB-30C8D5EC7E1F}" type="presParOf" srcId="{724CEAC4-B18E-405A-B004-11C41F96A225}" destId="{C67D81E4-0DAD-4E90-8208-17CC5D88434B}" srcOrd="2" destOrd="0" presId="urn:microsoft.com/office/officeart/2008/layout/VerticalCurvedList"/>
    <dgm:cxn modelId="{343F01D6-3FFA-462D-AF47-1B96A6D5BC36}" type="presParOf" srcId="{C67D81E4-0DAD-4E90-8208-17CC5D88434B}" destId="{1D195370-BA88-4233-B52B-599A34BDBFBC}" srcOrd="0" destOrd="0" presId="urn:microsoft.com/office/officeart/2008/layout/VerticalCurvedList"/>
    <dgm:cxn modelId="{C9A375D8-967F-40F8-B334-A3B004438EFA}" type="presParOf" srcId="{724CEAC4-B18E-405A-B004-11C41F96A225}" destId="{858FCB74-28FA-46F2-856C-7C0E5C1679AF}" srcOrd="3" destOrd="0" presId="urn:microsoft.com/office/officeart/2008/layout/VerticalCurvedList"/>
    <dgm:cxn modelId="{D5AFD068-B30D-4B94-876A-CD7AB5A446A1}" type="presParOf" srcId="{724CEAC4-B18E-405A-B004-11C41F96A225}" destId="{C952C65D-7890-43FC-B7AB-65BF9E87B932}" srcOrd="4" destOrd="0" presId="urn:microsoft.com/office/officeart/2008/layout/VerticalCurvedList"/>
    <dgm:cxn modelId="{530D9ECC-89DB-40BF-B046-2923F716E609}" type="presParOf" srcId="{C952C65D-7890-43FC-B7AB-65BF9E87B932}" destId="{DFC0CA14-7793-45E2-814C-99BCEBAAAC14}" srcOrd="0" destOrd="0" presId="urn:microsoft.com/office/officeart/2008/layout/VerticalCurvedList"/>
    <dgm:cxn modelId="{4B38E76C-5FB2-4D75-B196-A451BD1C9F38}" type="presParOf" srcId="{724CEAC4-B18E-405A-B004-11C41F96A225}" destId="{ECC7480D-B6E6-4710-9B16-5CF7912DFF61}" srcOrd="5" destOrd="0" presId="urn:microsoft.com/office/officeart/2008/layout/VerticalCurvedList"/>
    <dgm:cxn modelId="{6A7C8F88-E6D7-4FD8-8CDE-EFED60AF6BC5}" type="presParOf" srcId="{724CEAC4-B18E-405A-B004-11C41F96A225}" destId="{259F7DB0-8AC6-47AE-8E9C-F7D15BB83B13}" srcOrd="6" destOrd="0" presId="urn:microsoft.com/office/officeart/2008/layout/VerticalCurvedList"/>
    <dgm:cxn modelId="{E89AA451-02FC-4198-BEFF-B34A853A51B4}" type="presParOf" srcId="{259F7DB0-8AC6-47AE-8E9C-F7D15BB83B13}" destId="{E7B4F6FF-0D4B-4FAC-912F-13715923CA15}" srcOrd="0" destOrd="0" presId="urn:microsoft.com/office/officeart/2008/layout/VerticalCurvedList"/>
    <dgm:cxn modelId="{60358264-A62B-4A90-82A7-5318498CF7BB}" type="presParOf" srcId="{724CEAC4-B18E-405A-B004-11C41F96A225}" destId="{2B37E77B-C211-4C61-A07C-E0AB96DD38F2}" srcOrd="7" destOrd="0" presId="urn:microsoft.com/office/officeart/2008/layout/VerticalCurvedList"/>
    <dgm:cxn modelId="{A014F8E7-AE10-44D9-A0CE-7268328D2BAE}" type="presParOf" srcId="{724CEAC4-B18E-405A-B004-11C41F96A225}" destId="{93F4B230-F665-40D5-A401-1D302917ABF9}" srcOrd="8" destOrd="0" presId="urn:microsoft.com/office/officeart/2008/layout/VerticalCurvedList"/>
    <dgm:cxn modelId="{A405C570-5C8B-47C8-A0C7-BA2F0009656A}" type="presParOf" srcId="{93F4B230-F665-40D5-A401-1D302917ABF9}" destId="{2A72C6C3-F3FF-4007-9B25-C89ED81E1250}" srcOrd="0" destOrd="0" presId="urn:microsoft.com/office/officeart/2008/layout/VerticalCurvedList"/>
    <dgm:cxn modelId="{A4DF1682-31BB-4E11-9532-9C0A9B111100}" type="presParOf" srcId="{724CEAC4-B18E-405A-B004-11C41F96A225}" destId="{CA2362A4-7E99-4994-826E-F47F9B720962}" srcOrd="9" destOrd="0" presId="urn:microsoft.com/office/officeart/2008/layout/VerticalCurvedList"/>
    <dgm:cxn modelId="{AA0A217C-B51B-42B4-87CB-428830A75DF2}" type="presParOf" srcId="{724CEAC4-B18E-405A-B004-11C41F96A225}" destId="{51833686-9B99-4C5C-9FFC-BC66821A9DD1}" srcOrd="10" destOrd="0" presId="urn:microsoft.com/office/officeart/2008/layout/VerticalCurvedList"/>
    <dgm:cxn modelId="{64568BC6-3795-462B-BEC8-B9644E08C1B0}" type="presParOf" srcId="{51833686-9B99-4C5C-9FFC-BC66821A9DD1}" destId="{84EDF4BF-2AB1-4981-A5C9-6B879E432DFB}" srcOrd="0" destOrd="0" presId="urn:microsoft.com/office/officeart/2008/layout/VerticalCurvedList"/>
    <dgm:cxn modelId="{3CBD414F-334B-4D7E-A347-57BD856D07CB}" type="presParOf" srcId="{724CEAC4-B18E-405A-B004-11C41F96A225}" destId="{B620B999-C27C-4FD8-B19E-D194E7A42F44}" srcOrd="11" destOrd="0" presId="urn:microsoft.com/office/officeart/2008/layout/VerticalCurvedList"/>
    <dgm:cxn modelId="{C233BBAD-4CBC-4C13-A013-770F39DF4727}" type="presParOf" srcId="{724CEAC4-B18E-405A-B004-11C41F96A225}" destId="{84FFC435-5243-42E7-8DFA-00BEC3BF78DE}" srcOrd="12" destOrd="0" presId="urn:microsoft.com/office/officeart/2008/layout/VerticalCurvedList"/>
    <dgm:cxn modelId="{ACD079B7-B3C9-4FA5-83B6-A2D7CE96D0CA}" type="presParOf" srcId="{84FFC435-5243-42E7-8DFA-00BEC3BF78DE}" destId="{FB1002E1-1781-4F03-80B8-875E3B0930E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06121A0-B31D-4A0B-AA39-627A9AE0035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tr-TR"/>
        </a:p>
      </dgm:t>
    </dgm:pt>
    <dgm:pt modelId="{DB0E9565-00FA-4888-BA78-FB94B0F20C43}">
      <dgm:prSet/>
      <dgm:spPr/>
      <dgm:t>
        <a:bodyPr/>
        <a:lstStyle/>
        <a:p>
          <a:pPr rtl="0"/>
          <a:r>
            <a:rPr lang="tr-TR" b="1" smtClean="0"/>
            <a:t>İhracata Yönelik Yatırım Kredisi</a:t>
          </a:r>
          <a:endParaRPr lang="tr-TR"/>
        </a:p>
      </dgm:t>
    </dgm:pt>
    <dgm:pt modelId="{9756C189-1AC9-4278-A09F-040B3EA57BEB}" type="parTrans" cxnId="{488B5D36-8B44-43CC-848D-18395C0E89D9}">
      <dgm:prSet/>
      <dgm:spPr/>
      <dgm:t>
        <a:bodyPr/>
        <a:lstStyle/>
        <a:p>
          <a:endParaRPr lang="tr-TR"/>
        </a:p>
      </dgm:t>
    </dgm:pt>
    <dgm:pt modelId="{515338C7-45FD-4D51-A1F8-112F47F0C3D9}" type="sibTrans" cxnId="{488B5D36-8B44-43CC-848D-18395C0E89D9}">
      <dgm:prSet/>
      <dgm:spPr/>
      <dgm:t>
        <a:bodyPr/>
        <a:lstStyle/>
        <a:p>
          <a:endParaRPr lang="tr-TR"/>
        </a:p>
      </dgm:t>
    </dgm:pt>
    <dgm:pt modelId="{F916961A-D55A-4AFF-957C-50DB7BC9F5B0}">
      <dgm:prSet/>
      <dgm:spPr/>
      <dgm:t>
        <a:bodyPr/>
        <a:lstStyle/>
        <a:p>
          <a:pPr rtl="0"/>
          <a:r>
            <a:rPr lang="tr-TR" b="1" dirty="0" smtClean="0"/>
            <a:t>Avrupa Yatırım Bankası Kredisi</a:t>
          </a:r>
          <a:endParaRPr lang="tr-TR" dirty="0"/>
        </a:p>
      </dgm:t>
    </dgm:pt>
    <dgm:pt modelId="{77BF9C13-91C8-4DA9-9769-94CF58B2578E}" type="parTrans" cxnId="{7BAE0C95-6131-47A6-8EA4-8488C1600746}">
      <dgm:prSet/>
      <dgm:spPr/>
      <dgm:t>
        <a:bodyPr/>
        <a:lstStyle/>
        <a:p>
          <a:endParaRPr lang="tr-TR"/>
        </a:p>
      </dgm:t>
    </dgm:pt>
    <dgm:pt modelId="{EF1609C6-3899-450D-89B5-EE7813479425}" type="sibTrans" cxnId="{7BAE0C95-6131-47A6-8EA4-8488C1600746}">
      <dgm:prSet/>
      <dgm:spPr/>
      <dgm:t>
        <a:bodyPr/>
        <a:lstStyle/>
        <a:p>
          <a:endParaRPr lang="tr-TR"/>
        </a:p>
      </dgm:t>
    </dgm:pt>
    <dgm:pt modelId="{3ED88705-75D6-4F9A-82DB-07F5013D7866}">
      <dgm:prSet/>
      <dgm:spPr/>
      <dgm:t>
        <a:bodyPr/>
        <a:lstStyle/>
        <a:p>
          <a:pPr rtl="0"/>
          <a:r>
            <a:rPr lang="tr-TR" b="1" smtClean="0"/>
            <a:t>Marka Kredisi</a:t>
          </a:r>
          <a:endParaRPr lang="tr-TR"/>
        </a:p>
      </dgm:t>
    </dgm:pt>
    <dgm:pt modelId="{6EBE8652-13E0-4FA8-820D-9A4F1FEDABFF}" type="parTrans" cxnId="{E43B84DE-15EC-4B27-BCA0-FCDE15469289}">
      <dgm:prSet/>
      <dgm:spPr/>
      <dgm:t>
        <a:bodyPr/>
        <a:lstStyle/>
        <a:p>
          <a:endParaRPr lang="tr-TR"/>
        </a:p>
      </dgm:t>
    </dgm:pt>
    <dgm:pt modelId="{A29B8289-7AF2-4297-9257-34EBDDEA7F8E}" type="sibTrans" cxnId="{E43B84DE-15EC-4B27-BCA0-FCDE15469289}">
      <dgm:prSet/>
      <dgm:spPr/>
      <dgm:t>
        <a:bodyPr/>
        <a:lstStyle/>
        <a:p>
          <a:endParaRPr lang="tr-TR"/>
        </a:p>
      </dgm:t>
    </dgm:pt>
    <dgm:pt modelId="{CC436BAD-1BE5-40F8-9113-5EB945F69407}">
      <dgm:prSet/>
      <dgm:spPr/>
      <dgm:t>
        <a:bodyPr/>
        <a:lstStyle/>
        <a:p>
          <a:pPr rtl="0"/>
          <a:r>
            <a:rPr lang="tr-TR" b="1" smtClean="0"/>
            <a:t>Yurtdışı Mağazalar Yatırım Kredisi</a:t>
          </a:r>
          <a:endParaRPr lang="tr-TR"/>
        </a:p>
      </dgm:t>
    </dgm:pt>
    <dgm:pt modelId="{6610292E-C517-4237-8BAD-B54F6D2694F4}" type="parTrans" cxnId="{1552B402-4433-4633-9616-01D21FACA5FD}">
      <dgm:prSet/>
      <dgm:spPr/>
      <dgm:t>
        <a:bodyPr/>
        <a:lstStyle/>
        <a:p>
          <a:endParaRPr lang="tr-TR"/>
        </a:p>
      </dgm:t>
    </dgm:pt>
    <dgm:pt modelId="{836C9C8A-39B1-40F8-AE92-DE1CA2646E31}" type="sibTrans" cxnId="{1552B402-4433-4633-9616-01D21FACA5FD}">
      <dgm:prSet/>
      <dgm:spPr/>
      <dgm:t>
        <a:bodyPr/>
        <a:lstStyle/>
        <a:p>
          <a:endParaRPr lang="tr-TR"/>
        </a:p>
      </dgm:t>
    </dgm:pt>
    <dgm:pt modelId="{0D32AFC2-61D4-4058-B664-96609409B205}">
      <dgm:prSet/>
      <dgm:spPr/>
      <dgm:t>
        <a:bodyPr/>
        <a:lstStyle/>
        <a:p>
          <a:pPr rtl="0"/>
          <a:r>
            <a:rPr lang="tr-TR" b="1" dirty="0" smtClean="0"/>
            <a:t>Gemi İnşa ve İhracatı Finansman Programı</a:t>
          </a:r>
          <a:endParaRPr lang="tr-TR" dirty="0"/>
        </a:p>
      </dgm:t>
    </dgm:pt>
    <dgm:pt modelId="{0D7D2C2D-2888-46E7-841E-38EE426BDCC5}" type="parTrans" cxnId="{5508B0B6-1974-49C4-A658-E4ACB2EF1903}">
      <dgm:prSet/>
      <dgm:spPr/>
      <dgm:t>
        <a:bodyPr/>
        <a:lstStyle/>
        <a:p>
          <a:endParaRPr lang="tr-TR"/>
        </a:p>
      </dgm:t>
    </dgm:pt>
    <dgm:pt modelId="{9608F8D0-98CE-4986-8B10-0A50FA172D96}" type="sibTrans" cxnId="{5508B0B6-1974-49C4-A658-E4ACB2EF1903}">
      <dgm:prSet/>
      <dgm:spPr/>
      <dgm:t>
        <a:bodyPr/>
        <a:lstStyle/>
        <a:p>
          <a:endParaRPr lang="tr-TR"/>
        </a:p>
      </dgm:t>
    </dgm:pt>
    <dgm:pt modelId="{63E51583-89E9-4D64-92C5-91C0935B1944}">
      <dgm:prSet/>
      <dgm:spPr/>
      <dgm:t>
        <a:bodyPr/>
        <a:lstStyle/>
        <a:p>
          <a:endParaRPr lang="tr-TR" dirty="0"/>
        </a:p>
      </dgm:t>
    </dgm:pt>
    <dgm:pt modelId="{C80EF9CE-3E70-434B-8621-D9250B68BE05}" type="parTrans" cxnId="{BD68F925-5DC1-4209-BAAF-BD7DFCCE5C58}">
      <dgm:prSet/>
      <dgm:spPr/>
      <dgm:t>
        <a:bodyPr/>
        <a:lstStyle/>
        <a:p>
          <a:endParaRPr lang="tr-TR"/>
        </a:p>
      </dgm:t>
    </dgm:pt>
    <dgm:pt modelId="{D2631160-7EEB-488C-90FE-24C55DDF0535}" type="sibTrans" cxnId="{BD68F925-5DC1-4209-BAAF-BD7DFCCE5C58}">
      <dgm:prSet/>
      <dgm:spPr/>
      <dgm:t>
        <a:bodyPr/>
        <a:lstStyle/>
        <a:p>
          <a:endParaRPr lang="tr-TR"/>
        </a:p>
      </dgm:t>
    </dgm:pt>
    <dgm:pt modelId="{64EDDD94-B9B9-4009-9F6E-6E6D6D2FA4FF}">
      <dgm:prSet/>
      <dgm:spPr/>
      <dgm:t>
        <a:bodyPr/>
        <a:lstStyle/>
        <a:p>
          <a:pPr rtl="0"/>
          <a:r>
            <a:rPr lang="tr-TR" b="1" dirty="0" smtClean="0"/>
            <a:t>Özellikli</a:t>
          </a:r>
          <a:r>
            <a:rPr lang="tr-TR" dirty="0" smtClean="0"/>
            <a:t> </a:t>
          </a:r>
          <a:r>
            <a:rPr lang="tr-TR" b="1" dirty="0" smtClean="0"/>
            <a:t>Krediler</a:t>
          </a:r>
          <a:endParaRPr lang="tr-TR" b="1" dirty="0"/>
        </a:p>
      </dgm:t>
    </dgm:pt>
    <dgm:pt modelId="{8604FB2F-1F4E-4CA2-BA15-875F9BCCAC41}" type="parTrans" cxnId="{FD5C22A1-7D4D-47F2-B977-497282588A9C}">
      <dgm:prSet/>
      <dgm:spPr/>
      <dgm:t>
        <a:bodyPr/>
        <a:lstStyle/>
        <a:p>
          <a:endParaRPr lang="tr-TR"/>
        </a:p>
      </dgm:t>
    </dgm:pt>
    <dgm:pt modelId="{B02DA2A7-74CF-4FAD-9479-4DCE62E00C1A}" type="sibTrans" cxnId="{FD5C22A1-7D4D-47F2-B977-497282588A9C}">
      <dgm:prSet/>
      <dgm:spPr/>
      <dgm:t>
        <a:bodyPr/>
        <a:lstStyle/>
        <a:p>
          <a:endParaRPr lang="tr-TR"/>
        </a:p>
      </dgm:t>
    </dgm:pt>
    <dgm:pt modelId="{91F1A76B-3A9A-47A4-AC49-E9A498676DC4}">
      <dgm:prSet/>
      <dgm:spPr/>
      <dgm:t>
        <a:bodyPr/>
        <a:lstStyle/>
        <a:p>
          <a:pPr rtl="0"/>
          <a:endParaRPr lang="tr-TR" dirty="0"/>
        </a:p>
      </dgm:t>
    </dgm:pt>
    <dgm:pt modelId="{ABE28CD5-8688-4573-B80C-C50F050F1764}" type="parTrans" cxnId="{12EC1BF7-CBEF-498F-8863-D11EC51F498B}">
      <dgm:prSet/>
      <dgm:spPr/>
      <dgm:t>
        <a:bodyPr/>
        <a:lstStyle/>
        <a:p>
          <a:endParaRPr lang="tr-TR"/>
        </a:p>
      </dgm:t>
    </dgm:pt>
    <dgm:pt modelId="{626EEDBB-7F80-4007-9701-2B1296CB5249}" type="sibTrans" cxnId="{12EC1BF7-CBEF-498F-8863-D11EC51F498B}">
      <dgm:prSet/>
      <dgm:spPr/>
      <dgm:t>
        <a:bodyPr/>
        <a:lstStyle/>
        <a:p>
          <a:endParaRPr lang="tr-TR"/>
        </a:p>
      </dgm:t>
    </dgm:pt>
    <dgm:pt modelId="{3A48077E-7268-46E7-8CF8-E2D9764587CD}">
      <dgm:prSet/>
      <dgm:spPr/>
      <dgm:t>
        <a:bodyPr/>
        <a:lstStyle/>
        <a:p>
          <a:pPr rtl="0"/>
          <a:r>
            <a:rPr lang="tr-TR" b="1" dirty="0" smtClean="0"/>
            <a:t>İhracata Yönelik İşletme Sermayesi Kredisi </a:t>
          </a:r>
          <a:endParaRPr lang="tr-TR" dirty="0"/>
        </a:p>
      </dgm:t>
    </dgm:pt>
    <dgm:pt modelId="{8CDA2961-271E-4308-A906-FFED17062392}" type="sibTrans" cxnId="{81222AD8-F46B-4918-9292-4A3A34E356D0}">
      <dgm:prSet/>
      <dgm:spPr/>
      <dgm:t>
        <a:bodyPr/>
        <a:lstStyle/>
        <a:p>
          <a:endParaRPr lang="tr-TR"/>
        </a:p>
      </dgm:t>
    </dgm:pt>
    <dgm:pt modelId="{5DCE4315-474F-4519-BCAD-AE358AF12BFB}" type="parTrans" cxnId="{81222AD8-F46B-4918-9292-4A3A34E356D0}">
      <dgm:prSet/>
      <dgm:spPr/>
      <dgm:t>
        <a:bodyPr/>
        <a:lstStyle/>
        <a:p>
          <a:endParaRPr lang="tr-TR"/>
        </a:p>
      </dgm:t>
    </dgm:pt>
    <dgm:pt modelId="{8D2EC700-AA9E-481C-AD20-F558BACFE3CB}" type="pres">
      <dgm:prSet presAssocID="{D06121A0-B31D-4A0B-AA39-627A9AE00359}" presName="Name0" presStyleCnt="0">
        <dgm:presLayoutVars>
          <dgm:chMax val="7"/>
          <dgm:chPref val="7"/>
          <dgm:dir/>
        </dgm:presLayoutVars>
      </dgm:prSet>
      <dgm:spPr/>
      <dgm:t>
        <a:bodyPr/>
        <a:lstStyle/>
        <a:p>
          <a:endParaRPr lang="tr-TR"/>
        </a:p>
      </dgm:t>
    </dgm:pt>
    <dgm:pt modelId="{29E5D31D-199F-4FCE-BAAA-B1DF9FF24341}" type="pres">
      <dgm:prSet presAssocID="{D06121A0-B31D-4A0B-AA39-627A9AE00359}" presName="Name1" presStyleCnt="0"/>
      <dgm:spPr/>
    </dgm:pt>
    <dgm:pt modelId="{BBA7DDBE-6E95-46D4-8E50-6B34555E1546}" type="pres">
      <dgm:prSet presAssocID="{D06121A0-B31D-4A0B-AA39-627A9AE00359}" presName="cycle" presStyleCnt="0"/>
      <dgm:spPr/>
    </dgm:pt>
    <dgm:pt modelId="{41F4A672-680F-42A1-9D85-E047739A4022}" type="pres">
      <dgm:prSet presAssocID="{D06121A0-B31D-4A0B-AA39-627A9AE00359}" presName="srcNode" presStyleLbl="node1" presStyleIdx="0" presStyleCnt="7"/>
      <dgm:spPr/>
    </dgm:pt>
    <dgm:pt modelId="{62380FFC-DF27-4DBD-B7F3-EF21FBABC05E}" type="pres">
      <dgm:prSet presAssocID="{D06121A0-B31D-4A0B-AA39-627A9AE00359}" presName="conn" presStyleLbl="parChTrans1D2" presStyleIdx="0" presStyleCnt="1"/>
      <dgm:spPr/>
      <dgm:t>
        <a:bodyPr/>
        <a:lstStyle/>
        <a:p>
          <a:endParaRPr lang="tr-TR"/>
        </a:p>
      </dgm:t>
    </dgm:pt>
    <dgm:pt modelId="{9CAE0432-34D8-4459-8F70-1F34C6B39AC1}" type="pres">
      <dgm:prSet presAssocID="{D06121A0-B31D-4A0B-AA39-627A9AE00359}" presName="extraNode" presStyleLbl="node1" presStyleIdx="0" presStyleCnt="7"/>
      <dgm:spPr/>
    </dgm:pt>
    <dgm:pt modelId="{C04B159F-0143-41C3-8803-76B063F2E5AD}" type="pres">
      <dgm:prSet presAssocID="{D06121A0-B31D-4A0B-AA39-627A9AE00359}" presName="dstNode" presStyleLbl="node1" presStyleIdx="0" presStyleCnt="7"/>
      <dgm:spPr/>
    </dgm:pt>
    <dgm:pt modelId="{55198F12-B3CC-4327-833F-E66DD652D438}" type="pres">
      <dgm:prSet presAssocID="{3A48077E-7268-46E7-8CF8-E2D9764587CD}" presName="text_1" presStyleLbl="node1" presStyleIdx="0" presStyleCnt="7">
        <dgm:presLayoutVars>
          <dgm:bulletEnabled val="1"/>
        </dgm:presLayoutVars>
      </dgm:prSet>
      <dgm:spPr/>
      <dgm:t>
        <a:bodyPr/>
        <a:lstStyle/>
        <a:p>
          <a:endParaRPr lang="tr-TR"/>
        </a:p>
      </dgm:t>
    </dgm:pt>
    <dgm:pt modelId="{5A30568A-FC19-49CA-9B8F-213AA37158F1}" type="pres">
      <dgm:prSet presAssocID="{3A48077E-7268-46E7-8CF8-E2D9764587CD}" presName="accent_1" presStyleCnt="0"/>
      <dgm:spPr/>
    </dgm:pt>
    <dgm:pt modelId="{17F0DC6E-02DB-4072-9B92-E8309FB1EF83}" type="pres">
      <dgm:prSet presAssocID="{3A48077E-7268-46E7-8CF8-E2D9764587CD}" presName="accentRepeatNode" presStyleLbl="solidFgAcc1" presStyleIdx="0" presStyleCnt="7"/>
      <dgm:spPr/>
    </dgm:pt>
    <dgm:pt modelId="{17ABD971-FF00-402C-BEE9-17B07697E162}" type="pres">
      <dgm:prSet presAssocID="{DB0E9565-00FA-4888-BA78-FB94B0F20C43}" presName="text_2" presStyleLbl="node1" presStyleIdx="1" presStyleCnt="7">
        <dgm:presLayoutVars>
          <dgm:bulletEnabled val="1"/>
        </dgm:presLayoutVars>
      </dgm:prSet>
      <dgm:spPr/>
      <dgm:t>
        <a:bodyPr/>
        <a:lstStyle/>
        <a:p>
          <a:endParaRPr lang="tr-TR"/>
        </a:p>
      </dgm:t>
    </dgm:pt>
    <dgm:pt modelId="{3641D295-4063-4A21-81E5-E6B8A36C8922}" type="pres">
      <dgm:prSet presAssocID="{DB0E9565-00FA-4888-BA78-FB94B0F20C43}" presName="accent_2" presStyleCnt="0"/>
      <dgm:spPr/>
    </dgm:pt>
    <dgm:pt modelId="{51AE9755-2FF4-42F4-87D2-E6E4409D23C1}" type="pres">
      <dgm:prSet presAssocID="{DB0E9565-00FA-4888-BA78-FB94B0F20C43}" presName="accentRepeatNode" presStyleLbl="solidFgAcc1" presStyleIdx="1" presStyleCnt="7"/>
      <dgm:spPr/>
    </dgm:pt>
    <dgm:pt modelId="{24AA5A6B-F046-482C-87F3-F0D0418E78C0}" type="pres">
      <dgm:prSet presAssocID="{F916961A-D55A-4AFF-957C-50DB7BC9F5B0}" presName="text_3" presStyleLbl="node1" presStyleIdx="2" presStyleCnt="7">
        <dgm:presLayoutVars>
          <dgm:bulletEnabled val="1"/>
        </dgm:presLayoutVars>
      </dgm:prSet>
      <dgm:spPr/>
      <dgm:t>
        <a:bodyPr/>
        <a:lstStyle/>
        <a:p>
          <a:endParaRPr lang="tr-TR"/>
        </a:p>
      </dgm:t>
    </dgm:pt>
    <dgm:pt modelId="{218031E7-BB3B-493E-B0C2-BA595D0B56B8}" type="pres">
      <dgm:prSet presAssocID="{F916961A-D55A-4AFF-957C-50DB7BC9F5B0}" presName="accent_3" presStyleCnt="0"/>
      <dgm:spPr/>
    </dgm:pt>
    <dgm:pt modelId="{7CA185EE-94C7-4855-A203-81AE921BF127}" type="pres">
      <dgm:prSet presAssocID="{F916961A-D55A-4AFF-957C-50DB7BC9F5B0}" presName="accentRepeatNode" presStyleLbl="solidFgAcc1" presStyleIdx="2" presStyleCnt="7"/>
      <dgm:spPr/>
    </dgm:pt>
    <dgm:pt modelId="{D7082F0F-E966-4A68-98D8-B3B071EB0216}" type="pres">
      <dgm:prSet presAssocID="{3ED88705-75D6-4F9A-82DB-07F5013D7866}" presName="text_4" presStyleLbl="node1" presStyleIdx="3" presStyleCnt="7">
        <dgm:presLayoutVars>
          <dgm:bulletEnabled val="1"/>
        </dgm:presLayoutVars>
      </dgm:prSet>
      <dgm:spPr/>
      <dgm:t>
        <a:bodyPr/>
        <a:lstStyle/>
        <a:p>
          <a:endParaRPr lang="tr-TR"/>
        </a:p>
      </dgm:t>
    </dgm:pt>
    <dgm:pt modelId="{E0503AD9-78E1-46D6-9502-F9C6C87BE92D}" type="pres">
      <dgm:prSet presAssocID="{3ED88705-75D6-4F9A-82DB-07F5013D7866}" presName="accent_4" presStyleCnt="0"/>
      <dgm:spPr/>
    </dgm:pt>
    <dgm:pt modelId="{A9147F11-AC7F-408E-97A1-701385E678F5}" type="pres">
      <dgm:prSet presAssocID="{3ED88705-75D6-4F9A-82DB-07F5013D7866}" presName="accentRepeatNode" presStyleLbl="solidFgAcc1" presStyleIdx="3" presStyleCnt="7"/>
      <dgm:spPr/>
    </dgm:pt>
    <dgm:pt modelId="{F7466406-36B9-4B17-B5AC-BDD8370DC180}" type="pres">
      <dgm:prSet presAssocID="{CC436BAD-1BE5-40F8-9113-5EB945F69407}" presName="text_5" presStyleLbl="node1" presStyleIdx="4" presStyleCnt="7">
        <dgm:presLayoutVars>
          <dgm:bulletEnabled val="1"/>
        </dgm:presLayoutVars>
      </dgm:prSet>
      <dgm:spPr/>
      <dgm:t>
        <a:bodyPr/>
        <a:lstStyle/>
        <a:p>
          <a:endParaRPr lang="tr-TR"/>
        </a:p>
      </dgm:t>
    </dgm:pt>
    <dgm:pt modelId="{9AC40FE0-5102-45C4-A80A-F10CB7EB40EF}" type="pres">
      <dgm:prSet presAssocID="{CC436BAD-1BE5-40F8-9113-5EB945F69407}" presName="accent_5" presStyleCnt="0"/>
      <dgm:spPr/>
    </dgm:pt>
    <dgm:pt modelId="{554A9D51-73C6-4E4C-9A8E-F5157F3A74FA}" type="pres">
      <dgm:prSet presAssocID="{CC436BAD-1BE5-40F8-9113-5EB945F69407}" presName="accentRepeatNode" presStyleLbl="solidFgAcc1" presStyleIdx="4" presStyleCnt="7"/>
      <dgm:spPr/>
    </dgm:pt>
    <dgm:pt modelId="{CB5FD12C-1180-425A-A554-E04ADEE87B7F}" type="pres">
      <dgm:prSet presAssocID="{0D32AFC2-61D4-4058-B664-96609409B205}" presName="text_6" presStyleLbl="node1" presStyleIdx="5" presStyleCnt="7">
        <dgm:presLayoutVars>
          <dgm:bulletEnabled val="1"/>
        </dgm:presLayoutVars>
      </dgm:prSet>
      <dgm:spPr/>
      <dgm:t>
        <a:bodyPr/>
        <a:lstStyle/>
        <a:p>
          <a:endParaRPr lang="tr-TR"/>
        </a:p>
      </dgm:t>
    </dgm:pt>
    <dgm:pt modelId="{2B1ABB27-4135-4029-9765-4327FE8C37C0}" type="pres">
      <dgm:prSet presAssocID="{0D32AFC2-61D4-4058-B664-96609409B205}" presName="accent_6" presStyleCnt="0"/>
      <dgm:spPr/>
    </dgm:pt>
    <dgm:pt modelId="{31C7C574-1571-4B5C-AF54-1665EEA8304B}" type="pres">
      <dgm:prSet presAssocID="{0D32AFC2-61D4-4058-B664-96609409B205}" presName="accentRepeatNode" presStyleLbl="solidFgAcc1" presStyleIdx="5" presStyleCnt="7"/>
      <dgm:spPr/>
    </dgm:pt>
    <dgm:pt modelId="{7578ABD3-670F-4F25-A32F-506524C75CBD}" type="pres">
      <dgm:prSet presAssocID="{64EDDD94-B9B9-4009-9F6E-6E6D6D2FA4FF}" presName="text_7" presStyleLbl="node1" presStyleIdx="6" presStyleCnt="7">
        <dgm:presLayoutVars>
          <dgm:bulletEnabled val="1"/>
        </dgm:presLayoutVars>
      </dgm:prSet>
      <dgm:spPr/>
      <dgm:t>
        <a:bodyPr/>
        <a:lstStyle/>
        <a:p>
          <a:endParaRPr lang="tr-TR"/>
        </a:p>
      </dgm:t>
    </dgm:pt>
    <dgm:pt modelId="{CECD6A0E-A562-4402-A210-F2143A1EFB58}" type="pres">
      <dgm:prSet presAssocID="{64EDDD94-B9B9-4009-9F6E-6E6D6D2FA4FF}" presName="accent_7" presStyleCnt="0"/>
      <dgm:spPr/>
    </dgm:pt>
    <dgm:pt modelId="{2DADD2C6-11B6-40AC-B625-FAD96FF8BD62}" type="pres">
      <dgm:prSet presAssocID="{64EDDD94-B9B9-4009-9F6E-6E6D6D2FA4FF}" presName="accentRepeatNode" presStyleLbl="solidFgAcc1" presStyleIdx="6" presStyleCnt="7"/>
      <dgm:spPr/>
    </dgm:pt>
  </dgm:ptLst>
  <dgm:cxnLst>
    <dgm:cxn modelId="{27462087-C301-47C0-9D97-46F84AE29718}" type="presOf" srcId="{D06121A0-B31D-4A0B-AA39-627A9AE00359}" destId="{8D2EC700-AA9E-481C-AD20-F558BACFE3CB}" srcOrd="0" destOrd="0" presId="urn:microsoft.com/office/officeart/2008/layout/VerticalCurvedList"/>
    <dgm:cxn modelId="{BD68F925-5DC1-4209-BAAF-BD7DFCCE5C58}" srcId="{D06121A0-B31D-4A0B-AA39-627A9AE00359}" destId="{63E51583-89E9-4D64-92C5-91C0935B1944}" srcOrd="8" destOrd="0" parTransId="{C80EF9CE-3E70-434B-8621-D9250B68BE05}" sibTransId="{D2631160-7EEB-488C-90FE-24C55DDF0535}"/>
    <dgm:cxn modelId="{7BAE0C95-6131-47A6-8EA4-8488C1600746}" srcId="{D06121A0-B31D-4A0B-AA39-627A9AE00359}" destId="{F916961A-D55A-4AFF-957C-50DB7BC9F5B0}" srcOrd="2" destOrd="0" parTransId="{77BF9C13-91C8-4DA9-9769-94CF58B2578E}" sibTransId="{EF1609C6-3899-450D-89B5-EE7813479425}"/>
    <dgm:cxn modelId="{81222AD8-F46B-4918-9292-4A3A34E356D0}" srcId="{D06121A0-B31D-4A0B-AA39-627A9AE00359}" destId="{3A48077E-7268-46E7-8CF8-E2D9764587CD}" srcOrd="0" destOrd="0" parTransId="{5DCE4315-474F-4519-BCAD-AE358AF12BFB}" sibTransId="{8CDA2961-271E-4308-A906-FFED17062392}"/>
    <dgm:cxn modelId="{FBED4E06-564E-4822-9101-FB7824B71CAA}" type="presOf" srcId="{3ED88705-75D6-4F9A-82DB-07F5013D7866}" destId="{D7082F0F-E966-4A68-98D8-B3B071EB0216}" srcOrd="0" destOrd="0" presId="urn:microsoft.com/office/officeart/2008/layout/VerticalCurvedList"/>
    <dgm:cxn modelId="{FD5C22A1-7D4D-47F2-B977-497282588A9C}" srcId="{D06121A0-B31D-4A0B-AA39-627A9AE00359}" destId="{64EDDD94-B9B9-4009-9F6E-6E6D6D2FA4FF}" srcOrd="6" destOrd="0" parTransId="{8604FB2F-1F4E-4CA2-BA15-875F9BCCAC41}" sibTransId="{B02DA2A7-74CF-4FAD-9479-4DCE62E00C1A}"/>
    <dgm:cxn modelId="{A8668F5E-E46A-4D02-B147-BD63A6BA555A}" type="presOf" srcId="{DB0E9565-00FA-4888-BA78-FB94B0F20C43}" destId="{17ABD971-FF00-402C-BEE9-17B07697E162}" srcOrd="0" destOrd="0" presId="urn:microsoft.com/office/officeart/2008/layout/VerticalCurvedList"/>
    <dgm:cxn modelId="{DF24C0B3-4280-4E1F-B5E7-FA3DD00FF3A4}" type="presOf" srcId="{F916961A-D55A-4AFF-957C-50DB7BC9F5B0}" destId="{24AA5A6B-F046-482C-87F3-F0D0418E78C0}" srcOrd="0" destOrd="0" presId="urn:microsoft.com/office/officeart/2008/layout/VerticalCurvedList"/>
    <dgm:cxn modelId="{12EC1BF7-CBEF-498F-8863-D11EC51F498B}" srcId="{D06121A0-B31D-4A0B-AA39-627A9AE00359}" destId="{91F1A76B-3A9A-47A4-AC49-E9A498676DC4}" srcOrd="7" destOrd="0" parTransId="{ABE28CD5-8688-4573-B80C-C50F050F1764}" sibTransId="{626EEDBB-7F80-4007-9701-2B1296CB5249}"/>
    <dgm:cxn modelId="{5667B821-5F8A-4D03-A4BF-34ED78E1C570}" type="presOf" srcId="{3A48077E-7268-46E7-8CF8-E2D9764587CD}" destId="{55198F12-B3CC-4327-833F-E66DD652D438}" srcOrd="0" destOrd="0" presId="urn:microsoft.com/office/officeart/2008/layout/VerticalCurvedList"/>
    <dgm:cxn modelId="{264EC77B-97FE-493D-8193-82B50BC163CC}" type="presOf" srcId="{64EDDD94-B9B9-4009-9F6E-6E6D6D2FA4FF}" destId="{7578ABD3-670F-4F25-A32F-506524C75CBD}" srcOrd="0" destOrd="0" presId="urn:microsoft.com/office/officeart/2008/layout/VerticalCurvedList"/>
    <dgm:cxn modelId="{1552B402-4433-4633-9616-01D21FACA5FD}" srcId="{D06121A0-B31D-4A0B-AA39-627A9AE00359}" destId="{CC436BAD-1BE5-40F8-9113-5EB945F69407}" srcOrd="4" destOrd="0" parTransId="{6610292E-C517-4237-8BAD-B54F6D2694F4}" sibTransId="{836C9C8A-39B1-40F8-AE92-DE1CA2646E31}"/>
    <dgm:cxn modelId="{C69CA683-BB8F-4470-9186-21DBAFE9B25D}" type="presOf" srcId="{0D32AFC2-61D4-4058-B664-96609409B205}" destId="{CB5FD12C-1180-425A-A554-E04ADEE87B7F}" srcOrd="0" destOrd="0" presId="urn:microsoft.com/office/officeart/2008/layout/VerticalCurvedList"/>
    <dgm:cxn modelId="{488B5D36-8B44-43CC-848D-18395C0E89D9}" srcId="{D06121A0-B31D-4A0B-AA39-627A9AE00359}" destId="{DB0E9565-00FA-4888-BA78-FB94B0F20C43}" srcOrd="1" destOrd="0" parTransId="{9756C189-1AC9-4278-A09F-040B3EA57BEB}" sibTransId="{515338C7-45FD-4D51-A1F8-112F47F0C3D9}"/>
    <dgm:cxn modelId="{E43B84DE-15EC-4B27-BCA0-FCDE15469289}" srcId="{D06121A0-B31D-4A0B-AA39-627A9AE00359}" destId="{3ED88705-75D6-4F9A-82DB-07F5013D7866}" srcOrd="3" destOrd="0" parTransId="{6EBE8652-13E0-4FA8-820D-9A4F1FEDABFF}" sibTransId="{A29B8289-7AF2-4297-9257-34EBDDEA7F8E}"/>
    <dgm:cxn modelId="{A01C9CF6-832C-4DE4-83A0-FE84C5F0F2D1}" type="presOf" srcId="{CC436BAD-1BE5-40F8-9113-5EB945F69407}" destId="{F7466406-36B9-4B17-B5AC-BDD8370DC180}" srcOrd="0" destOrd="0" presId="urn:microsoft.com/office/officeart/2008/layout/VerticalCurvedList"/>
    <dgm:cxn modelId="{5508B0B6-1974-49C4-A658-E4ACB2EF1903}" srcId="{D06121A0-B31D-4A0B-AA39-627A9AE00359}" destId="{0D32AFC2-61D4-4058-B664-96609409B205}" srcOrd="5" destOrd="0" parTransId="{0D7D2C2D-2888-46E7-841E-38EE426BDCC5}" sibTransId="{9608F8D0-98CE-4986-8B10-0A50FA172D96}"/>
    <dgm:cxn modelId="{371CE3ED-7834-43E6-B89E-48E76CC84659}" type="presOf" srcId="{8CDA2961-271E-4308-A906-FFED17062392}" destId="{62380FFC-DF27-4DBD-B7F3-EF21FBABC05E}" srcOrd="0" destOrd="0" presId="urn:microsoft.com/office/officeart/2008/layout/VerticalCurvedList"/>
    <dgm:cxn modelId="{A515EAC4-C861-4B65-8085-15BAE9DB0657}" type="presParOf" srcId="{8D2EC700-AA9E-481C-AD20-F558BACFE3CB}" destId="{29E5D31D-199F-4FCE-BAAA-B1DF9FF24341}" srcOrd="0" destOrd="0" presId="urn:microsoft.com/office/officeart/2008/layout/VerticalCurvedList"/>
    <dgm:cxn modelId="{D5A908A1-4B0C-4C12-A350-16E5543BAFD2}" type="presParOf" srcId="{29E5D31D-199F-4FCE-BAAA-B1DF9FF24341}" destId="{BBA7DDBE-6E95-46D4-8E50-6B34555E1546}" srcOrd="0" destOrd="0" presId="urn:microsoft.com/office/officeart/2008/layout/VerticalCurvedList"/>
    <dgm:cxn modelId="{DD368C68-95CE-46F9-A41F-74C75664D631}" type="presParOf" srcId="{BBA7DDBE-6E95-46D4-8E50-6B34555E1546}" destId="{41F4A672-680F-42A1-9D85-E047739A4022}" srcOrd="0" destOrd="0" presId="urn:microsoft.com/office/officeart/2008/layout/VerticalCurvedList"/>
    <dgm:cxn modelId="{A01DA39F-BE63-4F11-9404-101C986D9971}" type="presParOf" srcId="{BBA7DDBE-6E95-46D4-8E50-6B34555E1546}" destId="{62380FFC-DF27-4DBD-B7F3-EF21FBABC05E}" srcOrd="1" destOrd="0" presId="urn:microsoft.com/office/officeart/2008/layout/VerticalCurvedList"/>
    <dgm:cxn modelId="{63891B1E-217A-4067-8FA1-FB8D71DE6AA2}" type="presParOf" srcId="{BBA7DDBE-6E95-46D4-8E50-6B34555E1546}" destId="{9CAE0432-34D8-4459-8F70-1F34C6B39AC1}" srcOrd="2" destOrd="0" presId="urn:microsoft.com/office/officeart/2008/layout/VerticalCurvedList"/>
    <dgm:cxn modelId="{E8EBC359-E139-43DC-91DC-E4D48232E1AA}" type="presParOf" srcId="{BBA7DDBE-6E95-46D4-8E50-6B34555E1546}" destId="{C04B159F-0143-41C3-8803-76B063F2E5AD}" srcOrd="3" destOrd="0" presId="urn:microsoft.com/office/officeart/2008/layout/VerticalCurvedList"/>
    <dgm:cxn modelId="{091A1FBC-750F-4D5C-AE2B-DAC97BD2E351}" type="presParOf" srcId="{29E5D31D-199F-4FCE-BAAA-B1DF9FF24341}" destId="{55198F12-B3CC-4327-833F-E66DD652D438}" srcOrd="1" destOrd="0" presId="urn:microsoft.com/office/officeart/2008/layout/VerticalCurvedList"/>
    <dgm:cxn modelId="{2A4F3B99-9F50-457B-BED0-81E827268601}" type="presParOf" srcId="{29E5D31D-199F-4FCE-BAAA-B1DF9FF24341}" destId="{5A30568A-FC19-49CA-9B8F-213AA37158F1}" srcOrd="2" destOrd="0" presId="urn:microsoft.com/office/officeart/2008/layout/VerticalCurvedList"/>
    <dgm:cxn modelId="{3207C2A3-C383-4642-B98D-A69AE5AD04FF}" type="presParOf" srcId="{5A30568A-FC19-49CA-9B8F-213AA37158F1}" destId="{17F0DC6E-02DB-4072-9B92-E8309FB1EF83}" srcOrd="0" destOrd="0" presId="urn:microsoft.com/office/officeart/2008/layout/VerticalCurvedList"/>
    <dgm:cxn modelId="{73C5C60F-6C95-4460-831A-1A884B3510D7}" type="presParOf" srcId="{29E5D31D-199F-4FCE-BAAA-B1DF9FF24341}" destId="{17ABD971-FF00-402C-BEE9-17B07697E162}" srcOrd="3" destOrd="0" presId="urn:microsoft.com/office/officeart/2008/layout/VerticalCurvedList"/>
    <dgm:cxn modelId="{023FCF4D-69BD-4691-8B20-5803E13B3054}" type="presParOf" srcId="{29E5D31D-199F-4FCE-BAAA-B1DF9FF24341}" destId="{3641D295-4063-4A21-81E5-E6B8A36C8922}" srcOrd="4" destOrd="0" presId="urn:microsoft.com/office/officeart/2008/layout/VerticalCurvedList"/>
    <dgm:cxn modelId="{0FE011EE-CF6F-4E6B-B8C1-89A4B8784C19}" type="presParOf" srcId="{3641D295-4063-4A21-81E5-E6B8A36C8922}" destId="{51AE9755-2FF4-42F4-87D2-E6E4409D23C1}" srcOrd="0" destOrd="0" presId="urn:microsoft.com/office/officeart/2008/layout/VerticalCurvedList"/>
    <dgm:cxn modelId="{1DCBBF1D-78B3-40DC-88B9-2AFC820B050C}" type="presParOf" srcId="{29E5D31D-199F-4FCE-BAAA-B1DF9FF24341}" destId="{24AA5A6B-F046-482C-87F3-F0D0418E78C0}" srcOrd="5" destOrd="0" presId="urn:microsoft.com/office/officeart/2008/layout/VerticalCurvedList"/>
    <dgm:cxn modelId="{1402F87A-E51E-4CA3-9704-FB19F3A323DC}" type="presParOf" srcId="{29E5D31D-199F-4FCE-BAAA-B1DF9FF24341}" destId="{218031E7-BB3B-493E-B0C2-BA595D0B56B8}" srcOrd="6" destOrd="0" presId="urn:microsoft.com/office/officeart/2008/layout/VerticalCurvedList"/>
    <dgm:cxn modelId="{42C5EF1B-670B-48E8-9B51-30CD8BA926D4}" type="presParOf" srcId="{218031E7-BB3B-493E-B0C2-BA595D0B56B8}" destId="{7CA185EE-94C7-4855-A203-81AE921BF127}" srcOrd="0" destOrd="0" presId="urn:microsoft.com/office/officeart/2008/layout/VerticalCurvedList"/>
    <dgm:cxn modelId="{54E1B988-0384-498B-B2C2-A98D2F7AEAD3}" type="presParOf" srcId="{29E5D31D-199F-4FCE-BAAA-B1DF9FF24341}" destId="{D7082F0F-E966-4A68-98D8-B3B071EB0216}" srcOrd="7" destOrd="0" presId="urn:microsoft.com/office/officeart/2008/layout/VerticalCurvedList"/>
    <dgm:cxn modelId="{79C6478A-0C0F-4BBD-AAB4-93CD70BB66B5}" type="presParOf" srcId="{29E5D31D-199F-4FCE-BAAA-B1DF9FF24341}" destId="{E0503AD9-78E1-46D6-9502-F9C6C87BE92D}" srcOrd="8" destOrd="0" presId="urn:microsoft.com/office/officeart/2008/layout/VerticalCurvedList"/>
    <dgm:cxn modelId="{C6718203-B8EA-4BCB-B019-A64931BC0965}" type="presParOf" srcId="{E0503AD9-78E1-46D6-9502-F9C6C87BE92D}" destId="{A9147F11-AC7F-408E-97A1-701385E678F5}" srcOrd="0" destOrd="0" presId="urn:microsoft.com/office/officeart/2008/layout/VerticalCurvedList"/>
    <dgm:cxn modelId="{DB248A4F-651E-49B6-890F-ADB26C31A9E9}" type="presParOf" srcId="{29E5D31D-199F-4FCE-BAAA-B1DF9FF24341}" destId="{F7466406-36B9-4B17-B5AC-BDD8370DC180}" srcOrd="9" destOrd="0" presId="urn:microsoft.com/office/officeart/2008/layout/VerticalCurvedList"/>
    <dgm:cxn modelId="{A3CAD314-A6BD-4881-8630-65151ED1AA6E}" type="presParOf" srcId="{29E5D31D-199F-4FCE-BAAA-B1DF9FF24341}" destId="{9AC40FE0-5102-45C4-A80A-F10CB7EB40EF}" srcOrd="10" destOrd="0" presId="urn:microsoft.com/office/officeart/2008/layout/VerticalCurvedList"/>
    <dgm:cxn modelId="{0A3A8DF1-FD58-40B9-BF27-B8CAEDD6024C}" type="presParOf" srcId="{9AC40FE0-5102-45C4-A80A-F10CB7EB40EF}" destId="{554A9D51-73C6-4E4C-9A8E-F5157F3A74FA}" srcOrd="0" destOrd="0" presId="urn:microsoft.com/office/officeart/2008/layout/VerticalCurvedList"/>
    <dgm:cxn modelId="{022F2AB3-779D-4DDA-8738-405264F7D748}" type="presParOf" srcId="{29E5D31D-199F-4FCE-BAAA-B1DF9FF24341}" destId="{CB5FD12C-1180-425A-A554-E04ADEE87B7F}" srcOrd="11" destOrd="0" presId="urn:microsoft.com/office/officeart/2008/layout/VerticalCurvedList"/>
    <dgm:cxn modelId="{7E08EFF8-6C6F-4DB7-B7A2-F043D90E4349}" type="presParOf" srcId="{29E5D31D-199F-4FCE-BAAA-B1DF9FF24341}" destId="{2B1ABB27-4135-4029-9765-4327FE8C37C0}" srcOrd="12" destOrd="0" presId="urn:microsoft.com/office/officeart/2008/layout/VerticalCurvedList"/>
    <dgm:cxn modelId="{3FE32EE5-55A0-4DF4-AE4F-A00041749B50}" type="presParOf" srcId="{2B1ABB27-4135-4029-9765-4327FE8C37C0}" destId="{31C7C574-1571-4B5C-AF54-1665EEA8304B}" srcOrd="0" destOrd="0" presId="urn:microsoft.com/office/officeart/2008/layout/VerticalCurvedList"/>
    <dgm:cxn modelId="{C8470F76-6033-4EFF-8E24-E222CB5E25F3}" type="presParOf" srcId="{29E5D31D-199F-4FCE-BAAA-B1DF9FF24341}" destId="{7578ABD3-670F-4F25-A32F-506524C75CBD}" srcOrd="13" destOrd="0" presId="urn:microsoft.com/office/officeart/2008/layout/VerticalCurvedList"/>
    <dgm:cxn modelId="{2C4115DA-F014-4241-B94B-BF54BA06D7D2}" type="presParOf" srcId="{29E5D31D-199F-4FCE-BAAA-B1DF9FF24341}" destId="{CECD6A0E-A562-4402-A210-F2143A1EFB58}" srcOrd="14" destOrd="0" presId="urn:microsoft.com/office/officeart/2008/layout/VerticalCurvedList"/>
    <dgm:cxn modelId="{82F83DE9-9011-40E6-AF6B-8F9197889FB3}" type="presParOf" srcId="{CECD6A0E-A562-4402-A210-F2143A1EFB58}" destId="{2DADD2C6-11B6-40AC-B625-FAD96FF8BD6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9453DF-5F82-478C-BAB1-071BABC43AEF}" type="doc">
      <dgm:prSet loTypeId="urn:microsoft.com/office/officeart/2005/8/layout/process4" loCatId="process" qsTypeId="urn:microsoft.com/office/officeart/2005/8/quickstyle/3d5" qsCatId="3D" csTypeId="urn:microsoft.com/office/officeart/2005/8/colors/accent2_2" csCatId="accent2" phldr="1"/>
      <dgm:spPr>
        <a:scene3d>
          <a:camera prst="isometricOffAxis2Left" zoom="95000">
            <a:rot lat="600000" lon="20400000" rev="0"/>
          </a:camera>
          <a:lightRig rig="flat" dir="t"/>
        </a:scene3d>
      </dgm:spPr>
      <dgm:t>
        <a:bodyPr/>
        <a:lstStyle/>
        <a:p>
          <a:endParaRPr lang="tr-TR"/>
        </a:p>
      </dgm:t>
    </dgm:pt>
    <dgm:pt modelId="{EBD0EC5A-272E-498F-B0F0-D8B211852887}">
      <dgm:prSet phldrT="[Text]" custT="1"/>
      <dgm:spPr/>
      <dgm:t>
        <a:bodyPr/>
        <a:lstStyle/>
        <a:p>
          <a:r>
            <a:rPr lang="tr-TR" sz="1800" dirty="0" smtClean="0"/>
            <a:t>Kredi Tutarı</a:t>
          </a:r>
          <a:endParaRPr lang="tr-TR" sz="1800" dirty="0"/>
        </a:p>
      </dgm:t>
    </dgm:pt>
    <dgm:pt modelId="{1AA54621-B73B-4371-B8A8-B922D851DD16}" type="parTrans" cxnId="{F63F697C-C95F-49AC-88E8-65E2F526D84B}">
      <dgm:prSet/>
      <dgm:spPr/>
      <dgm:t>
        <a:bodyPr/>
        <a:lstStyle/>
        <a:p>
          <a:endParaRPr lang="tr-TR"/>
        </a:p>
      </dgm:t>
    </dgm:pt>
    <dgm:pt modelId="{2F852A41-848A-4226-99FB-8F984CCCCF67}" type="sibTrans" cxnId="{F63F697C-C95F-49AC-88E8-65E2F526D84B}">
      <dgm:prSet/>
      <dgm:spPr/>
      <dgm:t>
        <a:bodyPr/>
        <a:lstStyle/>
        <a:p>
          <a:endParaRPr lang="tr-TR"/>
        </a:p>
      </dgm:t>
    </dgm:pt>
    <dgm:pt modelId="{4C521681-4E89-4EB1-A4DE-54E29E3F2B1E}">
      <dgm:prSet phldrT="[Text]" custT="1"/>
      <dgm:spPr/>
      <dgm:t>
        <a:bodyPr/>
        <a:lstStyle/>
        <a:p>
          <a:r>
            <a:rPr lang="tr-TR" sz="1600" dirty="0" err="1" smtClean="0"/>
            <a:t>İKB’nin</a:t>
          </a:r>
          <a:r>
            <a:rPr lang="tr-TR" sz="1600" dirty="0" smtClean="0"/>
            <a:t> %85’i</a:t>
          </a:r>
          <a:endParaRPr lang="tr-TR" sz="1600" dirty="0"/>
        </a:p>
      </dgm:t>
    </dgm:pt>
    <dgm:pt modelId="{8D7D7863-4316-467A-8518-AA973A42A78D}" type="parTrans" cxnId="{BFE1F6B2-04C0-469D-AB5E-C1950B717AF6}">
      <dgm:prSet/>
      <dgm:spPr/>
      <dgm:t>
        <a:bodyPr/>
        <a:lstStyle/>
        <a:p>
          <a:endParaRPr lang="tr-TR"/>
        </a:p>
      </dgm:t>
    </dgm:pt>
    <dgm:pt modelId="{D94B204D-EEDE-4F60-99F7-BEB387451990}" type="sibTrans" cxnId="{BFE1F6B2-04C0-469D-AB5E-C1950B717AF6}">
      <dgm:prSet/>
      <dgm:spPr/>
      <dgm:t>
        <a:bodyPr/>
        <a:lstStyle/>
        <a:p>
          <a:endParaRPr lang="tr-TR"/>
        </a:p>
      </dgm:t>
    </dgm:pt>
    <dgm:pt modelId="{8B0FC8E7-76F5-4B74-B57D-4E4790901B7C}">
      <dgm:prSet phldrT="[Text]" custT="1"/>
      <dgm:spPr/>
      <dgm:t>
        <a:bodyPr/>
        <a:lstStyle/>
        <a:p>
          <a:r>
            <a:rPr lang="tr-TR" sz="1600" dirty="0" smtClean="0"/>
            <a:t>Yerel  Har. azami %30’u</a:t>
          </a:r>
          <a:endParaRPr lang="tr-TR" sz="1600" dirty="0"/>
        </a:p>
      </dgm:t>
    </dgm:pt>
    <dgm:pt modelId="{ECD054C1-B1DD-41E7-9158-2D5619AA58F3}" type="parTrans" cxnId="{F54EDD78-37A0-4BEA-AF69-C1A6FCD1FC9B}">
      <dgm:prSet/>
      <dgm:spPr/>
      <dgm:t>
        <a:bodyPr/>
        <a:lstStyle/>
        <a:p>
          <a:endParaRPr lang="tr-TR"/>
        </a:p>
      </dgm:t>
    </dgm:pt>
    <dgm:pt modelId="{5A43E2BB-7EB7-4D97-9F9C-2CB93B57FC74}" type="sibTrans" cxnId="{F54EDD78-37A0-4BEA-AF69-C1A6FCD1FC9B}">
      <dgm:prSet/>
      <dgm:spPr/>
      <dgm:t>
        <a:bodyPr/>
        <a:lstStyle/>
        <a:p>
          <a:endParaRPr lang="tr-TR"/>
        </a:p>
      </dgm:t>
    </dgm:pt>
    <dgm:pt modelId="{B5B369A8-AC05-4A3A-82A4-830D846C4A2C}">
      <dgm:prSet phldrT="[Text]" custT="1"/>
      <dgm:spPr/>
      <dgm:t>
        <a:bodyPr/>
        <a:lstStyle/>
        <a:p>
          <a:r>
            <a:rPr lang="tr-TR" sz="1800" dirty="0" smtClean="0"/>
            <a:t>Vade</a:t>
          </a:r>
          <a:endParaRPr lang="tr-TR" sz="1800" dirty="0"/>
        </a:p>
      </dgm:t>
    </dgm:pt>
    <dgm:pt modelId="{2AD4A8C8-D5D3-4C8A-A2C5-8D38CEDAC054}" type="parTrans" cxnId="{40449936-4C69-41EF-B285-EAA3171E45DB}">
      <dgm:prSet/>
      <dgm:spPr/>
      <dgm:t>
        <a:bodyPr/>
        <a:lstStyle/>
        <a:p>
          <a:endParaRPr lang="tr-TR"/>
        </a:p>
      </dgm:t>
    </dgm:pt>
    <dgm:pt modelId="{A6B6B8EF-AF74-44FB-9ACD-1437DBB656EF}" type="sibTrans" cxnId="{40449936-4C69-41EF-B285-EAA3171E45DB}">
      <dgm:prSet/>
      <dgm:spPr/>
      <dgm:t>
        <a:bodyPr/>
        <a:lstStyle/>
        <a:p>
          <a:endParaRPr lang="tr-TR"/>
        </a:p>
      </dgm:t>
    </dgm:pt>
    <dgm:pt modelId="{67CB72FC-3CDE-4FAB-93FA-AB9208EBE23E}">
      <dgm:prSet phldrT="[Text]" custT="1"/>
      <dgm:spPr/>
      <dgm:t>
        <a:bodyPr/>
        <a:lstStyle/>
        <a:p>
          <a:r>
            <a:rPr lang="tr-TR" sz="1800" dirty="0" smtClean="0"/>
            <a:t>Faiz Oranı</a:t>
          </a:r>
          <a:endParaRPr lang="tr-TR" sz="1800" dirty="0"/>
        </a:p>
      </dgm:t>
    </dgm:pt>
    <dgm:pt modelId="{1528D105-4A28-4FC7-9E4B-C20387D918F4}" type="parTrans" cxnId="{8F1D8A3A-C52E-4881-86A0-DCF6630762EE}">
      <dgm:prSet/>
      <dgm:spPr/>
      <dgm:t>
        <a:bodyPr/>
        <a:lstStyle/>
        <a:p>
          <a:endParaRPr lang="tr-TR"/>
        </a:p>
      </dgm:t>
    </dgm:pt>
    <dgm:pt modelId="{8967A861-6C8A-435C-B0FC-7F58AA4FF700}" type="sibTrans" cxnId="{8F1D8A3A-C52E-4881-86A0-DCF6630762EE}">
      <dgm:prSet/>
      <dgm:spPr/>
      <dgm:t>
        <a:bodyPr/>
        <a:lstStyle/>
        <a:p>
          <a:endParaRPr lang="tr-TR"/>
        </a:p>
      </dgm:t>
    </dgm:pt>
    <dgm:pt modelId="{F0D89DE9-784D-4B61-B5E1-9C697BC26E8A}">
      <dgm:prSet phldrT="[Text]" custT="1"/>
      <dgm:spPr/>
      <dgm:t>
        <a:bodyPr/>
        <a:lstStyle/>
        <a:p>
          <a:r>
            <a:rPr lang="tr-TR" sz="1600" dirty="0" smtClean="0"/>
            <a:t>Azami 10 yıl</a:t>
          </a:r>
          <a:endParaRPr lang="tr-TR" sz="1600" dirty="0"/>
        </a:p>
      </dgm:t>
    </dgm:pt>
    <dgm:pt modelId="{754AD633-3263-4680-B9EB-16F01502C5C3}" type="parTrans" cxnId="{05C6ACB0-5D77-44EE-970F-A3BBB1AA45A7}">
      <dgm:prSet/>
      <dgm:spPr/>
      <dgm:t>
        <a:bodyPr/>
        <a:lstStyle/>
        <a:p>
          <a:endParaRPr lang="tr-TR"/>
        </a:p>
      </dgm:t>
    </dgm:pt>
    <dgm:pt modelId="{54DCA074-F2F5-4EDF-8E73-8A595747FBDF}" type="sibTrans" cxnId="{05C6ACB0-5D77-44EE-970F-A3BBB1AA45A7}">
      <dgm:prSet/>
      <dgm:spPr/>
      <dgm:t>
        <a:bodyPr/>
        <a:lstStyle/>
        <a:p>
          <a:endParaRPr lang="tr-TR"/>
        </a:p>
      </dgm:t>
    </dgm:pt>
    <dgm:pt modelId="{11EF0E76-521E-4C6B-83CC-E9CB5FEA100B}">
      <dgm:prSet phldrT="[Text]" custT="1"/>
      <dgm:spPr/>
      <dgm:t>
        <a:bodyPr/>
        <a:lstStyle/>
        <a:p>
          <a:r>
            <a:rPr lang="tr-TR" sz="1600" dirty="0" smtClean="0"/>
            <a:t>Vadeye dayalı fiyatlama…</a:t>
          </a:r>
        </a:p>
      </dgm:t>
    </dgm:pt>
    <dgm:pt modelId="{66A250B5-47FA-479D-8CED-592294632A84}" type="parTrans" cxnId="{338C9C09-73AA-48B7-BF47-D6E32F4DF1E2}">
      <dgm:prSet/>
      <dgm:spPr/>
      <dgm:t>
        <a:bodyPr/>
        <a:lstStyle/>
        <a:p>
          <a:endParaRPr lang="tr-TR"/>
        </a:p>
      </dgm:t>
    </dgm:pt>
    <dgm:pt modelId="{CF5B4AB2-5C8A-4797-A22C-600DA615420E}" type="sibTrans" cxnId="{338C9C09-73AA-48B7-BF47-D6E32F4DF1E2}">
      <dgm:prSet/>
      <dgm:spPr/>
      <dgm:t>
        <a:bodyPr/>
        <a:lstStyle/>
        <a:p>
          <a:endParaRPr lang="tr-TR"/>
        </a:p>
      </dgm:t>
    </dgm:pt>
    <dgm:pt modelId="{33AE8501-332F-4483-9053-AC33192CF09E}" type="pres">
      <dgm:prSet presAssocID="{CD9453DF-5F82-478C-BAB1-071BABC43AEF}" presName="Name0" presStyleCnt="0">
        <dgm:presLayoutVars>
          <dgm:dir/>
          <dgm:animLvl val="lvl"/>
          <dgm:resizeHandles val="exact"/>
        </dgm:presLayoutVars>
      </dgm:prSet>
      <dgm:spPr/>
      <dgm:t>
        <a:bodyPr/>
        <a:lstStyle/>
        <a:p>
          <a:endParaRPr lang="tr-TR"/>
        </a:p>
      </dgm:t>
    </dgm:pt>
    <dgm:pt modelId="{5654855C-F5E0-4CD5-901E-5E26B2F83BD0}" type="pres">
      <dgm:prSet presAssocID="{67CB72FC-3CDE-4FAB-93FA-AB9208EBE23E}" presName="boxAndChildren" presStyleCnt="0"/>
      <dgm:spPr/>
      <dgm:t>
        <a:bodyPr/>
        <a:lstStyle/>
        <a:p>
          <a:endParaRPr lang="tr-TR"/>
        </a:p>
      </dgm:t>
    </dgm:pt>
    <dgm:pt modelId="{12A961BE-7BD3-4A3C-A9D1-FB45CFEE2F30}" type="pres">
      <dgm:prSet presAssocID="{67CB72FC-3CDE-4FAB-93FA-AB9208EBE23E}" presName="parentTextBox" presStyleLbl="node1" presStyleIdx="0" presStyleCnt="3"/>
      <dgm:spPr/>
      <dgm:t>
        <a:bodyPr/>
        <a:lstStyle/>
        <a:p>
          <a:endParaRPr lang="tr-TR"/>
        </a:p>
      </dgm:t>
    </dgm:pt>
    <dgm:pt modelId="{02BF79BE-1138-4E40-AF0A-28F7B87FE203}" type="pres">
      <dgm:prSet presAssocID="{67CB72FC-3CDE-4FAB-93FA-AB9208EBE23E}" presName="entireBox" presStyleLbl="node1" presStyleIdx="0" presStyleCnt="3"/>
      <dgm:spPr/>
      <dgm:t>
        <a:bodyPr/>
        <a:lstStyle/>
        <a:p>
          <a:endParaRPr lang="tr-TR"/>
        </a:p>
      </dgm:t>
    </dgm:pt>
    <dgm:pt modelId="{1E48D7BC-9CE7-4CDE-B61E-08991286E73D}" type="pres">
      <dgm:prSet presAssocID="{67CB72FC-3CDE-4FAB-93FA-AB9208EBE23E}" presName="descendantBox" presStyleCnt="0"/>
      <dgm:spPr/>
      <dgm:t>
        <a:bodyPr/>
        <a:lstStyle/>
        <a:p>
          <a:endParaRPr lang="tr-TR"/>
        </a:p>
      </dgm:t>
    </dgm:pt>
    <dgm:pt modelId="{3A315C81-672E-495B-9BC6-59B062AA2C34}" type="pres">
      <dgm:prSet presAssocID="{11EF0E76-521E-4C6B-83CC-E9CB5FEA100B}" presName="childTextBox" presStyleLbl="fgAccFollowNode1" presStyleIdx="0" presStyleCnt="4">
        <dgm:presLayoutVars>
          <dgm:bulletEnabled val="1"/>
        </dgm:presLayoutVars>
      </dgm:prSet>
      <dgm:spPr/>
      <dgm:t>
        <a:bodyPr/>
        <a:lstStyle/>
        <a:p>
          <a:endParaRPr lang="tr-TR"/>
        </a:p>
      </dgm:t>
    </dgm:pt>
    <dgm:pt modelId="{A8A06560-4F35-4459-909A-100AB799717B}" type="pres">
      <dgm:prSet presAssocID="{A6B6B8EF-AF74-44FB-9ACD-1437DBB656EF}" presName="sp" presStyleCnt="0"/>
      <dgm:spPr/>
      <dgm:t>
        <a:bodyPr/>
        <a:lstStyle/>
        <a:p>
          <a:endParaRPr lang="tr-TR"/>
        </a:p>
      </dgm:t>
    </dgm:pt>
    <dgm:pt modelId="{0CFB71D9-A7BC-42AB-AE58-84765C93416C}" type="pres">
      <dgm:prSet presAssocID="{B5B369A8-AC05-4A3A-82A4-830D846C4A2C}" presName="arrowAndChildren" presStyleCnt="0"/>
      <dgm:spPr/>
      <dgm:t>
        <a:bodyPr/>
        <a:lstStyle/>
        <a:p>
          <a:endParaRPr lang="tr-TR"/>
        </a:p>
      </dgm:t>
    </dgm:pt>
    <dgm:pt modelId="{85FFCDFA-9995-4176-9CD3-C52B62998690}" type="pres">
      <dgm:prSet presAssocID="{B5B369A8-AC05-4A3A-82A4-830D846C4A2C}" presName="parentTextArrow" presStyleLbl="node1" presStyleIdx="0" presStyleCnt="3"/>
      <dgm:spPr/>
      <dgm:t>
        <a:bodyPr/>
        <a:lstStyle/>
        <a:p>
          <a:endParaRPr lang="tr-TR"/>
        </a:p>
      </dgm:t>
    </dgm:pt>
    <dgm:pt modelId="{834B2C3C-0F00-4A9E-9262-E53B7E776D8D}" type="pres">
      <dgm:prSet presAssocID="{B5B369A8-AC05-4A3A-82A4-830D846C4A2C}" presName="arrow" presStyleLbl="node1" presStyleIdx="1" presStyleCnt="3"/>
      <dgm:spPr/>
      <dgm:t>
        <a:bodyPr/>
        <a:lstStyle/>
        <a:p>
          <a:endParaRPr lang="tr-TR"/>
        </a:p>
      </dgm:t>
    </dgm:pt>
    <dgm:pt modelId="{5CD3A297-9677-46F1-8C5A-3085B074BA02}" type="pres">
      <dgm:prSet presAssocID="{B5B369A8-AC05-4A3A-82A4-830D846C4A2C}" presName="descendantArrow" presStyleCnt="0"/>
      <dgm:spPr/>
      <dgm:t>
        <a:bodyPr/>
        <a:lstStyle/>
        <a:p>
          <a:endParaRPr lang="tr-TR"/>
        </a:p>
      </dgm:t>
    </dgm:pt>
    <dgm:pt modelId="{3127FFEE-C2B4-40C9-BC52-970605182EF1}" type="pres">
      <dgm:prSet presAssocID="{F0D89DE9-784D-4B61-B5E1-9C697BC26E8A}" presName="childTextArrow" presStyleLbl="fgAccFollowNode1" presStyleIdx="1" presStyleCnt="4">
        <dgm:presLayoutVars>
          <dgm:bulletEnabled val="1"/>
        </dgm:presLayoutVars>
      </dgm:prSet>
      <dgm:spPr/>
      <dgm:t>
        <a:bodyPr/>
        <a:lstStyle/>
        <a:p>
          <a:endParaRPr lang="tr-TR"/>
        </a:p>
      </dgm:t>
    </dgm:pt>
    <dgm:pt modelId="{2A197AE2-EE90-489F-967D-1D2F3D7F56C8}" type="pres">
      <dgm:prSet presAssocID="{2F852A41-848A-4226-99FB-8F984CCCCF67}" presName="sp" presStyleCnt="0"/>
      <dgm:spPr/>
      <dgm:t>
        <a:bodyPr/>
        <a:lstStyle/>
        <a:p>
          <a:endParaRPr lang="tr-TR"/>
        </a:p>
      </dgm:t>
    </dgm:pt>
    <dgm:pt modelId="{8276D580-DAD1-4BAA-82FF-152E09DBDBDE}" type="pres">
      <dgm:prSet presAssocID="{EBD0EC5A-272E-498F-B0F0-D8B211852887}" presName="arrowAndChildren" presStyleCnt="0"/>
      <dgm:spPr/>
      <dgm:t>
        <a:bodyPr/>
        <a:lstStyle/>
        <a:p>
          <a:endParaRPr lang="tr-TR"/>
        </a:p>
      </dgm:t>
    </dgm:pt>
    <dgm:pt modelId="{0892AA33-A5D1-4BB8-A59B-93C04863C132}" type="pres">
      <dgm:prSet presAssocID="{EBD0EC5A-272E-498F-B0F0-D8B211852887}" presName="parentTextArrow" presStyleLbl="node1" presStyleIdx="1" presStyleCnt="3"/>
      <dgm:spPr/>
      <dgm:t>
        <a:bodyPr/>
        <a:lstStyle/>
        <a:p>
          <a:endParaRPr lang="tr-TR"/>
        </a:p>
      </dgm:t>
    </dgm:pt>
    <dgm:pt modelId="{FAB4B639-9590-42E3-A4B1-73FD5FB635DC}" type="pres">
      <dgm:prSet presAssocID="{EBD0EC5A-272E-498F-B0F0-D8B211852887}" presName="arrow" presStyleLbl="node1" presStyleIdx="2" presStyleCnt="3"/>
      <dgm:spPr/>
      <dgm:t>
        <a:bodyPr/>
        <a:lstStyle/>
        <a:p>
          <a:endParaRPr lang="tr-TR"/>
        </a:p>
      </dgm:t>
    </dgm:pt>
    <dgm:pt modelId="{811B7A32-946E-4374-8FF2-A74C73CA471A}" type="pres">
      <dgm:prSet presAssocID="{EBD0EC5A-272E-498F-B0F0-D8B211852887}" presName="descendantArrow" presStyleCnt="0"/>
      <dgm:spPr/>
      <dgm:t>
        <a:bodyPr/>
        <a:lstStyle/>
        <a:p>
          <a:endParaRPr lang="tr-TR"/>
        </a:p>
      </dgm:t>
    </dgm:pt>
    <dgm:pt modelId="{4D274C89-DA2D-4FF1-AAC5-65A7812F1257}" type="pres">
      <dgm:prSet presAssocID="{4C521681-4E89-4EB1-A4DE-54E29E3F2B1E}" presName="childTextArrow" presStyleLbl="fgAccFollowNode1" presStyleIdx="2" presStyleCnt="4">
        <dgm:presLayoutVars>
          <dgm:bulletEnabled val="1"/>
        </dgm:presLayoutVars>
      </dgm:prSet>
      <dgm:spPr/>
      <dgm:t>
        <a:bodyPr/>
        <a:lstStyle/>
        <a:p>
          <a:endParaRPr lang="tr-TR"/>
        </a:p>
      </dgm:t>
    </dgm:pt>
    <dgm:pt modelId="{37A6179E-81ED-46C7-98B4-49651C372969}" type="pres">
      <dgm:prSet presAssocID="{8B0FC8E7-76F5-4B74-B57D-4E4790901B7C}" presName="childTextArrow" presStyleLbl="fgAccFollowNode1" presStyleIdx="3" presStyleCnt="4">
        <dgm:presLayoutVars>
          <dgm:bulletEnabled val="1"/>
        </dgm:presLayoutVars>
      </dgm:prSet>
      <dgm:spPr/>
      <dgm:t>
        <a:bodyPr/>
        <a:lstStyle/>
        <a:p>
          <a:endParaRPr lang="tr-TR"/>
        </a:p>
      </dgm:t>
    </dgm:pt>
  </dgm:ptLst>
  <dgm:cxnLst>
    <dgm:cxn modelId="{8F1D8A3A-C52E-4881-86A0-DCF6630762EE}" srcId="{CD9453DF-5F82-478C-BAB1-071BABC43AEF}" destId="{67CB72FC-3CDE-4FAB-93FA-AB9208EBE23E}" srcOrd="2" destOrd="0" parTransId="{1528D105-4A28-4FC7-9E4B-C20387D918F4}" sibTransId="{8967A861-6C8A-435C-B0FC-7F58AA4FF700}"/>
    <dgm:cxn modelId="{F63F697C-C95F-49AC-88E8-65E2F526D84B}" srcId="{CD9453DF-5F82-478C-BAB1-071BABC43AEF}" destId="{EBD0EC5A-272E-498F-B0F0-D8B211852887}" srcOrd="0" destOrd="0" parTransId="{1AA54621-B73B-4371-B8A8-B922D851DD16}" sibTransId="{2F852A41-848A-4226-99FB-8F984CCCCF67}"/>
    <dgm:cxn modelId="{BFE1F6B2-04C0-469D-AB5E-C1950B717AF6}" srcId="{EBD0EC5A-272E-498F-B0F0-D8B211852887}" destId="{4C521681-4E89-4EB1-A4DE-54E29E3F2B1E}" srcOrd="0" destOrd="0" parTransId="{8D7D7863-4316-467A-8518-AA973A42A78D}" sibTransId="{D94B204D-EEDE-4F60-99F7-BEB387451990}"/>
    <dgm:cxn modelId="{01E6F38B-88F6-43ED-845C-2C63FD0BFF63}" type="presOf" srcId="{CD9453DF-5F82-478C-BAB1-071BABC43AEF}" destId="{33AE8501-332F-4483-9053-AC33192CF09E}" srcOrd="0" destOrd="0" presId="urn:microsoft.com/office/officeart/2005/8/layout/process4"/>
    <dgm:cxn modelId="{4060EA82-C8C9-4F99-89B0-C930A6FAAA28}" type="presOf" srcId="{F0D89DE9-784D-4B61-B5E1-9C697BC26E8A}" destId="{3127FFEE-C2B4-40C9-BC52-970605182EF1}" srcOrd="0" destOrd="0" presId="urn:microsoft.com/office/officeart/2005/8/layout/process4"/>
    <dgm:cxn modelId="{6DF321BC-CED7-4F6C-9076-93996FB44314}" type="presOf" srcId="{EBD0EC5A-272E-498F-B0F0-D8B211852887}" destId="{0892AA33-A5D1-4BB8-A59B-93C04863C132}" srcOrd="0" destOrd="0" presId="urn:microsoft.com/office/officeart/2005/8/layout/process4"/>
    <dgm:cxn modelId="{F54EDD78-37A0-4BEA-AF69-C1A6FCD1FC9B}" srcId="{EBD0EC5A-272E-498F-B0F0-D8B211852887}" destId="{8B0FC8E7-76F5-4B74-B57D-4E4790901B7C}" srcOrd="1" destOrd="0" parTransId="{ECD054C1-B1DD-41E7-9158-2D5619AA58F3}" sibTransId="{5A43E2BB-7EB7-4D97-9F9C-2CB93B57FC74}"/>
    <dgm:cxn modelId="{80881462-7C70-4929-9AB4-7D041C1414E4}" type="presOf" srcId="{B5B369A8-AC05-4A3A-82A4-830D846C4A2C}" destId="{834B2C3C-0F00-4A9E-9262-E53B7E776D8D}" srcOrd="1" destOrd="0" presId="urn:microsoft.com/office/officeart/2005/8/layout/process4"/>
    <dgm:cxn modelId="{83A43C86-6F3E-4C4C-B941-95114C298823}" type="presOf" srcId="{EBD0EC5A-272E-498F-B0F0-D8B211852887}" destId="{FAB4B639-9590-42E3-A4B1-73FD5FB635DC}" srcOrd="1" destOrd="0" presId="urn:microsoft.com/office/officeart/2005/8/layout/process4"/>
    <dgm:cxn modelId="{A699606D-4770-4C95-96EB-050672967FEE}" type="presOf" srcId="{8B0FC8E7-76F5-4B74-B57D-4E4790901B7C}" destId="{37A6179E-81ED-46C7-98B4-49651C372969}" srcOrd="0" destOrd="0" presId="urn:microsoft.com/office/officeart/2005/8/layout/process4"/>
    <dgm:cxn modelId="{338C9C09-73AA-48B7-BF47-D6E32F4DF1E2}" srcId="{67CB72FC-3CDE-4FAB-93FA-AB9208EBE23E}" destId="{11EF0E76-521E-4C6B-83CC-E9CB5FEA100B}" srcOrd="0" destOrd="0" parTransId="{66A250B5-47FA-479D-8CED-592294632A84}" sibTransId="{CF5B4AB2-5C8A-4797-A22C-600DA615420E}"/>
    <dgm:cxn modelId="{40449936-4C69-41EF-B285-EAA3171E45DB}" srcId="{CD9453DF-5F82-478C-BAB1-071BABC43AEF}" destId="{B5B369A8-AC05-4A3A-82A4-830D846C4A2C}" srcOrd="1" destOrd="0" parTransId="{2AD4A8C8-D5D3-4C8A-A2C5-8D38CEDAC054}" sibTransId="{A6B6B8EF-AF74-44FB-9ACD-1437DBB656EF}"/>
    <dgm:cxn modelId="{05C6ACB0-5D77-44EE-970F-A3BBB1AA45A7}" srcId="{B5B369A8-AC05-4A3A-82A4-830D846C4A2C}" destId="{F0D89DE9-784D-4B61-B5E1-9C697BC26E8A}" srcOrd="0" destOrd="0" parTransId="{754AD633-3263-4680-B9EB-16F01502C5C3}" sibTransId="{54DCA074-F2F5-4EDF-8E73-8A595747FBDF}"/>
    <dgm:cxn modelId="{EC2F781E-5C30-4A36-886A-5D71A1C7FB2B}" type="presOf" srcId="{11EF0E76-521E-4C6B-83CC-E9CB5FEA100B}" destId="{3A315C81-672E-495B-9BC6-59B062AA2C34}" srcOrd="0" destOrd="0" presId="urn:microsoft.com/office/officeart/2005/8/layout/process4"/>
    <dgm:cxn modelId="{308506F0-4AB6-44B9-9AAE-8065702880D0}" type="presOf" srcId="{4C521681-4E89-4EB1-A4DE-54E29E3F2B1E}" destId="{4D274C89-DA2D-4FF1-AAC5-65A7812F1257}" srcOrd="0" destOrd="0" presId="urn:microsoft.com/office/officeart/2005/8/layout/process4"/>
    <dgm:cxn modelId="{4C192539-45D4-4ADF-AEEC-73A5298A1CF7}" type="presOf" srcId="{67CB72FC-3CDE-4FAB-93FA-AB9208EBE23E}" destId="{12A961BE-7BD3-4A3C-A9D1-FB45CFEE2F30}" srcOrd="0" destOrd="0" presId="urn:microsoft.com/office/officeart/2005/8/layout/process4"/>
    <dgm:cxn modelId="{6B270261-97C4-435D-B3E6-660420EA7808}" type="presOf" srcId="{67CB72FC-3CDE-4FAB-93FA-AB9208EBE23E}" destId="{02BF79BE-1138-4E40-AF0A-28F7B87FE203}" srcOrd="1" destOrd="0" presId="urn:microsoft.com/office/officeart/2005/8/layout/process4"/>
    <dgm:cxn modelId="{C3C15F1C-C0E2-4E56-9428-D5FF19F13705}" type="presOf" srcId="{B5B369A8-AC05-4A3A-82A4-830D846C4A2C}" destId="{85FFCDFA-9995-4176-9CD3-C52B62998690}" srcOrd="0" destOrd="0" presId="urn:microsoft.com/office/officeart/2005/8/layout/process4"/>
    <dgm:cxn modelId="{200F6472-F852-495D-8BA7-66BF02C16EB7}" type="presParOf" srcId="{33AE8501-332F-4483-9053-AC33192CF09E}" destId="{5654855C-F5E0-4CD5-901E-5E26B2F83BD0}" srcOrd="0" destOrd="0" presId="urn:microsoft.com/office/officeart/2005/8/layout/process4"/>
    <dgm:cxn modelId="{DAFB2545-9042-46DD-8AC7-8FBE0B5F21B9}" type="presParOf" srcId="{5654855C-F5E0-4CD5-901E-5E26B2F83BD0}" destId="{12A961BE-7BD3-4A3C-A9D1-FB45CFEE2F30}" srcOrd="0" destOrd="0" presId="urn:microsoft.com/office/officeart/2005/8/layout/process4"/>
    <dgm:cxn modelId="{4EF2D621-F5B8-4FE9-A1B2-40B8C3F512A8}" type="presParOf" srcId="{5654855C-F5E0-4CD5-901E-5E26B2F83BD0}" destId="{02BF79BE-1138-4E40-AF0A-28F7B87FE203}" srcOrd="1" destOrd="0" presId="urn:microsoft.com/office/officeart/2005/8/layout/process4"/>
    <dgm:cxn modelId="{61DD67A4-1E09-4F0C-B722-3871AE2CF59B}" type="presParOf" srcId="{5654855C-F5E0-4CD5-901E-5E26B2F83BD0}" destId="{1E48D7BC-9CE7-4CDE-B61E-08991286E73D}" srcOrd="2" destOrd="0" presId="urn:microsoft.com/office/officeart/2005/8/layout/process4"/>
    <dgm:cxn modelId="{47D84F6F-D082-4BC7-9F29-36F87E9A2477}" type="presParOf" srcId="{1E48D7BC-9CE7-4CDE-B61E-08991286E73D}" destId="{3A315C81-672E-495B-9BC6-59B062AA2C34}" srcOrd="0" destOrd="0" presId="urn:microsoft.com/office/officeart/2005/8/layout/process4"/>
    <dgm:cxn modelId="{38A7E5CC-E729-46DD-BFC0-70EEEFAC527B}" type="presParOf" srcId="{33AE8501-332F-4483-9053-AC33192CF09E}" destId="{A8A06560-4F35-4459-909A-100AB799717B}" srcOrd="1" destOrd="0" presId="urn:microsoft.com/office/officeart/2005/8/layout/process4"/>
    <dgm:cxn modelId="{C94E07F6-F52E-4A05-8AB8-85F119D41B9B}" type="presParOf" srcId="{33AE8501-332F-4483-9053-AC33192CF09E}" destId="{0CFB71D9-A7BC-42AB-AE58-84765C93416C}" srcOrd="2" destOrd="0" presId="urn:microsoft.com/office/officeart/2005/8/layout/process4"/>
    <dgm:cxn modelId="{A3588DBB-FDBA-47D4-BFB9-AC3B6D4D3229}" type="presParOf" srcId="{0CFB71D9-A7BC-42AB-AE58-84765C93416C}" destId="{85FFCDFA-9995-4176-9CD3-C52B62998690}" srcOrd="0" destOrd="0" presId="urn:microsoft.com/office/officeart/2005/8/layout/process4"/>
    <dgm:cxn modelId="{8844FE2B-B43B-467C-974F-C9658343E132}" type="presParOf" srcId="{0CFB71D9-A7BC-42AB-AE58-84765C93416C}" destId="{834B2C3C-0F00-4A9E-9262-E53B7E776D8D}" srcOrd="1" destOrd="0" presId="urn:microsoft.com/office/officeart/2005/8/layout/process4"/>
    <dgm:cxn modelId="{801A8327-5980-406B-8188-C6D087D84D89}" type="presParOf" srcId="{0CFB71D9-A7BC-42AB-AE58-84765C93416C}" destId="{5CD3A297-9677-46F1-8C5A-3085B074BA02}" srcOrd="2" destOrd="0" presId="urn:microsoft.com/office/officeart/2005/8/layout/process4"/>
    <dgm:cxn modelId="{5666A419-C535-4D9C-BC3E-ECC719180D2D}" type="presParOf" srcId="{5CD3A297-9677-46F1-8C5A-3085B074BA02}" destId="{3127FFEE-C2B4-40C9-BC52-970605182EF1}" srcOrd="0" destOrd="0" presId="urn:microsoft.com/office/officeart/2005/8/layout/process4"/>
    <dgm:cxn modelId="{94BF44BB-97D5-43F6-A71C-E3C790B9EAEB}" type="presParOf" srcId="{33AE8501-332F-4483-9053-AC33192CF09E}" destId="{2A197AE2-EE90-489F-967D-1D2F3D7F56C8}" srcOrd="3" destOrd="0" presId="urn:microsoft.com/office/officeart/2005/8/layout/process4"/>
    <dgm:cxn modelId="{A4574A67-98CB-4467-8910-37C62D419F98}" type="presParOf" srcId="{33AE8501-332F-4483-9053-AC33192CF09E}" destId="{8276D580-DAD1-4BAA-82FF-152E09DBDBDE}" srcOrd="4" destOrd="0" presId="urn:microsoft.com/office/officeart/2005/8/layout/process4"/>
    <dgm:cxn modelId="{A6DDAD88-EC6D-4D59-8AD1-0F3786A6F42A}" type="presParOf" srcId="{8276D580-DAD1-4BAA-82FF-152E09DBDBDE}" destId="{0892AA33-A5D1-4BB8-A59B-93C04863C132}" srcOrd="0" destOrd="0" presId="urn:microsoft.com/office/officeart/2005/8/layout/process4"/>
    <dgm:cxn modelId="{1194BEE6-1EFB-458F-AE28-EA5C735B1A86}" type="presParOf" srcId="{8276D580-DAD1-4BAA-82FF-152E09DBDBDE}" destId="{FAB4B639-9590-42E3-A4B1-73FD5FB635DC}" srcOrd="1" destOrd="0" presId="urn:microsoft.com/office/officeart/2005/8/layout/process4"/>
    <dgm:cxn modelId="{7EE351F3-454C-4980-BC8C-65A0E0286064}" type="presParOf" srcId="{8276D580-DAD1-4BAA-82FF-152E09DBDBDE}" destId="{811B7A32-946E-4374-8FF2-A74C73CA471A}" srcOrd="2" destOrd="0" presId="urn:microsoft.com/office/officeart/2005/8/layout/process4"/>
    <dgm:cxn modelId="{EFFFE7EC-EEDE-4D4C-9E1A-6CD9A1F62782}" type="presParOf" srcId="{811B7A32-946E-4374-8FF2-A74C73CA471A}" destId="{4D274C89-DA2D-4FF1-AAC5-65A7812F1257}" srcOrd="0" destOrd="0" presId="urn:microsoft.com/office/officeart/2005/8/layout/process4"/>
    <dgm:cxn modelId="{7A74876F-3A3C-4EB2-8122-D4E6105B70F9}" type="presParOf" srcId="{811B7A32-946E-4374-8FF2-A74C73CA471A}" destId="{37A6179E-81ED-46C7-98B4-49651C372969}"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9453DF-5F82-478C-BAB1-071BABC43AEF}" type="doc">
      <dgm:prSet loTypeId="urn:microsoft.com/office/officeart/2005/8/layout/process4" loCatId="process" qsTypeId="urn:microsoft.com/office/officeart/2005/8/quickstyle/3d5" qsCatId="3D" csTypeId="urn:microsoft.com/office/officeart/2005/8/colors/accent2_2" csCatId="accent2" phldr="1"/>
      <dgm:spPr>
        <a:scene3d>
          <a:camera prst="isometricOffAxis2Left" zoom="95000">
            <a:rot lat="600000" lon="1200000" rev="0"/>
          </a:camera>
          <a:lightRig rig="flat" dir="t"/>
        </a:scene3d>
      </dgm:spPr>
      <dgm:t>
        <a:bodyPr/>
        <a:lstStyle/>
        <a:p>
          <a:endParaRPr lang="tr-TR"/>
        </a:p>
      </dgm:t>
    </dgm:pt>
    <dgm:pt modelId="{EBD0EC5A-272E-498F-B0F0-D8B211852887}">
      <dgm:prSet phldrT="[Text]" custT="1"/>
      <dgm:spPr>
        <a:sp3d extrusionH="381000" contourW="38100" prstMaterial="matte">
          <a:contourClr>
            <a:schemeClr val="lt1"/>
          </a:contourClr>
        </a:sp3d>
      </dgm:spPr>
      <dgm:t>
        <a:bodyPr/>
        <a:lstStyle/>
        <a:p>
          <a:r>
            <a:rPr lang="tr-TR" sz="1800" dirty="0" smtClean="0"/>
            <a:t>Yurt Dışı Banka Kredileri</a:t>
          </a:r>
          <a:endParaRPr lang="tr-TR" sz="1800" dirty="0"/>
        </a:p>
      </dgm:t>
    </dgm:pt>
    <dgm:pt modelId="{1AA54621-B73B-4371-B8A8-B922D851DD16}" type="parTrans" cxnId="{F63F697C-C95F-49AC-88E8-65E2F526D84B}">
      <dgm:prSet/>
      <dgm:spPr/>
      <dgm:t>
        <a:bodyPr/>
        <a:lstStyle/>
        <a:p>
          <a:endParaRPr lang="tr-TR"/>
        </a:p>
      </dgm:t>
    </dgm:pt>
    <dgm:pt modelId="{2F852A41-848A-4226-99FB-8F984CCCCF67}" type="sibTrans" cxnId="{F63F697C-C95F-49AC-88E8-65E2F526D84B}">
      <dgm:prSet/>
      <dgm:spPr/>
      <dgm:t>
        <a:bodyPr/>
        <a:lstStyle/>
        <a:p>
          <a:endParaRPr lang="tr-TR"/>
        </a:p>
      </dgm:t>
    </dgm:pt>
    <dgm:pt modelId="{4C521681-4E89-4EB1-A4DE-54E29E3F2B1E}">
      <dgm:prSet phldrT="[Text]" custT="1"/>
      <dgm:spPr/>
      <dgm:t>
        <a:bodyPr/>
        <a:lstStyle/>
        <a:p>
          <a:r>
            <a:rPr lang="tr-TR" sz="1600" dirty="0" smtClean="0"/>
            <a:t>Tutar: %85</a:t>
          </a:r>
          <a:endParaRPr lang="tr-TR" sz="1600" dirty="0"/>
        </a:p>
      </dgm:t>
    </dgm:pt>
    <dgm:pt modelId="{8D7D7863-4316-467A-8518-AA973A42A78D}" type="parTrans" cxnId="{BFE1F6B2-04C0-469D-AB5E-C1950B717AF6}">
      <dgm:prSet/>
      <dgm:spPr/>
      <dgm:t>
        <a:bodyPr/>
        <a:lstStyle/>
        <a:p>
          <a:endParaRPr lang="tr-TR"/>
        </a:p>
      </dgm:t>
    </dgm:pt>
    <dgm:pt modelId="{D94B204D-EEDE-4F60-99F7-BEB387451990}" type="sibTrans" cxnId="{BFE1F6B2-04C0-469D-AB5E-C1950B717AF6}">
      <dgm:prSet/>
      <dgm:spPr/>
      <dgm:t>
        <a:bodyPr/>
        <a:lstStyle/>
        <a:p>
          <a:endParaRPr lang="tr-TR"/>
        </a:p>
      </dgm:t>
    </dgm:pt>
    <dgm:pt modelId="{8B0FC8E7-76F5-4B74-B57D-4E4790901B7C}">
      <dgm:prSet phldrT="[Text]" custT="1"/>
      <dgm:spPr/>
      <dgm:t>
        <a:bodyPr/>
        <a:lstStyle/>
        <a:p>
          <a:r>
            <a:rPr lang="tr-TR" sz="1600" dirty="0" smtClean="0"/>
            <a:t>Vade: 7 yıl</a:t>
          </a:r>
          <a:endParaRPr lang="tr-TR" sz="1600" dirty="0"/>
        </a:p>
      </dgm:t>
    </dgm:pt>
    <dgm:pt modelId="{ECD054C1-B1DD-41E7-9158-2D5619AA58F3}" type="parTrans" cxnId="{F54EDD78-37A0-4BEA-AF69-C1A6FCD1FC9B}">
      <dgm:prSet/>
      <dgm:spPr/>
      <dgm:t>
        <a:bodyPr/>
        <a:lstStyle/>
        <a:p>
          <a:endParaRPr lang="tr-TR"/>
        </a:p>
      </dgm:t>
    </dgm:pt>
    <dgm:pt modelId="{5A43E2BB-7EB7-4D97-9F9C-2CB93B57FC74}" type="sibTrans" cxnId="{F54EDD78-37A0-4BEA-AF69-C1A6FCD1FC9B}">
      <dgm:prSet/>
      <dgm:spPr/>
      <dgm:t>
        <a:bodyPr/>
        <a:lstStyle/>
        <a:p>
          <a:endParaRPr lang="tr-TR"/>
        </a:p>
      </dgm:t>
    </dgm:pt>
    <dgm:pt modelId="{B5B369A8-AC05-4A3A-82A4-830D846C4A2C}">
      <dgm:prSet phldrT="[Text]" custT="1"/>
      <dgm:spPr/>
      <dgm:t>
        <a:bodyPr/>
        <a:lstStyle/>
        <a:p>
          <a:r>
            <a:rPr lang="tr-TR" sz="1800" dirty="0" smtClean="0"/>
            <a:t>Yurtiçi Aracı Banka Kredileri</a:t>
          </a:r>
          <a:endParaRPr lang="tr-TR" sz="1800" dirty="0"/>
        </a:p>
      </dgm:t>
    </dgm:pt>
    <dgm:pt modelId="{2AD4A8C8-D5D3-4C8A-A2C5-8D38CEDAC054}" type="parTrans" cxnId="{40449936-4C69-41EF-B285-EAA3171E45DB}">
      <dgm:prSet/>
      <dgm:spPr/>
      <dgm:t>
        <a:bodyPr/>
        <a:lstStyle/>
        <a:p>
          <a:endParaRPr lang="tr-TR"/>
        </a:p>
      </dgm:t>
    </dgm:pt>
    <dgm:pt modelId="{A6B6B8EF-AF74-44FB-9ACD-1437DBB656EF}" type="sibTrans" cxnId="{40449936-4C69-41EF-B285-EAA3171E45DB}">
      <dgm:prSet/>
      <dgm:spPr/>
      <dgm:t>
        <a:bodyPr/>
        <a:lstStyle/>
        <a:p>
          <a:endParaRPr lang="tr-TR"/>
        </a:p>
      </dgm:t>
    </dgm:pt>
    <dgm:pt modelId="{C026621A-C161-49EC-9181-6267A1A9F60F}">
      <dgm:prSet phldrT="[Text]" custT="1"/>
      <dgm:spPr/>
      <dgm:t>
        <a:bodyPr/>
        <a:lstStyle/>
        <a:p>
          <a:r>
            <a:rPr lang="tr-TR" sz="1600" dirty="0" smtClean="0"/>
            <a:t>Tutar: %100</a:t>
          </a:r>
          <a:endParaRPr lang="tr-TR" sz="1600" dirty="0"/>
        </a:p>
      </dgm:t>
    </dgm:pt>
    <dgm:pt modelId="{35F112AA-961F-4822-9328-EF09C5BB599E}" type="parTrans" cxnId="{FA603008-0B27-4112-B629-9899C6EE3A0B}">
      <dgm:prSet/>
      <dgm:spPr/>
      <dgm:t>
        <a:bodyPr/>
        <a:lstStyle/>
        <a:p>
          <a:endParaRPr lang="tr-TR"/>
        </a:p>
      </dgm:t>
    </dgm:pt>
    <dgm:pt modelId="{2724DBDF-3BC1-4151-BEBB-5EC0085AFE2B}" type="sibTrans" cxnId="{FA603008-0B27-4112-B629-9899C6EE3A0B}">
      <dgm:prSet/>
      <dgm:spPr/>
      <dgm:t>
        <a:bodyPr/>
        <a:lstStyle/>
        <a:p>
          <a:endParaRPr lang="tr-TR"/>
        </a:p>
      </dgm:t>
    </dgm:pt>
    <dgm:pt modelId="{3B2707D0-0DBA-4297-9B5C-731770024FF7}">
      <dgm:prSet phldrT="[Text]" custT="1"/>
      <dgm:spPr/>
      <dgm:t>
        <a:bodyPr/>
        <a:lstStyle/>
        <a:p>
          <a:r>
            <a:rPr lang="tr-TR" sz="1600" dirty="0" smtClean="0"/>
            <a:t>Vade: 7 yıl</a:t>
          </a:r>
          <a:endParaRPr lang="tr-TR" sz="1600" dirty="0"/>
        </a:p>
      </dgm:t>
    </dgm:pt>
    <dgm:pt modelId="{C165044A-50BE-40DA-9840-44A3FBACA098}" type="parTrans" cxnId="{30C10A5E-6224-47EE-A702-9CD5E047501B}">
      <dgm:prSet/>
      <dgm:spPr/>
      <dgm:t>
        <a:bodyPr/>
        <a:lstStyle/>
        <a:p>
          <a:endParaRPr lang="tr-TR"/>
        </a:p>
      </dgm:t>
    </dgm:pt>
    <dgm:pt modelId="{3FA1BBA8-EEDD-491F-9DF0-1EAB5299D120}" type="sibTrans" cxnId="{30C10A5E-6224-47EE-A702-9CD5E047501B}">
      <dgm:prSet/>
      <dgm:spPr/>
      <dgm:t>
        <a:bodyPr/>
        <a:lstStyle/>
        <a:p>
          <a:endParaRPr lang="tr-TR"/>
        </a:p>
      </dgm:t>
    </dgm:pt>
    <dgm:pt modelId="{67CB72FC-3CDE-4FAB-93FA-AB9208EBE23E}">
      <dgm:prSet phldrT="[Text]" custT="1"/>
      <dgm:spPr/>
      <dgm:t>
        <a:bodyPr/>
        <a:lstStyle/>
        <a:p>
          <a:r>
            <a:rPr lang="en-US" sz="1800" dirty="0" smtClean="0"/>
            <a:t>Pol</a:t>
          </a:r>
          <a:r>
            <a:rPr lang="tr-TR" sz="1800" dirty="0" smtClean="0"/>
            <a:t>içe - Akreditif İskonto Programı</a:t>
          </a:r>
        </a:p>
      </dgm:t>
    </dgm:pt>
    <dgm:pt modelId="{1528D105-4A28-4FC7-9E4B-C20387D918F4}" type="parTrans" cxnId="{8F1D8A3A-C52E-4881-86A0-DCF6630762EE}">
      <dgm:prSet/>
      <dgm:spPr/>
      <dgm:t>
        <a:bodyPr/>
        <a:lstStyle/>
        <a:p>
          <a:endParaRPr lang="tr-TR"/>
        </a:p>
      </dgm:t>
    </dgm:pt>
    <dgm:pt modelId="{8967A861-6C8A-435C-B0FC-7F58AA4FF700}" type="sibTrans" cxnId="{8F1D8A3A-C52E-4881-86A0-DCF6630762EE}">
      <dgm:prSet/>
      <dgm:spPr/>
      <dgm:t>
        <a:bodyPr/>
        <a:lstStyle/>
        <a:p>
          <a:endParaRPr lang="tr-TR"/>
        </a:p>
      </dgm:t>
    </dgm:pt>
    <dgm:pt modelId="{88C546CF-F5D7-4966-B2D2-C584CF8C95F3}">
      <dgm:prSet phldrT="[Text]" custT="1"/>
      <dgm:spPr/>
      <dgm:t>
        <a:bodyPr/>
        <a:lstStyle/>
        <a:p>
          <a:r>
            <a:rPr lang="tr-TR" sz="1600" dirty="0" smtClean="0"/>
            <a:t>Tutar: </a:t>
          </a:r>
          <a:r>
            <a:rPr lang="en-US" sz="1600" dirty="0" smtClean="0"/>
            <a:t>%</a:t>
          </a:r>
          <a:r>
            <a:rPr lang="tr-TR" sz="1600" dirty="0" smtClean="0"/>
            <a:t>85</a:t>
          </a:r>
          <a:endParaRPr lang="tr-TR" sz="1600" dirty="0"/>
        </a:p>
      </dgm:t>
    </dgm:pt>
    <dgm:pt modelId="{F8A419F9-97FA-48DA-82E3-A9EF9D197CD7}" type="parTrans" cxnId="{C5BF63DF-1D0D-46F6-A089-051F19FB651B}">
      <dgm:prSet/>
      <dgm:spPr/>
      <dgm:t>
        <a:bodyPr/>
        <a:lstStyle/>
        <a:p>
          <a:endParaRPr lang="tr-TR"/>
        </a:p>
      </dgm:t>
    </dgm:pt>
    <dgm:pt modelId="{0F429E88-F450-4FBC-B1F5-289784B627ED}" type="sibTrans" cxnId="{C5BF63DF-1D0D-46F6-A089-051F19FB651B}">
      <dgm:prSet/>
      <dgm:spPr/>
      <dgm:t>
        <a:bodyPr/>
        <a:lstStyle/>
        <a:p>
          <a:endParaRPr lang="tr-TR"/>
        </a:p>
      </dgm:t>
    </dgm:pt>
    <dgm:pt modelId="{FDE619B8-32A7-4EA6-BAF4-57ABAE24613B}">
      <dgm:prSet phldrT="[Text]" custT="1"/>
      <dgm:spPr/>
      <dgm:t>
        <a:bodyPr/>
        <a:lstStyle/>
        <a:p>
          <a:r>
            <a:rPr lang="en-US" sz="1600" dirty="0" smtClean="0"/>
            <a:t>Vade: 7 y</a:t>
          </a:r>
          <a:r>
            <a:rPr lang="tr-TR" sz="1600" dirty="0" smtClean="0"/>
            <a:t>ı</a:t>
          </a:r>
          <a:r>
            <a:rPr lang="en-US" sz="1600" dirty="0" smtClean="0"/>
            <a:t>l</a:t>
          </a:r>
          <a:endParaRPr lang="tr-TR" sz="1600" dirty="0"/>
        </a:p>
      </dgm:t>
    </dgm:pt>
    <dgm:pt modelId="{BAA80BB6-7E1C-48AA-B2C2-AB8E978E183F}" type="parTrans" cxnId="{D29A0D36-8D0F-47A2-B73C-B2EDA631643F}">
      <dgm:prSet/>
      <dgm:spPr/>
      <dgm:t>
        <a:bodyPr/>
        <a:lstStyle/>
        <a:p>
          <a:endParaRPr lang="tr-TR"/>
        </a:p>
      </dgm:t>
    </dgm:pt>
    <dgm:pt modelId="{80E05207-AFC0-4169-9294-83C723769C93}" type="sibTrans" cxnId="{D29A0D36-8D0F-47A2-B73C-B2EDA631643F}">
      <dgm:prSet/>
      <dgm:spPr/>
      <dgm:t>
        <a:bodyPr/>
        <a:lstStyle/>
        <a:p>
          <a:endParaRPr lang="tr-TR"/>
        </a:p>
      </dgm:t>
    </dgm:pt>
    <dgm:pt modelId="{33AE8501-332F-4483-9053-AC33192CF09E}" type="pres">
      <dgm:prSet presAssocID="{CD9453DF-5F82-478C-BAB1-071BABC43AEF}" presName="Name0" presStyleCnt="0">
        <dgm:presLayoutVars>
          <dgm:dir/>
          <dgm:animLvl val="lvl"/>
          <dgm:resizeHandles val="exact"/>
        </dgm:presLayoutVars>
      </dgm:prSet>
      <dgm:spPr/>
      <dgm:t>
        <a:bodyPr/>
        <a:lstStyle/>
        <a:p>
          <a:endParaRPr lang="tr-TR"/>
        </a:p>
      </dgm:t>
    </dgm:pt>
    <dgm:pt modelId="{5654855C-F5E0-4CD5-901E-5E26B2F83BD0}" type="pres">
      <dgm:prSet presAssocID="{67CB72FC-3CDE-4FAB-93FA-AB9208EBE23E}" presName="boxAndChildren" presStyleCnt="0"/>
      <dgm:spPr/>
      <dgm:t>
        <a:bodyPr/>
        <a:lstStyle/>
        <a:p>
          <a:endParaRPr lang="tr-TR"/>
        </a:p>
      </dgm:t>
    </dgm:pt>
    <dgm:pt modelId="{12A961BE-7BD3-4A3C-A9D1-FB45CFEE2F30}" type="pres">
      <dgm:prSet presAssocID="{67CB72FC-3CDE-4FAB-93FA-AB9208EBE23E}" presName="parentTextBox" presStyleLbl="node1" presStyleIdx="0" presStyleCnt="3"/>
      <dgm:spPr/>
      <dgm:t>
        <a:bodyPr/>
        <a:lstStyle/>
        <a:p>
          <a:endParaRPr lang="tr-TR"/>
        </a:p>
      </dgm:t>
    </dgm:pt>
    <dgm:pt modelId="{02BF79BE-1138-4E40-AF0A-28F7B87FE203}" type="pres">
      <dgm:prSet presAssocID="{67CB72FC-3CDE-4FAB-93FA-AB9208EBE23E}" presName="entireBox" presStyleLbl="node1" presStyleIdx="0" presStyleCnt="3"/>
      <dgm:spPr/>
      <dgm:t>
        <a:bodyPr/>
        <a:lstStyle/>
        <a:p>
          <a:endParaRPr lang="tr-TR"/>
        </a:p>
      </dgm:t>
    </dgm:pt>
    <dgm:pt modelId="{1E48D7BC-9CE7-4CDE-B61E-08991286E73D}" type="pres">
      <dgm:prSet presAssocID="{67CB72FC-3CDE-4FAB-93FA-AB9208EBE23E}" presName="descendantBox" presStyleCnt="0"/>
      <dgm:spPr/>
      <dgm:t>
        <a:bodyPr/>
        <a:lstStyle/>
        <a:p>
          <a:endParaRPr lang="tr-TR"/>
        </a:p>
      </dgm:t>
    </dgm:pt>
    <dgm:pt modelId="{BFDCA927-7B61-4717-ABF9-30FD08BB108A}" type="pres">
      <dgm:prSet presAssocID="{88C546CF-F5D7-4966-B2D2-C584CF8C95F3}" presName="childTextBox" presStyleLbl="fgAccFollowNode1" presStyleIdx="0" presStyleCnt="6" custLinFactNeighborX="1414" custLinFactNeighborY="-1586">
        <dgm:presLayoutVars>
          <dgm:bulletEnabled val="1"/>
        </dgm:presLayoutVars>
      </dgm:prSet>
      <dgm:spPr/>
      <dgm:t>
        <a:bodyPr/>
        <a:lstStyle/>
        <a:p>
          <a:endParaRPr lang="tr-TR"/>
        </a:p>
      </dgm:t>
    </dgm:pt>
    <dgm:pt modelId="{E5227815-1979-48B7-918D-B133592BBA68}" type="pres">
      <dgm:prSet presAssocID="{FDE619B8-32A7-4EA6-BAF4-57ABAE24613B}" presName="childTextBox" presStyleLbl="fgAccFollowNode1" presStyleIdx="1" presStyleCnt="6" custLinFactNeighborX="1414" custLinFactNeighborY="-1586">
        <dgm:presLayoutVars>
          <dgm:bulletEnabled val="1"/>
        </dgm:presLayoutVars>
      </dgm:prSet>
      <dgm:spPr/>
      <dgm:t>
        <a:bodyPr/>
        <a:lstStyle/>
        <a:p>
          <a:endParaRPr lang="tr-TR"/>
        </a:p>
      </dgm:t>
    </dgm:pt>
    <dgm:pt modelId="{A8A06560-4F35-4459-909A-100AB799717B}" type="pres">
      <dgm:prSet presAssocID="{A6B6B8EF-AF74-44FB-9ACD-1437DBB656EF}" presName="sp" presStyleCnt="0"/>
      <dgm:spPr/>
      <dgm:t>
        <a:bodyPr/>
        <a:lstStyle/>
        <a:p>
          <a:endParaRPr lang="tr-TR"/>
        </a:p>
      </dgm:t>
    </dgm:pt>
    <dgm:pt modelId="{0CFB71D9-A7BC-42AB-AE58-84765C93416C}" type="pres">
      <dgm:prSet presAssocID="{B5B369A8-AC05-4A3A-82A4-830D846C4A2C}" presName="arrowAndChildren" presStyleCnt="0"/>
      <dgm:spPr/>
      <dgm:t>
        <a:bodyPr/>
        <a:lstStyle/>
        <a:p>
          <a:endParaRPr lang="tr-TR"/>
        </a:p>
      </dgm:t>
    </dgm:pt>
    <dgm:pt modelId="{85FFCDFA-9995-4176-9CD3-C52B62998690}" type="pres">
      <dgm:prSet presAssocID="{B5B369A8-AC05-4A3A-82A4-830D846C4A2C}" presName="parentTextArrow" presStyleLbl="node1" presStyleIdx="0" presStyleCnt="3"/>
      <dgm:spPr/>
      <dgm:t>
        <a:bodyPr/>
        <a:lstStyle/>
        <a:p>
          <a:endParaRPr lang="tr-TR"/>
        </a:p>
      </dgm:t>
    </dgm:pt>
    <dgm:pt modelId="{834B2C3C-0F00-4A9E-9262-E53B7E776D8D}" type="pres">
      <dgm:prSet presAssocID="{B5B369A8-AC05-4A3A-82A4-830D846C4A2C}" presName="arrow" presStyleLbl="node1" presStyleIdx="1" presStyleCnt="3" custLinFactNeighborX="971" custLinFactNeighborY="-2887"/>
      <dgm:spPr/>
      <dgm:t>
        <a:bodyPr/>
        <a:lstStyle/>
        <a:p>
          <a:endParaRPr lang="tr-TR"/>
        </a:p>
      </dgm:t>
    </dgm:pt>
    <dgm:pt modelId="{5CD3A297-9677-46F1-8C5A-3085B074BA02}" type="pres">
      <dgm:prSet presAssocID="{B5B369A8-AC05-4A3A-82A4-830D846C4A2C}" presName="descendantArrow" presStyleCnt="0"/>
      <dgm:spPr/>
      <dgm:t>
        <a:bodyPr/>
        <a:lstStyle/>
        <a:p>
          <a:endParaRPr lang="tr-TR"/>
        </a:p>
      </dgm:t>
    </dgm:pt>
    <dgm:pt modelId="{3E27ADC8-CE32-4CB7-903C-F7630047505D}" type="pres">
      <dgm:prSet presAssocID="{C026621A-C161-49EC-9181-6267A1A9F60F}" presName="childTextArrow" presStyleLbl="fgAccFollowNode1" presStyleIdx="2" presStyleCnt="6" custLinFactNeighborX="1414" custLinFactNeighborY="-15880">
        <dgm:presLayoutVars>
          <dgm:bulletEnabled val="1"/>
        </dgm:presLayoutVars>
      </dgm:prSet>
      <dgm:spPr/>
      <dgm:t>
        <a:bodyPr/>
        <a:lstStyle/>
        <a:p>
          <a:endParaRPr lang="tr-TR"/>
        </a:p>
      </dgm:t>
    </dgm:pt>
    <dgm:pt modelId="{D631B92F-EFD5-4B18-9EC0-228B1D998749}" type="pres">
      <dgm:prSet presAssocID="{3B2707D0-0DBA-4297-9B5C-731770024FF7}" presName="childTextArrow" presStyleLbl="fgAccFollowNode1" presStyleIdx="3" presStyleCnt="6" custLinFactNeighborX="1414" custLinFactNeighborY="-15880">
        <dgm:presLayoutVars>
          <dgm:bulletEnabled val="1"/>
        </dgm:presLayoutVars>
      </dgm:prSet>
      <dgm:spPr/>
      <dgm:t>
        <a:bodyPr/>
        <a:lstStyle/>
        <a:p>
          <a:endParaRPr lang="tr-TR"/>
        </a:p>
      </dgm:t>
    </dgm:pt>
    <dgm:pt modelId="{2A197AE2-EE90-489F-967D-1D2F3D7F56C8}" type="pres">
      <dgm:prSet presAssocID="{2F852A41-848A-4226-99FB-8F984CCCCF67}" presName="sp" presStyleCnt="0"/>
      <dgm:spPr/>
      <dgm:t>
        <a:bodyPr/>
        <a:lstStyle/>
        <a:p>
          <a:endParaRPr lang="tr-TR"/>
        </a:p>
      </dgm:t>
    </dgm:pt>
    <dgm:pt modelId="{8276D580-DAD1-4BAA-82FF-152E09DBDBDE}" type="pres">
      <dgm:prSet presAssocID="{EBD0EC5A-272E-498F-B0F0-D8B211852887}" presName="arrowAndChildren" presStyleCnt="0"/>
      <dgm:spPr/>
      <dgm:t>
        <a:bodyPr/>
        <a:lstStyle/>
        <a:p>
          <a:endParaRPr lang="tr-TR"/>
        </a:p>
      </dgm:t>
    </dgm:pt>
    <dgm:pt modelId="{0892AA33-A5D1-4BB8-A59B-93C04863C132}" type="pres">
      <dgm:prSet presAssocID="{EBD0EC5A-272E-498F-B0F0-D8B211852887}" presName="parentTextArrow" presStyleLbl="node1" presStyleIdx="1" presStyleCnt="3"/>
      <dgm:spPr/>
      <dgm:t>
        <a:bodyPr/>
        <a:lstStyle/>
        <a:p>
          <a:endParaRPr lang="tr-TR"/>
        </a:p>
      </dgm:t>
    </dgm:pt>
    <dgm:pt modelId="{FAB4B639-9590-42E3-A4B1-73FD5FB635DC}" type="pres">
      <dgm:prSet presAssocID="{EBD0EC5A-272E-498F-B0F0-D8B211852887}" presName="arrow" presStyleLbl="node1" presStyleIdx="2" presStyleCnt="3" custLinFactNeighborX="3957" custLinFactNeighborY="2654"/>
      <dgm:spPr/>
      <dgm:t>
        <a:bodyPr/>
        <a:lstStyle/>
        <a:p>
          <a:endParaRPr lang="tr-TR"/>
        </a:p>
      </dgm:t>
    </dgm:pt>
    <dgm:pt modelId="{811B7A32-946E-4374-8FF2-A74C73CA471A}" type="pres">
      <dgm:prSet presAssocID="{EBD0EC5A-272E-498F-B0F0-D8B211852887}" presName="descendantArrow" presStyleCnt="0"/>
      <dgm:spPr/>
      <dgm:t>
        <a:bodyPr/>
        <a:lstStyle/>
        <a:p>
          <a:endParaRPr lang="tr-TR"/>
        </a:p>
      </dgm:t>
    </dgm:pt>
    <dgm:pt modelId="{4D274C89-DA2D-4FF1-AAC5-65A7812F1257}" type="pres">
      <dgm:prSet presAssocID="{4C521681-4E89-4EB1-A4DE-54E29E3F2B1E}" presName="childTextArrow" presStyleLbl="fgAccFollowNode1" presStyleIdx="4" presStyleCnt="6">
        <dgm:presLayoutVars>
          <dgm:bulletEnabled val="1"/>
        </dgm:presLayoutVars>
      </dgm:prSet>
      <dgm:spPr/>
      <dgm:t>
        <a:bodyPr/>
        <a:lstStyle/>
        <a:p>
          <a:endParaRPr lang="tr-TR"/>
        </a:p>
      </dgm:t>
    </dgm:pt>
    <dgm:pt modelId="{37A6179E-81ED-46C7-98B4-49651C372969}" type="pres">
      <dgm:prSet presAssocID="{8B0FC8E7-76F5-4B74-B57D-4E4790901B7C}" presName="childTextArrow" presStyleLbl="fgAccFollowNode1" presStyleIdx="5" presStyleCnt="6">
        <dgm:presLayoutVars>
          <dgm:bulletEnabled val="1"/>
        </dgm:presLayoutVars>
      </dgm:prSet>
      <dgm:spPr/>
      <dgm:t>
        <a:bodyPr/>
        <a:lstStyle/>
        <a:p>
          <a:endParaRPr lang="tr-TR"/>
        </a:p>
      </dgm:t>
    </dgm:pt>
  </dgm:ptLst>
  <dgm:cxnLst>
    <dgm:cxn modelId="{A51D34BE-98AF-4A56-932D-2EB27A4C234F}" type="presOf" srcId="{8B0FC8E7-76F5-4B74-B57D-4E4790901B7C}" destId="{37A6179E-81ED-46C7-98B4-49651C372969}" srcOrd="0" destOrd="0" presId="urn:microsoft.com/office/officeart/2005/8/layout/process4"/>
    <dgm:cxn modelId="{8F1D8A3A-C52E-4881-86A0-DCF6630762EE}" srcId="{CD9453DF-5F82-478C-BAB1-071BABC43AEF}" destId="{67CB72FC-3CDE-4FAB-93FA-AB9208EBE23E}" srcOrd="2" destOrd="0" parTransId="{1528D105-4A28-4FC7-9E4B-C20387D918F4}" sibTransId="{8967A861-6C8A-435C-B0FC-7F58AA4FF700}"/>
    <dgm:cxn modelId="{D488F056-FAD5-4233-BF2B-8F23C94636A3}" type="presOf" srcId="{67CB72FC-3CDE-4FAB-93FA-AB9208EBE23E}" destId="{12A961BE-7BD3-4A3C-A9D1-FB45CFEE2F30}" srcOrd="0" destOrd="0" presId="urn:microsoft.com/office/officeart/2005/8/layout/process4"/>
    <dgm:cxn modelId="{F3621E6E-315E-46EC-A6FC-C8EE72938BA4}" type="presOf" srcId="{EBD0EC5A-272E-498F-B0F0-D8B211852887}" destId="{0892AA33-A5D1-4BB8-A59B-93C04863C132}" srcOrd="0" destOrd="0" presId="urn:microsoft.com/office/officeart/2005/8/layout/process4"/>
    <dgm:cxn modelId="{F63F697C-C95F-49AC-88E8-65E2F526D84B}" srcId="{CD9453DF-5F82-478C-BAB1-071BABC43AEF}" destId="{EBD0EC5A-272E-498F-B0F0-D8B211852887}" srcOrd="0" destOrd="0" parTransId="{1AA54621-B73B-4371-B8A8-B922D851DD16}" sibTransId="{2F852A41-848A-4226-99FB-8F984CCCCF67}"/>
    <dgm:cxn modelId="{022F5D12-E37A-4D21-BC82-204008B6749A}" type="presOf" srcId="{CD9453DF-5F82-478C-BAB1-071BABC43AEF}" destId="{33AE8501-332F-4483-9053-AC33192CF09E}" srcOrd="0" destOrd="0" presId="urn:microsoft.com/office/officeart/2005/8/layout/process4"/>
    <dgm:cxn modelId="{BFE1F6B2-04C0-469D-AB5E-C1950B717AF6}" srcId="{EBD0EC5A-272E-498F-B0F0-D8B211852887}" destId="{4C521681-4E89-4EB1-A4DE-54E29E3F2B1E}" srcOrd="0" destOrd="0" parTransId="{8D7D7863-4316-467A-8518-AA973A42A78D}" sibTransId="{D94B204D-EEDE-4F60-99F7-BEB387451990}"/>
    <dgm:cxn modelId="{DAEDCFB7-2A2F-4064-8C95-25CD7AED57E1}" type="presOf" srcId="{EBD0EC5A-272E-498F-B0F0-D8B211852887}" destId="{FAB4B639-9590-42E3-A4B1-73FD5FB635DC}" srcOrd="1" destOrd="0" presId="urn:microsoft.com/office/officeart/2005/8/layout/process4"/>
    <dgm:cxn modelId="{769C89D6-E5DE-4233-AFB0-B37D518EE453}" type="presOf" srcId="{3B2707D0-0DBA-4297-9B5C-731770024FF7}" destId="{D631B92F-EFD5-4B18-9EC0-228B1D998749}" srcOrd="0" destOrd="0" presId="urn:microsoft.com/office/officeart/2005/8/layout/process4"/>
    <dgm:cxn modelId="{F54EDD78-37A0-4BEA-AF69-C1A6FCD1FC9B}" srcId="{EBD0EC5A-272E-498F-B0F0-D8B211852887}" destId="{8B0FC8E7-76F5-4B74-B57D-4E4790901B7C}" srcOrd="1" destOrd="0" parTransId="{ECD054C1-B1DD-41E7-9158-2D5619AA58F3}" sibTransId="{5A43E2BB-7EB7-4D97-9F9C-2CB93B57FC74}"/>
    <dgm:cxn modelId="{3AD04E68-35C0-4F1A-9C81-3BD2432E0014}" type="presOf" srcId="{C026621A-C161-49EC-9181-6267A1A9F60F}" destId="{3E27ADC8-CE32-4CB7-903C-F7630047505D}" srcOrd="0" destOrd="0" presId="urn:microsoft.com/office/officeart/2005/8/layout/process4"/>
    <dgm:cxn modelId="{FA603008-0B27-4112-B629-9899C6EE3A0B}" srcId="{B5B369A8-AC05-4A3A-82A4-830D846C4A2C}" destId="{C026621A-C161-49EC-9181-6267A1A9F60F}" srcOrd="0" destOrd="0" parTransId="{35F112AA-961F-4822-9328-EF09C5BB599E}" sibTransId="{2724DBDF-3BC1-4151-BEBB-5EC0085AFE2B}"/>
    <dgm:cxn modelId="{FD51CFC4-8AC5-4045-867A-9694AE467D07}" type="presOf" srcId="{FDE619B8-32A7-4EA6-BAF4-57ABAE24613B}" destId="{E5227815-1979-48B7-918D-B133592BBA68}" srcOrd="0" destOrd="0" presId="urn:microsoft.com/office/officeart/2005/8/layout/process4"/>
    <dgm:cxn modelId="{87561673-746D-46F9-8AE2-4DD6D6098F68}" type="presOf" srcId="{67CB72FC-3CDE-4FAB-93FA-AB9208EBE23E}" destId="{02BF79BE-1138-4E40-AF0A-28F7B87FE203}" srcOrd="1" destOrd="0" presId="urn:microsoft.com/office/officeart/2005/8/layout/process4"/>
    <dgm:cxn modelId="{40449936-4C69-41EF-B285-EAA3171E45DB}" srcId="{CD9453DF-5F82-478C-BAB1-071BABC43AEF}" destId="{B5B369A8-AC05-4A3A-82A4-830D846C4A2C}" srcOrd="1" destOrd="0" parTransId="{2AD4A8C8-D5D3-4C8A-A2C5-8D38CEDAC054}" sibTransId="{A6B6B8EF-AF74-44FB-9ACD-1437DBB656EF}"/>
    <dgm:cxn modelId="{C5BF63DF-1D0D-46F6-A089-051F19FB651B}" srcId="{67CB72FC-3CDE-4FAB-93FA-AB9208EBE23E}" destId="{88C546CF-F5D7-4966-B2D2-C584CF8C95F3}" srcOrd="0" destOrd="0" parTransId="{F8A419F9-97FA-48DA-82E3-A9EF9D197CD7}" sibTransId="{0F429E88-F450-4FBC-B1F5-289784B627ED}"/>
    <dgm:cxn modelId="{30C10A5E-6224-47EE-A702-9CD5E047501B}" srcId="{B5B369A8-AC05-4A3A-82A4-830D846C4A2C}" destId="{3B2707D0-0DBA-4297-9B5C-731770024FF7}" srcOrd="1" destOrd="0" parTransId="{C165044A-50BE-40DA-9840-44A3FBACA098}" sibTransId="{3FA1BBA8-EEDD-491F-9DF0-1EAB5299D120}"/>
    <dgm:cxn modelId="{A762D74A-221E-47ED-B47D-7815DF62077B}" type="presOf" srcId="{4C521681-4E89-4EB1-A4DE-54E29E3F2B1E}" destId="{4D274C89-DA2D-4FF1-AAC5-65A7812F1257}" srcOrd="0" destOrd="0" presId="urn:microsoft.com/office/officeart/2005/8/layout/process4"/>
    <dgm:cxn modelId="{9BFC6B89-B853-4ACB-A471-8539E181F3AF}" type="presOf" srcId="{88C546CF-F5D7-4966-B2D2-C584CF8C95F3}" destId="{BFDCA927-7B61-4717-ABF9-30FD08BB108A}" srcOrd="0" destOrd="0" presId="urn:microsoft.com/office/officeart/2005/8/layout/process4"/>
    <dgm:cxn modelId="{6C630D3A-FC31-4DDA-9726-E946283C5A93}" type="presOf" srcId="{B5B369A8-AC05-4A3A-82A4-830D846C4A2C}" destId="{85FFCDFA-9995-4176-9CD3-C52B62998690}" srcOrd="0" destOrd="0" presId="urn:microsoft.com/office/officeart/2005/8/layout/process4"/>
    <dgm:cxn modelId="{D29A0D36-8D0F-47A2-B73C-B2EDA631643F}" srcId="{67CB72FC-3CDE-4FAB-93FA-AB9208EBE23E}" destId="{FDE619B8-32A7-4EA6-BAF4-57ABAE24613B}" srcOrd="1" destOrd="0" parTransId="{BAA80BB6-7E1C-48AA-B2C2-AB8E978E183F}" sibTransId="{80E05207-AFC0-4169-9294-83C723769C93}"/>
    <dgm:cxn modelId="{492A6563-F2BC-4455-9D4F-134F8C02A998}" type="presOf" srcId="{B5B369A8-AC05-4A3A-82A4-830D846C4A2C}" destId="{834B2C3C-0F00-4A9E-9262-E53B7E776D8D}" srcOrd="1" destOrd="0" presId="urn:microsoft.com/office/officeart/2005/8/layout/process4"/>
    <dgm:cxn modelId="{077A5ECC-3047-42AB-AD31-789A36E3C88C}" type="presParOf" srcId="{33AE8501-332F-4483-9053-AC33192CF09E}" destId="{5654855C-F5E0-4CD5-901E-5E26B2F83BD0}" srcOrd="0" destOrd="0" presId="urn:microsoft.com/office/officeart/2005/8/layout/process4"/>
    <dgm:cxn modelId="{F03C0E5D-8EDE-4066-8EED-5C1121404016}" type="presParOf" srcId="{5654855C-F5E0-4CD5-901E-5E26B2F83BD0}" destId="{12A961BE-7BD3-4A3C-A9D1-FB45CFEE2F30}" srcOrd="0" destOrd="0" presId="urn:microsoft.com/office/officeart/2005/8/layout/process4"/>
    <dgm:cxn modelId="{46E198CA-E851-4B59-834F-AD13B838426F}" type="presParOf" srcId="{5654855C-F5E0-4CD5-901E-5E26B2F83BD0}" destId="{02BF79BE-1138-4E40-AF0A-28F7B87FE203}" srcOrd="1" destOrd="0" presId="urn:microsoft.com/office/officeart/2005/8/layout/process4"/>
    <dgm:cxn modelId="{A535CD15-B6F5-4E5A-A98B-2A62D481DEC1}" type="presParOf" srcId="{5654855C-F5E0-4CD5-901E-5E26B2F83BD0}" destId="{1E48D7BC-9CE7-4CDE-B61E-08991286E73D}" srcOrd="2" destOrd="0" presId="urn:microsoft.com/office/officeart/2005/8/layout/process4"/>
    <dgm:cxn modelId="{ACC097A3-0261-48F2-AACC-BC1426689900}" type="presParOf" srcId="{1E48D7BC-9CE7-4CDE-B61E-08991286E73D}" destId="{BFDCA927-7B61-4717-ABF9-30FD08BB108A}" srcOrd="0" destOrd="0" presId="urn:microsoft.com/office/officeart/2005/8/layout/process4"/>
    <dgm:cxn modelId="{AFB74A2A-55F8-40DD-A235-7D02CD378437}" type="presParOf" srcId="{1E48D7BC-9CE7-4CDE-B61E-08991286E73D}" destId="{E5227815-1979-48B7-918D-B133592BBA68}" srcOrd="1" destOrd="0" presId="urn:microsoft.com/office/officeart/2005/8/layout/process4"/>
    <dgm:cxn modelId="{4CE9BA2E-00BC-4C87-BE2D-2B9305174FE0}" type="presParOf" srcId="{33AE8501-332F-4483-9053-AC33192CF09E}" destId="{A8A06560-4F35-4459-909A-100AB799717B}" srcOrd="1" destOrd="0" presId="urn:microsoft.com/office/officeart/2005/8/layout/process4"/>
    <dgm:cxn modelId="{DB2F2B34-C50A-4440-A500-2637DF6C4712}" type="presParOf" srcId="{33AE8501-332F-4483-9053-AC33192CF09E}" destId="{0CFB71D9-A7BC-42AB-AE58-84765C93416C}" srcOrd="2" destOrd="0" presId="urn:microsoft.com/office/officeart/2005/8/layout/process4"/>
    <dgm:cxn modelId="{E6D7CEC0-654E-4F47-88EB-B8260E5FAA46}" type="presParOf" srcId="{0CFB71D9-A7BC-42AB-AE58-84765C93416C}" destId="{85FFCDFA-9995-4176-9CD3-C52B62998690}" srcOrd="0" destOrd="0" presId="urn:microsoft.com/office/officeart/2005/8/layout/process4"/>
    <dgm:cxn modelId="{F7A70941-AF4A-4DAC-8A50-2040A96C8F1F}" type="presParOf" srcId="{0CFB71D9-A7BC-42AB-AE58-84765C93416C}" destId="{834B2C3C-0F00-4A9E-9262-E53B7E776D8D}" srcOrd="1" destOrd="0" presId="urn:microsoft.com/office/officeart/2005/8/layout/process4"/>
    <dgm:cxn modelId="{D5B794B1-1AE2-444D-8E57-843939A3470E}" type="presParOf" srcId="{0CFB71D9-A7BC-42AB-AE58-84765C93416C}" destId="{5CD3A297-9677-46F1-8C5A-3085B074BA02}" srcOrd="2" destOrd="0" presId="urn:microsoft.com/office/officeart/2005/8/layout/process4"/>
    <dgm:cxn modelId="{17FD7591-7AD3-497C-AFFC-1A0C8D0DDA91}" type="presParOf" srcId="{5CD3A297-9677-46F1-8C5A-3085B074BA02}" destId="{3E27ADC8-CE32-4CB7-903C-F7630047505D}" srcOrd="0" destOrd="0" presId="urn:microsoft.com/office/officeart/2005/8/layout/process4"/>
    <dgm:cxn modelId="{B24837CE-D3D2-408D-808E-7B95C3ECCEE7}" type="presParOf" srcId="{5CD3A297-9677-46F1-8C5A-3085B074BA02}" destId="{D631B92F-EFD5-4B18-9EC0-228B1D998749}" srcOrd="1" destOrd="0" presId="urn:microsoft.com/office/officeart/2005/8/layout/process4"/>
    <dgm:cxn modelId="{82252467-0D87-42F4-860A-B14D741781F7}" type="presParOf" srcId="{33AE8501-332F-4483-9053-AC33192CF09E}" destId="{2A197AE2-EE90-489F-967D-1D2F3D7F56C8}" srcOrd="3" destOrd="0" presId="urn:microsoft.com/office/officeart/2005/8/layout/process4"/>
    <dgm:cxn modelId="{E147AE10-3310-45C8-957D-285F354038E7}" type="presParOf" srcId="{33AE8501-332F-4483-9053-AC33192CF09E}" destId="{8276D580-DAD1-4BAA-82FF-152E09DBDBDE}" srcOrd="4" destOrd="0" presId="urn:microsoft.com/office/officeart/2005/8/layout/process4"/>
    <dgm:cxn modelId="{D25086F6-97FD-448F-82E9-D39F94782DA2}" type="presParOf" srcId="{8276D580-DAD1-4BAA-82FF-152E09DBDBDE}" destId="{0892AA33-A5D1-4BB8-A59B-93C04863C132}" srcOrd="0" destOrd="0" presId="urn:microsoft.com/office/officeart/2005/8/layout/process4"/>
    <dgm:cxn modelId="{8F53CEB6-BC5E-4DFB-84FC-A9C17D6EAA0F}" type="presParOf" srcId="{8276D580-DAD1-4BAA-82FF-152E09DBDBDE}" destId="{FAB4B639-9590-42E3-A4B1-73FD5FB635DC}" srcOrd="1" destOrd="0" presId="urn:microsoft.com/office/officeart/2005/8/layout/process4"/>
    <dgm:cxn modelId="{8B82A2B9-B1CE-461D-B17F-0E754C6973C8}" type="presParOf" srcId="{8276D580-DAD1-4BAA-82FF-152E09DBDBDE}" destId="{811B7A32-946E-4374-8FF2-A74C73CA471A}" srcOrd="2" destOrd="0" presId="urn:microsoft.com/office/officeart/2005/8/layout/process4"/>
    <dgm:cxn modelId="{FB7961DC-B130-4811-8BAB-27B435B7F642}" type="presParOf" srcId="{811B7A32-946E-4374-8FF2-A74C73CA471A}" destId="{4D274C89-DA2D-4FF1-AAC5-65A7812F1257}" srcOrd="0" destOrd="0" presId="urn:microsoft.com/office/officeart/2005/8/layout/process4"/>
    <dgm:cxn modelId="{0F96D155-9221-4D0E-9DCA-380EDC79A1EB}" type="presParOf" srcId="{811B7A32-946E-4374-8FF2-A74C73CA471A}" destId="{37A6179E-81ED-46C7-98B4-49651C372969}" srcOrd="1" destOrd="0" presId="urn:microsoft.com/office/officeart/2005/8/layout/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0955426-FC75-45A5-825F-FF8DB265523F}" type="doc">
      <dgm:prSet loTypeId="urn:microsoft.com/office/officeart/2005/8/layout/radial6" loCatId="cycle" qsTypeId="urn:microsoft.com/office/officeart/2005/8/quickstyle/simple1" qsCatId="simple" csTypeId="urn:microsoft.com/office/officeart/2005/8/colors/colorful1#1" csCatId="colorful" phldr="1"/>
      <dgm:spPr/>
      <dgm:t>
        <a:bodyPr/>
        <a:lstStyle/>
        <a:p>
          <a:endParaRPr lang="tr-TR"/>
        </a:p>
      </dgm:t>
    </dgm:pt>
    <dgm:pt modelId="{09597BBC-8B84-4026-A524-30ADE60F1B9C}">
      <dgm:prSet phldrT="[Text]" custT="1"/>
      <dgm:spPr/>
      <dgm:t>
        <a:bodyPr/>
        <a:lstStyle/>
        <a:p>
          <a:r>
            <a:rPr lang="tr-TR" sz="1600" b="1" dirty="0" smtClean="0"/>
            <a:t>LİMİT TAHSİS EDİLEN BANKALAR</a:t>
          </a:r>
          <a:endParaRPr lang="tr-TR" sz="1600" b="1" dirty="0"/>
        </a:p>
      </dgm:t>
    </dgm:pt>
    <dgm:pt modelId="{8349B095-EE63-40FA-8818-BBC26B68D65F}" type="parTrans" cxnId="{BB57F899-C6C4-42D0-8145-E476AD81B592}">
      <dgm:prSet/>
      <dgm:spPr/>
      <dgm:t>
        <a:bodyPr/>
        <a:lstStyle/>
        <a:p>
          <a:endParaRPr lang="tr-TR"/>
        </a:p>
      </dgm:t>
    </dgm:pt>
    <dgm:pt modelId="{CA2DE964-7251-4773-B348-64EEB7DBDBBC}" type="sibTrans" cxnId="{BB57F899-C6C4-42D0-8145-E476AD81B592}">
      <dgm:prSet/>
      <dgm:spPr/>
      <dgm:t>
        <a:bodyPr/>
        <a:lstStyle/>
        <a:p>
          <a:endParaRPr lang="tr-TR"/>
        </a:p>
      </dgm:t>
    </dgm:pt>
    <dgm:pt modelId="{6255400C-9091-4243-84B6-36999F15220E}">
      <dgm:prSet phldrT="[Text]" custT="1"/>
      <dgm:spPr/>
      <dgm:t>
        <a:bodyPr/>
        <a:lstStyle/>
        <a:p>
          <a:r>
            <a:rPr lang="tr-TR" sz="1600" b="1" dirty="0" smtClean="0">
              <a:solidFill>
                <a:schemeClr val="bg1"/>
              </a:solidFill>
              <a:latin typeface="Times New Roman" pitchFamily="18" charset="0"/>
              <a:cs typeface="Times New Roman" pitchFamily="18" charset="0"/>
            </a:rPr>
            <a:t>Ziraat Bankası</a:t>
          </a:r>
        </a:p>
      </dgm:t>
    </dgm:pt>
    <dgm:pt modelId="{4D90A771-45C8-40E3-B8AB-47FE6F869B70}" type="parTrans" cxnId="{42A9A49C-5E0B-4F38-B464-2F8CFA0A6ABC}">
      <dgm:prSet/>
      <dgm:spPr/>
      <dgm:t>
        <a:bodyPr/>
        <a:lstStyle/>
        <a:p>
          <a:endParaRPr lang="tr-TR"/>
        </a:p>
      </dgm:t>
    </dgm:pt>
    <dgm:pt modelId="{27DA870C-B6FA-412A-ADD0-CE58501B0BD8}" type="sibTrans" cxnId="{42A9A49C-5E0B-4F38-B464-2F8CFA0A6ABC}">
      <dgm:prSet/>
      <dgm:spPr/>
      <dgm:t>
        <a:bodyPr/>
        <a:lstStyle/>
        <a:p>
          <a:endParaRPr lang="tr-TR" sz="2400" b="1"/>
        </a:p>
      </dgm:t>
    </dgm:pt>
    <dgm:pt modelId="{4F0182A2-0F70-4EF9-A1D2-9D4ECF115407}">
      <dgm:prSet phldrT="[Text]" custT="1"/>
      <dgm:spPr/>
      <dgm:t>
        <a:bodyPr/>
        <a:lstStyle/>
        <a:p>
          <a:r>
            <a:rPr lang="tr-TR" sz="1600" b="1" dirty="0" smtClean="0">
              <a:solidFill>
                <a:schemeClr val="bg1"/>
              </a:solidFill>
              <a:latin typeface="Times New Roman" pitchFamily="18" charset="0"/>
              <a:cs typeface="Times New Roman" pitchFamily="18" charset="0"/>
            </a:rPr>
            <a:t>İş Bankası</a:t>
          </a:r>
        </a:p>
      </dgm:t>
    </dgm:pt>
    <dgm:pt modelId="{E6905650-1297-40FE-8A0E-824FDD7F55D4}" type="parTrans" cxnId="{E577CB54-41ED-4F36-9BCA-3647A3A0723F}">
      <dgm:prSet/>
      <dgm:spPr/>
      <dgm:t>
        <a:bodyPr/>
        <a:lstStyle/>
        <a:p>
          <a:endParaRPr lang="tr-TR"/>
        </a:p>
      </dgm:t>
    </dgm:pt>
    <dgm:pt modelId="{A0B278D9-EDFB-413B-86B2-64153D287593}" type="sibTrans" cxnId="{E577CB54-41ED-4F36-9BCA-3647A3A0723F}">
      <dgm:prSet/>
      <dgm:spPr/>
      <dgm:t>
        <a:bodyPr/>
        <a:lstStyle/>
        <a:p>
          <a:endParaRPr lang="tr-TR" sz="2400" b="1"/>
        </a:p>
      </dgm:t>
    </dgm:pt>
    <dgm:pt modelId="{1D72AD29-923F-4BA9-96F5-27EAA371E808}">
      <dgm:prSet phldrT="[Text]" custT="1"/>
      <dgm:spPr/>
      <dgm:t>
        <a:bodyPr/>
        <a:lstStyle/>
        <a:p>
          <a:r>
            <a:rPr lang="tr-TR" sz="1600" b="1" dirty="0" smtClean="0">
              <a:solidFill>
                <a:schemeClr val="bg1"/>
              </a:solidFill>
              <a:latin typeface="Times New Roman" pitchFamily="18" charset="0"/>
              <a:cs typeface="Times New Roman" pitchFamily="18" charset="0"/>
            </a:rPr>
            <a:t>Arap Türk Bankası</a:t>
          </a:r>
        </a:p>
      </dgm:t>
    </dgm:pt>
    <dgm:pt modelId="{47B95AF6-C90B-4517-817D-24071EDE5505}" type="parTrans" cxnId="{6CCD1F15-6603-489B-B48D-3D8F5F6C0EED}">
      <dgm:prSet/>
      <dgm:spPr/>
      <dgm:t>
        <a:bodyPr/>
        <a:lstStyle/>
        <a:p>
          <a:endParaRPr lang="tr-TR"/>
        </a:p>
      </dgm:t>
    </dgm:pt>
    <dgm:pt modelId="{60ACD46F-FBC1-4CA6-9D41-F2BB53A89FF4}" type="sibTrans" cxnId="{6CCD1F15-6603-489B-B48D-3D8F5F6C0EED}">
      <dgm:prSet/>
      <dgm:spPr/>
      <dgm:t>
        <a:bodyPr/>
        <a:lstStyle/>
        <a:p>
          <a:endParaRPr lang="tr-TR" sz="2400" b="1"/>
        </a:p>
      </dgm:t>
    </dgm:pt>
    <dgm:pt modelId="{DBD424BA-0291-4837-A6FF-C25A8FCC0C0E}">
      <dgm:prSet phldrT="[Text]" custT="1"/>
      <dgm:spPr/>
      <dgm:t>
        <a:bodyPr/>
        <a:lstStyle/>
        <a:p>
          <a:r>
            <a:rPr lang="tr-TR" sz="1600" b="1" dirty="0" smtClean="0">
              <a:solidFill>
                <a:schemeClr val="bg1"/>
              </a:solidFill>
              <a:latin typeface="Times New Roman" pitchFamily="18" charset="0"/>
              <a:cs typeface="Times New Roman" pitchFamily="18" charset="0"/>
            </a:rPr>
            <a:t>Halk Bankası</a:t>
          </a:r>
        </a:p>
      </dgm:t>
    </dgm:pt>
    <dgm:pt modelId="{1D477641-F6FE-499D-9E65-12C443C82737}" type="parTrans" cxnId="{9CA4C42D-5E83-4643-AAFF-8A246F243F7F}">
      <dgm:prSet/>
      <dgm:spPr/>
      <dgm:t>
        <a:bodyPr/>
        <a:lstStyle/>
        <a:p>
          <a:endParaRPr lang="tr-TR"/>
        </a:p>
      </dgm:t>
    </dgm:pt>
    <dgm:pt modelId="{92F41A7A-5AF4-41E8-AC4B-0CB3B7378D86}" type="sibTrans" cxnId="{9CA4C42D-5E83-4643-AAFF-8A246F243F7F}">
      <dgm:prSet/>
      <dgm:spPr/>
      <dgm:t>
        <a:bodyPr/>
        <a:lstStyle/>
        <a:p>
          <a:endParaRPr lang="tr-TR" sz="2400" b="1"/>
        </a:p>
      </dgm:t>
    </dgm:pt>
    <dgm:pt modelId="{4E57485F-D18A-429B-94AB-2752E747417A}" type="pres">
      <dgm:prSet presAssocID="{30955426-FC75-45A5-825F-FF8DB265523F}" presName="Name0" presStyleCnt="0">
        <dgm:presLayoutVars>
          <dgm:chMax val="1"/>
          <dgm:dir/>
          <dgm:animLvl val="ctr"/>
          <dgm:resizeHandles val="exact"/>
        </dgm:presLayoutVars>
      </dgm:prSet>
      <dgm:spPr/>
      <dgm:t>
        <a:bodyPr/>
        <a:lstStyle/>
        <a:p>
          <a:endParaRPr lang="tr-TR"/>
        </a:p>
      </dgm:t>
    </dgm:pt>
    <dgm:pt modelId="{1D5520F2-85D8-4125-AE1E-58621555A794}" type="pres">
      <dgm:prSet presAssocID="{09597BBC-8B84-4026-A524-30ADE60F1B9C}" presName="centerShape" presStyleLbl="node0" presStyleIdx="0" presStyleCnt="1" custScaleX="122409" custScaleY="103577"/>
      <dgm:spPr/>
      <dgm:t>
        <a:bodyPr/>
        <a:lstStyle/>
        <a:p>
          <a:endParaRPr lang="tr-TR"/>
        </a:p>
      </dgm:t>
    </dgm:pt>
    <dgm:pt modelId="{F75E5DEC-4202-4E5F-9CB6-591C7698DE56}" type="pres">
      <dgm:prSet presAssocID="{6255400C-9091-4243-84B6-36999F15220E}" presName="node" presStyleLbl="node1" presStyleIdx="0" presStyleCnt="4" custScaleX="140616" custScaleY="134515">
        <dgm:presLayoutVars>
          <dgm:bulletEnabled val="1"/>
        </dgm:presLayoutVars>
      </dgm:prSet>
      <dgm:spPr/>
      <dgm:t>
        <a:bodyPr/>
        <a:lstStyle/>
        <a:p>
          <a:endParaRPr lang="tr-TR"/>
        </a:p>
      </dgm:t>
    </dgm:pt>
    <dgm:pt modelId="{97F64539-6C60-4EE1-8E43-E2DC0FE1400F}" type="pres">
      <dgm:prSet presAssocID="{6255400C-9091-4243-84B6-36999F15220E}" presName="dummy" presStyleCnt="0"/>
      <dgm:spPr/>
    </dgm:pt>
    <dgm:pt modelId="{F14A4347-0B89-4CEF-9ACC-33B4158AB192}" type="pres">
      <dgm:prSet presAssocID="{27DA870C-B6FA-412A-ADD0-CE58501B0BD8}" presName="sibTrans" presStyleLbl="sibTrans2D1" presStyleIdx="0" presStyleCnt="4"/>
      <dgm:spPr/>
      <dgm:t>
        <a:bodyPr/>
        <a:lstStyle/>
        <a:p>
          <a:endParaRPr lang="tr-TR"/>
        </a:p>
      </dgm:t>
    </dgm:pt>
    <dgm:pt modelId="{43822EE8-5013-44CA-9148-9E5984378FC1}" type="pres">
      <dgm:prSet presAssocID="{4F0182A2-0F70-4EF9-A1D2-9D4ECF115407}" presName="node" presStyleLbl="node1" presStyleIdx="1" presStyleCnt="4" custScaleX="140616" custScaleY="134515" custRadScaleRad="107100" custRadScaleInc="1582">
        <dgm:presLayoutVars>
          <dgm:bulletEnabled val="1"/>
        </dgm:presLayoutVars>
      </dgm:prSet>
      <dgm:spPr/>
      <dgm:t>
        <a:bodyPr/>
        <a:lstStyle/>
        <a:p>
          <a:endParaRPr lang="tr-TR"/>
        </a:p>
      </dgm:t>
    </dgm:pt>
    <dgm:pt modelId="{9C60DDDB-6B15-4DA2-9E62-326A9A29D16B}" type="pres">
      <dgm:prSet presAssocID="{4F0182A2-0F70-4EF9-A1D2-9D4ECF115407}" presName="dummy" presStyleCnt="0"/>
      <dgm:spPr/>
    </dgm:pt>
    <dgm:pt modelId="{2E0E32BC-6BA5-46DE-B6DD-464623EF220D}" type="pres">
      <dgm:prSet presAssocID="{A0B278D9-EDFB-413B-86B2-64153D287593}" presName="sibTrans" presStyleLbl="sibTrans2D1" presStyleIdx="1" presStyleCnt="4"/>
      <dgm:spPr/>
      <dgm:t>
        <a:bodyPr/>
        <a:lstStyle/>
        <a:p>
          <a:endParaRPr lang="tr-TR"/>
        </a:p>
      </dgm:t>
    </dgm:pt>
    <dgm:pt modelId="{1B2F199E-10B4-4009-8769-F2C7A4F44119}" type="pres">
      <dgm:prSet presAssocID="{1D72AD29-923F-4BA9-96F5-27EAA371E808}" presName="node" presStyleLbl="node1" presStyleIdx="2" presStyleCnt="4" custScaleX="140616" custScaleY="134515">
        <dgm:presLayoutVars>
          <dgm:bulletEnabled val="1"/>
        </dgm:presLayoutVars>
      </dgm:prSet>
      <dgm:spPr/>
      <dgm:t>
        <a:bodyPr/>
        <a:lstStyle/>
        <a:p>
          <a:endParaRPr lang="tr-TR"/>
        </a:p>
      </dgm:t>
    </dgm:pt>
    <dgm:pt modelId="{10CD23B9-0E75-4182-98DB-186FD854FD5A}" type="pres">
      <dgm:prSet presAssocID="{1D72AD29-923F-4BA9-96F5-27EAA371E808}" presName="dummy" presStyleCnt="0"/>
      <dgm:spPr/>
    </dgm:pt>
    <dgm:pt modelId="{1BD38512-B109-481B-B680-E900C2A746EE}" type="pres">
      <dgm:prSet presAssocID="{60ACD46F-FBC1-4CA6-9D41-F2BB53A89FF4}" presName="sibTrans" presStyleLbl="sibTrans2D1" presStyleIdx="2" presStyleCnt="4"/>
      <dgm:spPr/>
      <dgm:t>
        <a:bodyPr/>
        <a:lstStyle/>
        <a:p>
          <a:endParaRPr lang="tr-TR"/>
        </a:p>
      </dgm:t>
    </dgm:pt>
    <dgm:pt modelId="{8AD3EE0D-E5AA-421A-A25A-503DCCF555AF}" type="pres">
      <dgm:prSet presAssocID="{DBD424BA-0291-4837-A6FF-C25A8FCC0C0E}" presName="node" presStyleLbl="node1" presStyleIdx="3" presStyleCnt="4" custScaleX="140616" custScaleY="134515" custRadScaleRad="108870">
        <dgm:presLayoutVars>
          <dgm:bulletEnabled val="1"/>
        </dgm:presLayoutVars>
      </dgm:prSet>
      <dgm:spPr/>
      <dgm:t>
        <a:bodyPr/>
        <a:lstStyle/>
        <a:p>
          <a:endParaRPr lang="tr-TR"/>
        </a:p>
      </dgm:t>
    </dgm:pt>
    <dgm:pt modelId="{46BB8FD5-3216-4843-8EC3-55D909DDFF4B}" type="pres">
      <dgm:prSet presAssocID="{DBD424BA-0291-4837-A6FF-C25A8FCC0C0E}" presName="dummy" presStyleCnt="0"/>
      <dgm:spPr/>
    </dgm:pt>
    <dgm:pt modelId="{E30CF954-8587-4C55-8E3C-4EA1598CD28C}" type="pres">
      <dgm:prSet presAssocID="{92F41A7A-5AF4-41E8-AC4B-0CB3B7378D86}" presName="sibTrans" presStyleLbl="sibTrans2D1" presStyleIdx="3" presStyleCnt="4"/>
      <dgm:spPr/>
      <dgm:t>
        <a:bodyPr/>
        <a:lstStyle/>
        <a:p>
          <a:endParaRPr lang="tr-TR"/>
        </a:p>
      </dgm:t>
    </dgm:pt>
  </dgm:ptLst>
  <dgm:cxnLst>
    <dgm:cxn modelId="{6CCD1F15-6603-489B-B48D-3D8F5F6C0EED}" srcId="{09597BBC-8B84-4026-A524-30ADE60F1B9C}" destId="{1D72AD29-923F-4BA9-96F5-27EAA371E808}" srcOrd="2" destOrd="0" parTransId="{47B95AF6-C90B-4517-817D-24071EDE5505}" sibTransId="{60ACD46F-FBC1-4CA6-9D41-F2BB53A89FF4}"/>
    <dgm:cxn modelId="{8DB07FA8-01F1-45B1-9002-FDDDD2724BD3}" type="presOf" srcId="{30955426-FC75-45A5-825F-FF8DB265523F}" destId="{4E57485F-D18A-429B-94AB-2752E747417A}" srcOrd="0" destOrd="0" presId="urn:microsoft.com/office/officeart/2005/8/layout/radial6"/>
    <dgm:cxn modelId="{9CA4C42D-5E83-4643-AAFF-8A246F243F7F}" srcId="{09597BBC-8B84-4026-A524-30ADE60F1B9C}" destId="{DBD424BA-0291-4837-A6FF-C25A8FCC0C0E}" srcOrd="3" destOrd="0" parTransId="{1D477641-F6FE-499D-9E65-12C443C82737}" sibTransId="{92F41A7A-5AF4-41E8-AC4B-0CB3B7378D86}"/>
    <dgm:cxn modelId="{D813B52F-2C06-4F49-8EB3-D8D57C6F00BA}" type="presOf" srcId="{09597BBC-8B84-4026-A524-30ADE60F1B9C}" destId="{1D5520F2-85D8-4125-AE1E-58621555A794}" srcOrd="0" destOrd="0" presId="urn:microsoft.com/office/officeart/2005/8/layout/radial6"/>
    <dgm:cxn modelId="{6ECA1427-7D12-438C-96EB-D1A2050E6472}" type="presOf" srcId="{DBD424BA-0291-4837-A6FF-C25A8FCC0C0E}" destId="{8AD3EE0D-E5AA-421A-A25A-503DCCF555AF}" srcOrd="0" destOrd="0" presId="urn:microsoft.com/office/officeart/2005/8/layout/radial6"/>
    <dgm:cxn modelId="{BB57F899-C6C4-42D0-8145-E476AD81B592}" srcId="{30955426-FC75-45A5-825F-FF8DB265523F}" destId="{09597BBC-8B84-4026-A524-30ADE60F1B9C}" srcOrd="0" destOrd="0" parTransId="{8349B095-EE63-40FA-8818-BBC26B68D65F}" sibTransId="{CA2DE964-7251-4773-B348-64EEB7DBDBBC}"/>
    <dgm:cxn modelId="{42A9A49C-5E0B-4F38-B464-2F8CFA0A6ABC}" srcId="{09597BBC-8B84-4026-A524-30ADE60F1B9C}" destId="{6255400C-9091-4243-84B6-36999F15220E}" srcOrd="0" destOrd="0" parTransId="{4D90A771-45C8-40E3-B8AB-47FE6F869B70}" sibTransId="{27DA870C-B6FA-412A-ADD0-CE58501B0BD8}"/>
    <dgm:cxn modelId="{8E13D1FB-65AD-40CA-9E8D-5740955D6F5D}" type="presOf" srcId="{A0B278D9-EDFB-413B-86B2-64153D287593}" destId="{2E0E32BC-6BA5-46DE-B6DD-464623EF220D}" srcOrd="0" destOrd="0" presId="urn:microsoft.com/office/officeart/2005/8/layout/radial6"/>
    <dgm:cxn modelId="{070CDA7D-4C98-489D-B9EA-3B1EDF9E4DF7}" type="presOf" srcId="{27DA870C-B6FA-412A-ADD0-CE58501B0BD8}" destId="{F14A4347-0B89-4CEF-9ACC-33B4158AB192}" srcOrd="0" destOrd="0" presId="urn:microsoft.com/office/officeart/2005/8/layout/radial6"/>
    <dgm:cxn modelId="{93A8D439-FEF9-41ED-83EB-86BA23E28A13}" type="presOf" srcId="{4F0182A2-0F70-4EF9-A1D2-9D4ECF115407}" destId="{43822EE8-5013-44CA-9148-9E5984378FC1}" srcOrd="0" destOrd="0" presId="urn:microsoft.com/office/officeart/2005/8/layout/radial6"/>
    <dgm:cxn modelId="{8147ACB3-492B-47A2-AA25-A30417D129BD}" type="presOf" srcId="{92F41A7A-5AF4-41E8-AC4B-0CB3B7378D86}" destId="{E30CF954-8587-4C55-8E3C-4EA1598CD28C}" srcOrd="0" destOrd="0" presId="urn:microsoft.com/office/officeart/2005/8/layout/radial6"/>
    <dgm:cxn modelId="{198ED17F-9B42-4F0B-8E5E-89295B2308BC}" type="presOf" srcId="{6255400C-9091-4243-84B6-36999F15220E}" destId="{F75E5DEC-4202-4E5F-9CB6-591C7698DE56}" srcOrd="0" destOrd="0" presId="urn:microsoft.com/office/officeart/2005/8/layout/radial6"/>
    <dgm:cxn modelId="{EC60852E-5BA1-4A98-AA68-D6AA31431BE0}" type="presOf" srcId="{1D72AD29-923F-4BA9-96F5-27EAA371E808}" destId="{1B2F199E-10B4-4009-8769-F2C7A4F44119}" srcOrd="0" destOrd="0" presId="urn:microsoft.com/office/officeart/2005/8/layout/radial6"/>
    <dgm:cxn modelId="{CCC5DBF8-A5EF-4DE1-ADC2-128F53526CAE}" type="presOf" srcId="{60ACD46F-FBC1-4CA6-9D41-F2BB53A89FF4}" destId="{1BD38512-B109-481B-B680-E900C2A746EE}" srcOrd="0" destOrd="0" presId="urn:microsoft.com/office/officeart/2005/8/layout/radial6"/>
    <dgm:cxn modelId="{E577CB54-41ED-4F36-9BCA-3647A3A0723F}" srcId="{09597BBC-8B84-4026-A524-30ADE60F1B9C}" destId="{4F0182A2-0F70-4EF9-A1D2-9D4ECF115407}" srcOrd="1" destOrd="0" parTransId="{E6905650-1297-40FE-8A0E-824FDD7F55D4}" sibTransId="{A0B278D9-EDFB-413B-86B2-64153D287593}"/>
    <dgm:cxn modelId="{94B848A5-9DCB-4560-B530-4647AFC396BE}" type="presParOf" srcId="{4E57485F-D18A-429B-94AB-2752E747417A}" destId="{1D5520F2-85D8-4125-AE1E-58621555A794}" srcOrd="0" destOrd="0" presId="urn:microsoft.com/office/officeart/2005/8/layout/radial6"/>
    <dgm:cxn modelId="{A5A89CFB-BB66-4710-9ED0-CFBA40206C06}" type="presParOf" srcId="{4E57485F-D18A-429B-94AB-2752E747417A}" destId="{F75E5DEC-4202-4E5F-9CB6-591C7698DE56}" srcOrd="1" destOrd="0" presId="urn:microsoft.com/office/officeart/2005/8/layout/radial6"/>
    <dgm:cxn modelId="{9CA4DCF7-F6DB-4099-BCE1-73E100ACDBA9}" type="presParOf" srcId="{4E57485F-D18A-429B-94AB-2752E747417A}" destId="{97F64539-6C60-4EE1-8E43-E2DC0FE1400F}" srcOrd="2" destOrd="0" presId="urn:microsoft.com/office/officeart/2005/8/layout/radial6"/>
    <dgm:cxn modelId="{25ECD41F-923A-424C-919F-4FE621B8ED6B}" type="presParOf" srcId="{4E57485F-D18A-429B-94AB-2752E747417A}" destId="{F14A4347-0B89-4CEF-9ACC-33B4158AB192}" srcOrd="3" destOrd="0" presId="urn:microsoft.com/office/officeart/2005/8/layout/radial6"/>
    <dgm:cxn modelId="{09328DC8-84D3-4963-9723-FF207E65178F}" type="presParOf" srcId="{4E57485F-D18A-429B-94AB-2752E747417A}" destId="{43822EE8-5013-44CA-9148-9E5984378FC1}" srcOrd="4" destOrd="0" presId="urn:microsoft.com/office/officeart/2005/8/layout/radial6"/>
    <dgm:cxn modelId="{D3C7A37C-FD93-49D0-9DED-98814230127B}" type="presParOf" srcId="{4E57485F-D18A-429B-94AB-2752E747417A}" destId="{9C60DDDB-6B15-4DA2-9E62-326A9A29D16B}" srcOrd="5" destOrd="0" presId="urn:microsoft.com/office/officeart/2005/8/layout/radial6"/>
    <dgm:cxn modelId="{3531CE87-B364-4C03-9087-A673D07A4D26}" type="presParOf" srcId="{4E57485F-D18A-429B-94AB-2752E747417A}" destId="{2E0E32BC-6BA5-46DE-B6DD-464623EF220D}" srcOrd="6" destOrd="0" presId="urn:microsoft.com/office/officeart/2005/8/layout/radial6"/>
    <dgm:cxn modelId="{54CF11B9-BD9F-4173-9C07-FF9912A82619}" type="presParOf" srcId="{4E57485F-D18A-429B-94AB-2752E747417A}" destId="{1B2F199E-10B4-4009-8769-F2C7A4F44119}" srcOrd="7" destOrd="0" presId="urn:microsoft.com/office/officeart/2005/8/layout/radial6"/>
    <dgm:cxn modelId="{E0746BC6-C59C-46E3-9A5A-0057DB04CC4F}" type="presParOf" srcId="{4E57485F-D18A-429B-94AB-2752E747417A}" destId="{10CD23B9-0E75-4182-98DB-186FD854FD5A}" srcOrd="8" destOrd="0" presId="urn:microsoft.com/office/officeart/2005/8/layout/radial6"/>
    <dgm:cxn modelId="{82B794AA-E518-47D0-96FF-C221FB3E7B36}" type="presParOf" srcId="{4E57485F-D18A-429B-94AB-2752E747417A}" destId="{1BD38512-B109-481B-B680-E900C2A746EE}" srcOrd="9" destOrd="0" presId="urn:microsoft.com/office/officeart/2005/8/layout/radial6"/>
    <dgm:cxn modelId="{EBAA139E-C562-4144-8D35-6B7538850E2A}" type="presParOf" srcId="{4E57485F-D18A-429B-94AB-2752E747417A}" destId="{8AD3EE0D-E5AA-421A-A25A-503DCCF555AF}" srcOrd="10" destOrd="0" presId="urn:microsoft.com/office/officeart/2005/8/layout/radial6"/>
    <dgm:cxn modelId="{8AE74592-139B-464E-88F6-CD246F92ABFA}" type="presParOf" srcId="{4E57485F-D18A-429B-94AB-2752E747417A}" destId="{46BB8FD5-3216-4843-8EC3-55D909DDFF4B}" srcOrd="11" destOrd="0" presId="urn:microsoft.com/office/officeart/2005/8/layout/radial6"/>
    <dgm:cxn modelId="{87BEAA60-A3F7-4DF9-8D12-577827444AA8}" type="presParOf" srcId="{4E57485F-D18A-429B-94AB-2752E747417A}" destId="{E30CF954-8587-4C55-8E3C-4EA1598CD28C}"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BF79BE-1138-4E40-AF0A-28F7B87FE203}">
      <dsp:nvSpPr>
        <dsp:cNvPr id="0" name=""/>
        <dsp:cNvSpPr/>
      </dsp:nvSpPr>
      <dsp:spPr>
        <a:xfrm>
          <a:off x="0" y="3577330"/>
          <a:ext cx="3240360" cy="1174159"/>
        </a:xfrm>
        <a:prstGeom prst="rect">
          <a:avLst/>
        </a:prstGeom>
        <a:solidFill>
          <a:schemeClr val="accent2">
            <a:hueOff val="0"/>
            <a:satOff val="0"/>
            <a:lumOff val="0"/>
            <a:alphaOff val="0"/>
          </a:schemeClr>
        </a:solidFill>
        <a:ln>
          <a:noFill/>
        </a:ln>
        <a:effectLst/>
        <a:scene3d>
          <a:camera prst="isometricOffAxis2Left" zoom="95000">
            <a:rot lat="600000" lon="20400000" rev="0"/>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tr-TR" sz="1800" kern="1200" dirty="0" smtClean="0"/>
            <a:t>Faiz Oranı</a:t>
          </a:r>
          <a:endParaRPr lang="tr-TR" sz="1800" kern="1200" dirty="0"/>
        </a:p>
      </dsp:txBody>
      <dsp:txXfrm>
        <a:off x="0" y="3577330"/>
        <a:ext cx="3240360" cy="634046"/>
      </dsp:txXfrm>
    </dsp:sp>
    <dsp:sp modelId="{3A315C81-672E-495B-9BC6-59B062AA2C34}">
      <dsp:nvSpPr>
        <dsp:cNvPr id="0" name=""/>
        <dsp:cNvSpPr/>
      </dsp:nvSpPr>
      <dsp:spPr>
        <a:xfrm>
          <a:off x="0" y="4187893"/>
          <a:ext cx="3240360" cy="540113"/>
        </a:xfrm>
        <a:prstGeom prst="rect">
          <a:avLst/>
        </a:prstGeom>
        <a:solidFill>
          <a:schemeClr val="accent2">
            <a:alpha val="90000"/>
            <a:tint val="40000"/>
            <a:hueOff val="0"/>
            <a:satOff val="0"/>
            <a:lumOff val="0"/>
            <a:alphaOff val="0"/>
          </a:schemeClr>
        </a:solidFill>
        <a:ln>
          <a:noFill/>
        </a:ln>
        <a:effectLst/>
        <a:scene3d>
          <a:camera prst="isometricOffAxis2Left" zoom="95000">
            <a:rot lat="600000" lon="20400000" rev="0"/>
          </a:camera>
          <a:lightRig rig="flat" dir="t"/>
        </a:scene3d>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tr-TR" sz="1600" kern="1200" dirty="0" smtClean="0"/>
            <a:t>Vadeye dayalı fiyatlama…</a:t>
          </a:r>
        </a:p>
      </dsp:txBody>
      <dsp:txXfrm>
        <a:off x="0" y="4187893"/>
        <a:ext cx="3240360" cy="540113"/>
      </dsp:txXfrm>
    </dsp:sp>
    <dsp:sp modelId="{834B2C3C-0F00-4A9E-9262-E53B7E776D8D}">
      <dsp:nvSpPr>
        <dsp:cNvPr id="0" name=""/>
        <dsp:cNvSpPr/>
      </dsp:nvSpPr>
      <dsp:spPr>
        <a:xfrm rot="10800000">
          <a:off x="0" y="1789085"/>
          <a:ext cx="3240360" cy="1805857"/>
        </a:xfrm>
        <a:prstGeom prst="upArrowCallout">
          <a:avLst/>
        </a:prstGeom>
        <a:solidFill>
          <a:schemeClr val="accent2">
            <a:hueOff val="0"/>
            <a:satOff val="0"/>
            <a:lumOff val="0"/>
            <a:alphaOff val="0"/>
          </a:schemeClr>
        </a:solidFill>
        <a:ln>
          <a:noFill/>
        </a:ln>
        <a:effectLst/>
        <a:scene3d>
          <a:camera prst="isometricOffAxis2Left" zoom="95000">
            <a:rot lat="600000" lon="20400000" rev="0"/>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tr-TR" sz="1800" kern="1200" dirty="0" smtClean="0"/>
            <a:t>Vade</a:t>
          </a:r>
          <a:endParaRPr lang="tr-TR" sz="1800" kern="1200" dirty="0"/>
        </a:p>
      </dsp:txBody>
      <dsp:txXfrm rot="-10800000">
        <a:off x="0" y="1789085"/>
        <a:ext cx="3240360" cy="633856"/>
      </dsp:txXfrm>
    </dsp:sp>
    <dsp:sp modelId="{3127FFEE-C2B4-40C9-BC52-970605182EF1}">
      <dsp:nvSpPr>
        <dsp:cNvPr id="0" name=""/>
        <dsp:cNvSpPr/>
      </dsp:nvSpPr>
      <dsp:spPr>
        <a:xfrm>
          <a:off x="0" y="2422941"/>
          <a:ext cx="3240360" cy="539951"/>
        </a:xfrm>
        <a:prstGeom prst="rect">
          <a:avLst/>
        </a:prstGeom>
        <a:solidFill>
          <a:schemeClr val="accent2">
            <a:alpha val="90000"/>
            <a:tint val="40000"/>
            <a:hueOff val="0"/>
            <a:satOff val="0"/>
            <a:lumOff val="0"/>
            <a:alphaOff val="0"/>
          </a:schemeClr>
        </a:solidFill>
        <a:ln>
          <a:noFill/>
        </a:ln>
        <a:effectLst/>
        <a:scene3d>
          <a:camera prst="isometricOffAxis2Left" zoom="95000">
            <a:rot lat="600000" lon="20400000" rev="0"/>
          </a:camera>
          <a:lightRig rig="flat" dir="t"/>
        </a:scene3d>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tr-TR" sz="1600" kern="1200" dirty="0" smtClean="0"/>
            <a:t>Azami 10 yıl</a:t>
          </a:r>
          <a:endParaRPr lang="tr-TR" sz="1600" kern="1200" dirty="0"/>
        </a:p>
      </dsp:txBody>
      <dsp:txXfrm>
        <a:off x="0" y="2422941"/>
        <a:ext cx="3240360" cy="539951"/>
      </dsp:txXfrm>
    </dsp:sp>
    <dsp:sp modelId="{FAB4B639-9590-42E3-A4B1-73FD5FB635DC}">
      <dsp:nvSpPr>
        <dsp:cNvPr id="0" name=""/>
        <dsp:cNvSpPr/>
      </dsp:nvSpPr>
      <dsp:spPr>
        <a:xfrm rot="10800000">
          <a:off x="0" y="840"/>
          <a:ext cx="3240360" cy="1805857"/>
        </a:xfrm>
        <a:prstGeom prst="upArrowCallout">
          <a:avLst/>
        </a:prstGeom>
        <a:solidFill>
          <a:schemeClr val="accent2">
            <a:hueOff val="0"/>
            <a:satOff val="0"/>
            <a:lumOff val="0"/>
            <a:alphaOff val="0"/>
          </a:schemeClr>
        </a:solidFill>
        <a:ln>
          <a:noFill/>
        </a:ln>
        <a:effectLst/>
        <a:scene3d>
          <a:camera prst="isometricOffAxis2Left" zoom="95000">
            <a:rot lat="600000" lon="20400000" rev="0"/>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tr-TR" sz="1800" kern="1200" dirty="0" smtClean="0"/>
            <a:t>Kredi Tutarı</a:t>
          </a:r>
          <a:endParaRPr lang="tr-TR" sz="1800" kern="1200" dirty="0"/>
        </a:p>
      </dsp:txBody>
      <dsp:txXfrm rot="-10800000">
        <a:off x="0" y="840"/>
        <a:ext cx="3240360" cy="633856"/>
      </dsp:txXfrm>
    </dsp:sp>
    <dsp:sp modelId="{4D274C89-DA2D-4FF1-AAC5-65A7812F1257}">
      <dsp:nvSpPr>
        <dsp:cNvPr id="0" name=""/>
        <dsp:cNvSpPr/>
      </dsp:nvSpPr>
      <dsp:spPr>
        <a:xfrm>
          <a:off x="0" y="634696"/>
          <a:ext cx="1620180" cy="539951"/>
        </a:xfrm>
        <a:prstGeom prst="rect">
          <a:avLst/>
        </a:prstGeom>
        <a:solidFill>
          <a:schemeClr val="accent2">
            <a:alpha val="90000"/>
            <a:tint val="40000"/>
            <a:hueOff val="0"/>
            <a:satOff val="0"/>
            <a:lumOff val="0"/>
            <a:alphaOff val="0"/>
          </a:schemeClr>
        </a:solidFill>
        <a:ln>
          <a:noFill/>
        </a:ln>
        <a:effectLst/>
        <a:scene3d>
          <a:camera prst="isometricOffAxis2Left" zoom="95000">
            <a:rot lat="600000" lon="20400000" rev="0"/>
          </a:camera>
          <a:lightRig rig="flat" dir="t"/>
        </a:scene3d>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tr-TR" sz="1600" kern="1200" dirty="0" err="1" smtClean="0"/>
            <a:t>İKB’nin</a:t>
          </a:r>
          <a:r>
            <a:rPr lang="tr-TR" sz="1600" kern="1200" dirty="0" smtClean="0"/>
            <a:t> %85’i</a:t>
          </a:r>
          <a:endParaRPr lang="tr-TR" sz="1600" kern="1200" dirty="0"/>
        </a:p>
      </dsp:txBody>
      <dsp:txXfrm>
        <a:off x="0" y="634696"/>
        <a:ext cx="1620180" cy="539951"/>
      </dsp:txXfrm>
    </dsp:sp>
    <dsp:sp modelId="{37A6179E-81ED-46C7-98B4-49651C372969}">
      <dsp:nvSpPr>
        <dsp:cNvPr id="0" name=""/>
        <dsp:cNvSpPr/>
      </dsp:nvSpPr>
      <dsp:spPr>
        <a:xfrm>
          <a:off x="1620180" y="634696"/>
          <a:ext cx="1620180" cy="539951"/>
        </a:xfrm>
        <a:prstGeom prst="rect">
          <a:avLst/>
        </a:prstGeom>
        <a:solidFill>
          <a:schemeClr val="accent2">
            <a:alpha val="90000"/>
            <a:tint val="40000"/>
            <a:hueOff val="0"/>
            <a:satOff val="0"/>
            <a:lumOff val="0"/>
            <a:alphaOff val="0"/>
          </a:schemeClr>
        </a:solidFill>
        <a:ln>
          <a:noFill/>
        </a:ln>
        <a:effectLst/>
        <a:scene3d>
          <a:camera prst="isometricOffAxis2Left" zoom="95000">
            <a:rot lat="600000" lon="20400000" rev="0"/>
          </a:camera>
          <a:lightRig rig="flat" dir="t"/>
        </a:scene3d>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tr-TR" sz="1600" kern="1200" dirty="0" smtClean="0"/>
            <a:t>Yerel  Har. azami %30’u</a:t>
          </a:r>
          <a:endParaRPr lang="tr-TR" sz="1600" kern="1200" dirty="0"/>
        </a:p>
      </dsp:txBody>
      <dsp:txXfrm>
        <a:off x="1620180" y="634696"/>
        <a:ext cx="1620180" cy="5399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BF79BE-1138-4E40-AF0A-28F7B87FE203}">
      <dsp:nvSpPr>
        <dsp:cNvPr id="0" name=""/>
        <dsp:cNvSpPr/>
      </dsp:nvSpPr>
      <dsp:spPr>
        <a:xfrm>
          <a:off x="0" y="3577479"/>
          <a:ext cx="3399445" cy="1174208"/>
        </a:xfrm>
        <a:prstGeom prst="rect">
          <a:avLst/>
        </a:prstGeom>
        <a:solidFill>
          <a:schemeClr val="accent2">
            <a:hueOff val="0"/>
            <a:satOff val="0"/>
            <a:lumOff val="0"/>
            <a:alphaOff val="0"/>
          </a:schemeClr>
        </a:solidFill>
        <a:ln>
          <a:noFill/>
        </a:ln>
        <a:effectLst/>
        <a:scene3d>
          <a:camera prst="isometricOffAxis2Left" zoom="95000">
            <a:rot lat="600000" lon="1200000" rev="0"/>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Pol</a:t>
          </a:r>
          <a:r>
            <a:rPr lang="tr-TR" sz="1800" kern="1200" dirty="0" smtClean="0"/>
            <a:t>içe - Akreditif İskonto Programı</a:t>
          </a:r>
        </a:p>
      </dsp:txBody>
      <dsp:txXfrm>
        <a:off x="0" y="3577479"/>
        <a:ext cx="3399445" cy="634072"/>
      </dsp:txXfrm>
    </dsp:sp>
    <dsp:sp modelId="{BFDCA927-7B61-4717-ABF9-30FD08BB108A}">
      <dsp:nvSpPr>
        <dsp:cNvPr id="0" name=""/>
        <dsp:cNvSpPr/>
      </dsp:nvSpPr>
      <dsp:spPr>
        <a:xfrm>
          <a:off x="24034" y="4179501"/>
          <a:ext cx="1699722" cy="540135"/>
        </a:xfrm>
        <a:prstGeom prst="rect">
          <a:avLst/>
        </a:prstGeom>
        <a:solidFill>
          <a:schemeClr val="accent2">
            <a:alpha val="90000"/>
            <a:tint val="40000"/>
            <a:hueOff val="0"/>
            <a:satOff val="0"/>
            <a:lumOff val="0"/>
            <a:alphaOff val="0"/>
          </a:schemeClr>
        </a:solidFill>
        <a:ln>
          <a:noFill/>
        </a:ln>
        <a:effectLst/>
        <a:scene3d>
          <a:camera prst="isometricOffAxis2Left" zoom="95000">
            <a:rot lat="600000" lon="1200000" rev="0"/>
          </a:camera>
          <a:lightRig rig="flat" dir="t"/>
        </a:scene3d>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tr-TR" sz="1600" kern="1200" dirty="0" smtClean="0"/>
            <a:t>Tutar: </a:t>
          </a:r>
          <a:r>
            <a:rPr lang="en-US" sz="1600" kern="1200" dirty="0" smtClean="0"/>
            <a:t>%</a:t>
          </a:r>
          <a:r>
            <a:rPr lang="tr-TR" sz="1600" kern="1200" dirty="0" smtClean="0"/>
            <a:t>85</a:t>
          </a:r>
          <a:endParaRPr lang="tr-TR" sz="1600" kern="1200" dirty="0"/>
        </a:p>
      </dsp:txBody>
      <dsp:txXfrm>
        <a:off x="24034" y="4179501"/>
        <a:ext cx="1699722" cy="540135"/>
      </dsp:txXfrm>
    </dsp:sp>
    <dsp:sp modelId="{E5227815-1979-48B7-918D-B133592BBA68}">
      <dsp:nvSpPr>
        <dsp:cNvPr id="0" name=""/>
        <dsp:cNvSpPr/>
      </dsp:nvSpPr>
      <dsp:spPr>
        <a:xfrm>
          <a:off x="1699722" y="4179501"/>
          <a:ext cx="1699722" cy="540135"/>
        </a:xfrm>
        <a:prstGeom prst="rect">
          <a:avLst/>
        </a:prstGeom>
        <a:solidFill>
          <a:schemeClr val="accent2">
            <a:alpha val="90000"/>
            <a:tint val="40000"/>
            <a:hueOff val="0"/>
            <a:satOff val="0"/>
            <a:lumOff val="0"/>
            <a:alphaOff val="0"/>
          </a:schemeClr>
        </a:solidFill>
        <a:ln>
          <a:noFill/>
        </a:ln>
        <a:effectLst/>
        <a:scene3d>
          <a:camera prst="isometricOffAxis2Left" zoom="95000">
            <a:rot lat="600000" lon="1200000" rev="0"/>
          </a:camera>
          <a:lightRig rig="flat" dir="t"/>
        </a:scene3d>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en-US" sz="1600" kern="1200" dirty="0" smtClean="0"/>
            <a:t>Vade: 7 y</a:t>
          </a:r>
          <a:r>
            <a:rPr lang="tr-TR" sz="1600" kern="1200" dirty="0" smtClean="0"/>
            <a:t>ı</a:t>
          </a:r>
          <a:r>
            <a:rPr lang="en-US" sz="1600" kern="1200" dirty="0" smtClean="0"/>
            <a:t>l</a:t>
          </a:r>
          <a:endParaRPr lang="tr-TR" sz="1600" kern="1200" dirty="0"/>
        </a:p>
      </dsp:txBody>
      <dsp:txXfrm>
        <a:off x="1699722" y="4179501"/>
        <a:ext cx="1699722" cy="540135"/>
      </dsp:txXfrm>
    </dsp:sp>
    <dsp:sp modelId="{834B2C3C-0F00-4A9E-9262-E53B7E776D8D}">
      <dsp:nvSpPr>
        <dsp:cNvPr id="0" name=""/>
        <dsp:cNvSpPr/>
      </dsp:nvSpPr>
      <dsp:spPr>
        <a:xfrm rot="10800000">
          <a:off x="0" y="1737022"/>
          <a:ext cx="3399445" cy="1805932"/>
        </a:xfrm>
        <a:prstGeom prst="upArrowCallout">
          <a:avLst/>
        </a:prstGeom>
        <a:solidFill>
          <a:schemeClr val="accent2">
            <a:hueOff val="0"/>
            <a:satOff val="0"/>
            <a:lumOff val="0"/>
            <a:alphaOff val="0"/>
          </a:schemeClr>
        </a:solidFill>
        <a:ln>
          <a:noFill/>
        </a:ln>
        <a:effectLst/>
        <a:scene3d>
          <a:camera prst="isometricOffAxis2Left" zoom="95000">
            <a:rot lat="600000" lon="1200000" rev="0"/>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tr-TR" sz="1800" kern="1200" dirty="0" smtClean="0"/>
            <a:t>Yurtiçi Aracı Banka Kredileri</a:t>
          </a:r>
          <a:endParaRPr lang="tr-TR" sz="1800" kern="1200" dirty="0"/>
        </a:p>
      </dsp:txBody>
      <dsp:txXfrm rot="-10800000">
        <a:off x="0" y="1737022"/>
        <a:ext cx="3399445" cy="633882"/>
      </dsp:txXfrm>
    </dsp:sp>
    <dsp:sp modelId="{3E27ADC8-CE32-4CB7-903C-F7630047505D}">
      <dsp:nvSpPr>
        <dsp:cNvPr id="0" name=""/>
        <dsp:cNvSpPr/>
      </dsp:nvSpPr>
      <dsp:spPr>
        <a:xfrm>
          <a:off x="24034" y="2337294"/>
          <a:ext cx="1699722" cy="539973"/>
        </a:xfrm>
        <a:prstGeom prst="rect">
          <a:avLst/>
        </a:prstGeom>
        <a:solidFill>
          <a:schemeClr val="accent2">
            <a:alpha val="90000"/>
            <a:tint val="40000"/>
            <a:hueOff val="0"/>
            <a:satOff val="0"/>
            <a:lumOff val="0"/>
            <a:alphaOff val="0"/>
          </a:schemeClr>
        </a:solidFill>
        <a:ln>
          <a:noFill/>
        </a:ln>
        <a:effectLst/>
        <a:scene3d>
          <a:camera prst="isometricOffAxis2Left" zoom="95000">
            <a:rot lat="600000" lon="1200000" rev="0"/>
          </a:camera>
          <a:lightRig rig="flat" dir="t"/>
        </a:scene3d>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tr-TR" sz="1600" kern="1200" dirty="0" smtClean="0"/>
            <a:t>Tutar: %100</a:t>
          </a:r>
          <a:endParaRPr lang="tr-TR" sz="1600" kern="1200" dirty="0"/>
        </a:p>
      </dsp:txBody>
      <dsp:txXfrm>
        <a:off x="24034" y="2337294"/>
        <a:ext cx="1699722" cy="539973"/>
      </dsp:txXfrm>
    </dsp:sp>
    <dsp:sp modelId="{D631B92F-EFD5-4B18-9EC0-228B1D998749}">
      <dsp:nvSpPr>
        <dsp:cNvPr id="0" name=""/>
        <dsp:cNvSpPr/>
      </dsp:nvSpPr>
      <dsp:spPr>
        <a:xfrm>
          <a:off x="1699722" y="2337294"/>
          <a:ext cx="1699722" cy="539973"/>
        </a:xfrm>
        <a:prstGeom prst="rect">
          <a:avLst/>
        </a:prstGeom>
        <a:solidFill>
          <a:schemeClr val="accent2">
            <a:alpha val="90000"/>
            <a:tint val="40000"/>
            <a:hueOff val="0"/>
            <a:satOff val="0"/>
            <a:lumOff val="0"/>
            <a:alphaOff val="0"/>
          </a:schemeClr>
        </a:solidFill>
        <a:ln>
          <a:noFill/>
        </a:ln>
        <a:effectLst/>
        <a:scene3d>
          <a:camera prst="isometricOffAxis2Left" zoom="95000">
            <a:rot lat="600000" lon="1200000" rev="0"/>
          </a:camera>
          <a:lightRig rig="flat" dir="t"/>
        </a:scene3d>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tr-TR" sz="1600" kern="1200" dirty="0" smtClean="0"/>
            <a:t>Vade: 7 yıl</a:t>
          </a:r>
          <a:endParaRPr lang="tr-TR" sz="1600" kern="1200" dirty="0"/>
        </a:p>
      </dsp:txBody>
      <dsp:txXfrm>
        <a:off x="1699722" y="2337294"/>
        <a:ext cx="1699722" cy="539973"/>
      </dsp:txXfrm>
    </dsp:sp>
    <dsp:sp modelId="{FAB4B639-9590-42E3-A4B1-73FD5FB635DC}">
      <dsp:nvSpPr>
        <dsp:cNvPr id="0" name=""/>
        <dsp:cNvSpPr/>
      </dsp:nvSpPr>
      <dsp:spPr>
        <a:xfrm rot="10800000">
          <a:off x="0" y="48769"/>
          <a:ext cx="3399445" cy="1805932"/>
        </a:xfrm>
        <a:prstGeom prst="upArrowCallout">
          <a:avLst/>
        </a:prstGeom>
        <a:solidFill>
          <a:schemeClr val="accent2">
            <a:hueOff val="0"/>
            <a:satOff val="0"/>
            <a:lumOff val="0"/>
            <a:alphaOff val="0"/>
          </a:schemeClr>
        </a:solidFill>
        <a:ln>
          <a:noFill/>
        </a:ln>
        <a:effectLst/>
        <a:scene3d>
          <a:camera prst="isometricOffAxis2Left" zoom="95000">
            <a:rot lat="600000" lon="1200000" rev="0"/>
          </a:camera>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tr-TR" sz="1800" kern="1200" dirty="0" smtClean="0"/>
            <a:t>Yurt Dışı Banka Kredileri</a:t>
          </a:r>
          <a:endParaRPr lang="tr-TR" sz="1800" kern="1200" dirty="0"/>
        </a:p>
      </dsp:txBody>
      <dsp:txXfrm rot="-10800000">
        <a:off x="0" y="48769"/>
        <a:ext cx="3399445" cy="633882"/>
      </dsp:txXfrm>
    </dsp:sp>
    <dsp:sp modelId="{4D274C89-DA2D-4FF1-AAC5-65A7812F1257}">
      <dsp:nvSpPr>
        <dsp:cNvPr id="0" name=""/>
        <dsp:cNvSpPr/>
      </dsp:nvSpPr>
      <dsp:spPr>
        <a:xfrm>
          <a:off x="0" y="634722"/>
          <a:ext cx="1699722" cy="539973"/>
        </a:xfrm>
        <a:prstGeom prst="rect">
          <a:avLst/>
        </a:prstGeom>
        <a:solidFill>
          <a:schemeClr val="accent2">
            <a:alpha val="90000"/>
            <a:tint val="40000"/>
            <a:hueOff val="0"/>
            <a:satOff val="0"/>
            <a:lumOff val="0"/>
            <a:alphaOff val="0"/>
          </a:schemeClr>
        </a:solidFill>
        <a:ln>
          <a:noFill/>
        </a:ln>
        <a:effectLst/>
        <a:scene3d>
          <a:camera prst="isometricOffAxis2Left" zoom="95000">
            <a:rot lat="600000" lon="1200000" rev="0"/>
          </a:camera>
          <a:lightRig rig="flat" dir="t"/>
        </a:scene3d>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tr-TR" sz="1600" kern="1200" dirty="0" smtClean="0"/>
            <a:t>Tutar: %85</a:t>
          </a:r>
          <a:endParaRPr lang="tr-TR" sz="1600" kern="1200" dirty="0"/>
        </a:p>
      </dsp:txBody>
      <dsp:txXfrm>
        <a:off x="0" y="634722"/>
        <a:ext cx="1699722" cy="539973"/>
      </dsp:txXfrm>
    </dsp:sp>
    <dsp:sp modelId="{37A6179E-81ED-46C7-98B4-49651C372969}">
      <dsp:nvSpPr>
        <dsp:cNvPr id="0" name=""/>
        <dsp:cNvSpPr/>
      </dsp:nvSpPr>
      <dsp:spPr>
        <a:xfrm>
          <a:off x="1699722" y="634722"/>
          <a:ext cx="1699722" cy="539973"/>
        </a:xfrm>
        <a:prstGeom prst="rect">
          <a:avLst/>
        </a:prstGeom>
        <a:solidFill>
          <a:schemeClr val="accent2">
            <a:alpha val="90000"/>
            <a:tint val="40000"/>
            <a:hueOff val="0"/>
            <a:satOff val="0"/>
            <a:lumOff val="0"/>
            <a:alphaOff val="0"/>
          </a:schemeClr>
        </a:solidFill>
        <a:ln>
          <a:noFill/>
        </a:ln>
        <a:effectLst/>
        <a:scene3d>
          <a:camera prst="isometricOffAxis2Left" zoom="95000">
            <a:rot lat="600000" lon="1200000" rev="0"/>
          </a:camera>
          <a:lightRig rig="flat" dir="t"/>
        </a:scene3d>
        <a:sp3d z="5715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tr-TR" sz="1600" kern="1200" dirty="0" smtClean="0"/>
            <a:t>Vade: 7 yıl</a:t>
          </a:r>
          <a:endParaRPr lang="tr-TR" sz="1600" kern="1200" dirty="0"/>
        </a:p>
      </dsp:txBody>
      <dsp:txXfrm>
        <a:off x="1699722" y="634722"/>
        <a:ext cx="1699722" cy="53997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CF954-8587-4C55-8E3C-4EA1598CD28C}">
      <dsp:nvSpPr>
        <dsp:cNvPr id="0" name=""/>
        <dsp:cNvSpPr/>
      </dsp:nvSpPr>
      <dsp:spPr>
        <a:xfrm>
          <a:off x="3168638" y="520276"/>
          <a:ext cx="3517900" cy="3517900"/>
        </a:xfrm>
        <a:prstGeom prst="blockArc">
          <a:avLst>
            <a:gd name="adj1" fmla="val 10786447"/>
            <a:gd name="adj2" fmla="val 16505356"/>
            <a:gd name="adj3" fmla="val 4641"/>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BD38512-B109-481B-B680-E900C2A746EE}">
      <dsp:nvSpPr>
        <dsp:cNvPr id="0" name=""/>
        <dsp:cNvSpPr/>
      </dsp:nvSpPr>
      <dsp:spPr>
        <a:xfrm>
          <a:off x="3168638" y="533823"/>
          <a:ext cx="3517900" cy="3517900"/>
        </a:xfrm>
        <a:prstGeom prst="blockArc">
          <a:avLst>
            <a:gd name="adj1" fmla="val 5094644"/>
            <a:gd name="adj2" fmla="val 10813553"/>
            <a:gd name="adj3" fmla="val 464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0E32BC-6BA5-46DE-B6DD-464623EF220D}">
      <dsp:nvSpPr>
        <dsp:cNvPr id="0" name=""/>
        <dsp:cNvSpPr/>
      </dsp:nvSpPr>
      <dsp:spPr>
        <a:xfrm>
          <a:off x="3443008" y="531383"/>
          <a:ext cx="3517900" cy="3517900"/>
        </a:xfrm>
        <a:prstGeom prst="blockArc">
          <a:avLst>
            <a:gd name="adj1" fmla="val 21826"/>
            <a:gd name="adj2" fmla="val 5644228"/>
            <a:gd name="adj3" fmla="val 4641"/>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4A4347-0B89-4CEF-9ACC-33B4158AB192}">
      <dsp:nvSpPr>
        <dsp:cNvPr id="0" name=""/>
        <dsp:cNvSpPr/>
      </dsp:nvSpPr>
      <dsp:spPr>
        <a:xfrm>
          <a:off x="3443085" y="522710"/>
          <a:ext cx="3517900" cy="3517900"/>
        </a:xfrm>
        <a:prstGeom prst="blockArc">
          <a:avLst>
            <a:gd name="adj1" fmla="val 15955617"/>
            <a:gd name="adj2" fmla="val 39181"/>
            <a:gd name="adj3" fmla="val 464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D5520F2-85D8-4125-AE1E-58621555A794}">
      <dsp:nvSpPr>
        <dsp:cNvPr id="0" name=""/>
        <dsp:cNvSpPr/>
      </dsp:nvSpPr>
      <dsp:spPr>
        <a:xfrm>
          <a:off x="4088642" y="1447157"/>
          <a:ext cx="1982714" cy="1677684"/>
        </a:xfrm>
        <a:prstGeom prst="ellipse">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t>LİMİT TAHSİS EDİLEN BANKALAR</a:t>
          </a:r>
          <a:endParaRPr lang="tr-TR" sz="1600" b="1" kern="1200" dirty="0"/>
        </a:p>
      </dsp:txBody>
      <dsp:txXfrm>
        <a:off x="4379004" y="1692848"/>
        <a:ext cx="1401990" cy="1186302"/>
      </dsp:txXfrm>
    </dsp:sp>
    <dsp:sp modelId="{F75E5DEC-4202-4E5F-9CB6-591C7698DE56}">
      <dsp:nvSpPr>
        <dsp:cNvPr id="0" name=""/>
        <dsp:cNvSpPr/>
      </dsp:nvSpPr>
      <dsp:spPr>
        <a:xfrm>
          <a:off x="4282832" y="-194712"/>
          <a:ext cx="1594335" cy="1525161"/>
        </a:xfrm>
        <a:prstGeom prst="ellipse">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solidFill>
                <a:schemeClr val="bg1"/>
              </a:solidFill>
              <a:latin typeface="Times New Roman" pitchFamily="18" charset="0"/>
              <a:cs typeface="Times New Roman" pitchFamily="18" charset="0"/>
            </a:rPr>
            <a:t>Ziraat Bankası</a:t>
          </a:r>
        </a:p>
      </dsp:txBody>
      <dsp:txXfrm>
        <a:off x="4516317" y="28643"/>
        <a:ext cx="1127365" cy="1078451"/>
      </dsp:txXfrm>
    </dsp:sp>
    <dsp:sp modelId="{43822EE8-5013-44CA-9148-9E5984378FC1}">
      <dsp:nvSpPr>
        <dsp:cNvPr id="0" name=""/>
        <dsp:cNvSpPr/>
      </dsp:nvSpPr>
      <dsp:spPr>
        <a:xfrm>
          <a:off x="6122888" y="1538661"/>
          <a:ext cx="1594335" cy="1525161"/>
        </a:xfrm>
        <a:prstGeom prst="ellipse">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solidFill>
                <a:schemeClr val="bg1"/>
              </a:solidFill>
              <a:latin typeface="Times New Roman" pitchFamily="18" charset="0"/>
              <a:cs typeface="Times New Roman" pitchFamily="18" charset="0"/>
            </a:rPr>
            <a:t>İş Bankası</a:t>
          </a:r>
        </a:p>
      </dsp:txBody>
      <dsp:txXfrm>
        <a:off x="6356373" y="1762016"/>
        <a:ext cx="1127365" cy="1078451"/>
      </dsp:txXfrm>
    </dsp:sp>
    <dsp:sp modelId="{1B2F199E-10B4-4009-8769-F2C7A4F44119}">
      <dsp:nvSpPr>
        <dsp:cNvPr id="0" name=""/>
        <dsp:cNvSpPr/>
      </dsp:nvSpPr>
      <dsp:spPr>
        <a:xfrm>
          <a:off x="4282832" y="3241551"/>
          <a:ext cx="1594335" cy="1525161"/>
        </a:xfrm>
        <a:prstGeom prst="ellipse">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solidFill>
                <a:schemeClr val="bg1"/>
              </a:solidFill>
              <a:latin typeface="Times New Roman" pitchFamily="18" charset="0"/>
              <a:cs typeface="Times New Roman" pitchFamily="18" charset="0"/>
            </a:rPr>
            <a:t>Arap Türk Bankası</a:t>
          </a:r>
        </a:p>
      </dsp:txBody>
      <dsp:txXfrm>
        <a:off x="4516317" y="3464906"/>
        <a:ext cx="1127365" cy="1078451"/>
      </dsp:txXfrm>
    </dsp:sp>
    <dsp:sp modelId="{8AD3EE0D-E5AA-421A-A25A-503DCCF555AF}">
      <dsp:nvSpPr>
        <dsp:cNvPr id="0" name=""/>
        <dsp:cNvSpPr/>
      </dsp:nvSpPr>
      <dsp:spPr>
        <a:xfrm>
          <a:off x="2412301" y="1523419"/>
          <a:ext cx="1594335" cy="1525161"/>
        </a:xfrm>
        <a:prstGeom prst="ellipse">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solidFill>
                <a:schemeClr val="bg1"/>
              </a:solidFill>
              <a:latin typeface="Times New Roman" pitchFamily="18" charset="0"/>
              <a:cs typeface="Times New Roman" pitchFamily="18" charset="0"/>
            </a:rPr>
            <a:t>Halk Bankası</a:t>
          </a:r>
        </a:p>
      </dsp:txBody>
      <dsp:txXfrm>
        <a:off x="2645786" y="1746774"/>
        <a:ext cx="1127365" cy="107845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tr-TR"/>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5333C8AD-2854-412C-8231-7FBD1FEC40FB}" type="datetimeFigureOut">
              <a:rPr lang="tr-TR"/>
              <a:pPr>
                <a:defRPr/>
              </a:pPr>
              <a:t>13.4.2017</a:t>
            </a:fld>
            <a:endParaRPr lang="tr-TR"/>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r-TR" noProof="0"/>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tr-TR"/>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CB9EF21-C0AC-4810-9157-DB07AA1D5318}" type="slidenum">
              <a:rPr lang="tr-TR" altLang="tr-TR"/>
              <a:pPr>
                <a:defRPr/>
              </a:pPr>
              <a:t>‹#›</a:t>
            </a:fld>
            <a:endParaRPr lang="tr-TR" altLang="tr-TR"/>
          </a:p>
        </p:txBody>
      </p:sp>
    </p:spTree>
    <p:extLst>
      <p:ext uri="{BB962C8B-B14F-4D97-AF65-F5344CB8AC3E}">
        <p14:creationId xmlns:p14="http://schemas.microsoft.com/office/powerpoint/2010/main" val="19574423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dirty="0"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E2A78AF-F45F-4BE0-98CF-241E647E28F3}" type="slidenum">
              <a:rPr lang="tr-TR" altLang="tr-TR" smtClean="0">
                <a:latin typeface="Calibri" panose="020F0502020204030204" pitchFamily="34" charset="0"/>
              </a:rPr>
              <a:pPr/>
              <a:t>1</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7858241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DCB9EF21-C0AC-4810-9157-DB07AA1D5318}" type="slidenum">
              <a:rPr lang="tr-TR" altLang="tr-TR" smtClean="0"/>
              <a:pPr>
                <a:defRPr/>
              </a:pPr>
              <a:t>12</a:t>
            </a:fld>
            <a:endParaRPr lang="tr-TR" altLang="tr-TR"/>
          </a:p>
        </p:txBody>
      </p:sp>
    </p:spTree>
    <p:extLst>
      <p:ext uri="{BB962C8B-B14F-4D97-AF65-F5344CB8AC3E}">
        <p14:creationId xmlns:p14="http://schemas.microsoft.com/office/powerpoint/2010/main" val="1878831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CEAB695-A199-44A6-9D35-A7C80EEAF586}" type="slidenum">
              <a:rPr lang="tr-TR" altLang="tr-TR" smtClean="0">
                <a:latin typeface="Calibri" panose="020F0502020204030204" pitchFamily="34" charset="0"/>
              </a:rPr>
              <a:pPr/>
              <a:t>14</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23070538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ACF9AF5-859E-4A8A-9EEC-81DFB144C2A8}" type="slidenum">
              <a:rPr lang="tr-TR" altLang="tr-TR" smtClean="0">
                <a:latin typeface="Calibri" panose="020F0502020204030204" pitchFamily="34" charset="0"/>
              </a:rPr>
              <a:pPr/>
              <a:t>20</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28462840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933C69E-089D-4CC3-BF1C-E95193779455}" type="slidenum">
              <a:rPr lang="tr-TR" altLang="tr-TR" smtClean="0">
                <a:latin typeface="Calibri" panose="020F0502020204030204" pitchFamily="34" charset="0"/>
              </a:rPr>
              <a:pPr/>
              <a:t>21</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2751018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DCB9EF21-C0AC-4810-9157-DB07AA1D5318}" type="slidenum">
              <a:rPr lang="tr-TR" altLang="tr-TR" smtClean="0"/>
              <a:pPr>
                <a:defRPr/>
              </a:pPr>
              <a:t>22</a:t>
            </a:fld>
            <a:endParaRPr lang="tr-TR" altLang="tr-TR"/>
          </a:p>
        </p:txBody>
      </p:sp>
    </p:spTree>
    <p:extLst>
      <p:ext uri="{BB962C8B-B14F-4D97-AF65-F5344CB8AC3E}">
        <p14:creationId xmlns:p14="http://schemas.microsoft.com/office/powerpoint/2010/main" val="33955543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FE5076-7964-4611-94CC-8EDBF06F0BAA}" type="slidenum">
              <a:rPr lang="tr-TR" altLang="tr-TR" smtClean="0"/>
              <a:pPr>
                <a:spcBef>
                  <a:spcPct val="0"/>
                </a:spcBef>
              </a:pPr>
              <a:t>27</a:t>
            </a:fld>
            <a:endParaRPr lang="tr-TR" altLang="tr-TR" smtClean="0"/>
          </a:p>
        </p:txBody>
      </p:sp>
    </p:spTree>
    <p:extLst>
      <p:ext uri="{BB962C8B-B14F-4D97-AF65-F5344CB8AC3E}">
        <p14:creationId xmlns:p14="http://schemas.microsoft.com/office/powerpoint/2010/main" val="18312038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1225" eaLnBrk="1" hangingPunct="1">
              <a:spcBef>
                <a:spcPct val="0"/>
              </a:spcBef>
              <a:buFont typeface="Wingdings" panose="05000000000000000000" pitchFamily="2" charset="2"/>
              <a:buChar char="ü"/>
            </a:pPr>
            <a:r>
              <a:rPr lang="tr-TR" altLang="tr-TR" sz="1400" smtClean="0"/>
              <a:t>Ticaretin finansmanı kapsamında, yurt dışı bankalara limit sağlanarak alıcıların finanse edilmesi amaçlanmaktadır.</a:t>
            </a:r>
          </a:p>
          <a:p>
            <a:pPr defTabSz="911225" eaLnBrk="1" hangingPunct="1">
              <a:spcBef>
                <a:spcPct val="0"/>
              </a:spcBef>
              <a:buFont typeface="Wingdings" panose="05000000000000000000" pitchFamily="2" charset="2"/>
              <a:buChar char="ü"/>
            </a:pPr>
            <a:r>
              <a:rPr lang="tr-TR" altLang="tr-TR" sz="1400" smtClean="0"/>
              <a:t>Program kapsamında özetle,</a:t>
            </a:r>
          </a:p>
          <a:p>
            <a:pPr lvl="1" defTabSz="911225" eaLnBrk="1" hangingPunct="1">
              <a:spcBef>
                <a:spcPct val="0"/>
              </a:spcBef>
              <a:buFont typeface="Wingdings" panose="05000000000000000000" pitchFamily="2" charset="2"/>
              <a:buChar char="q"/>
            </a:pPr>
            <a:r>
              <a:rPr lang="tr-TR" altLang="tr-TR" sz="1400" smtClean="0"/>
              <a:t> Limit başvurusunda bulunan </a:t>
            </a:r>
            <a:r>
              <a:rPr lang="tr-TR" altLang="tr-TR" sz="1400" b="1" smtClean="0"/>
              <a:t>bankaların ön incelemesi </a:t>
            </a:r>
            <a:r>
              <a:rPr lang="tr-TR" altLang="tr-TR" sz="1400" smtClean="0"/>
              <a:t>yapılır,</a:t>
            </a:r>
          </a:p>
          <a:p>
            <a:pPr lvl="1" defTabSz="911225" eaLnBrk="1" hangingPunct="1">
              <a:spcBef>
                <a:spcPct val="0"/>
              </a:spcBef>
              <a:buFont typeface="Wingdings" panose="05000000000000000000" pitchFamily="2" charset="2"/>
              <a:buChar char="q"/>
            </a:pPr>
            <a:r>
              <a:rPr lang="tr-TR" altLang="tr-TR" sz="1400" smtClean="0"/>
              <a:t> Ön eleme kriterlerini karşılayan bankalar, </a:t>
            </a:r>
            <a:r>
              <a:rPr lang="tr-TR" altLang="tr-TR" sz="1400" b="1" smtClean="0"/>
              <a:t>Banka Analiz Bölümünce değerlendirilerek </a:t>
            </a:r>
            <a:r>
              <a:rPr lang="tr-TR" altLang="tr-TR" sz="1400" smtClean="0"/>
              <a:t>uygun bulunanlara limit tahsis edilir,</a:t>
            </a:r>
          </a:p>
          <a:p>
            <a:pPr lvl="1" defTabSz="911225" eaLnBrk="1" hangingPunct="1">
              <a:spcBef>
                <a:spcPct val="0"/>
              </a:spcBef>
              <a:buFont typeface="Wingdings" panose="05000000000000000000" pitchFamily="2" charset="2"/>
              <a:buChar char="q"/>
            </a:pPr>
            <a:r>
              <a:rPr lang="tr-TR" altLang="tr-TR" sz="1400" smtClean="0"/>
              <a:t> Ardından ticaretin finansmanına yönelik </a:t>
            </a:r>
            <a:r>
              <a:rPr lang="tr-TR" altLang="tr-TR" sz="1400" b="1" smtClean="0"/>
              <a:t>kredi anlaşması imzalanır</a:t>
            </a:r>
            <a:r>
              <a:rPr lang="tr-TR" altLang="tr-TR" sz="1400" smtClean="0"/>
              <a:t>.</a:t>
            </a:r>
          </a:p>
          <a:p>
            <a:pPr lvl="1" defTabSz="911225" eaLnBrk="1" hangingPunct="1">
              <a:spcBef>
                <a:spcPct val="0"/>
              </a:spcBef>
              <a:buFont typeface="Wingdings" panose="05000000000000000000" pitchFamily="2" charset="2"/>
              <a:buChar char="q"/>
            </a:pPr>
            <a:r>
              <a:rPr lang="tr-TR" altLang="tr-TR" sz="1400" smtClean="0"/>
              <a:t> İhracat, </a:t>
            </a:r>
            <a:r>
              <a:rPr lang="tr-TR" altLang="tr-TR" sz="1400" b="1" smtClean="0"/>
              <a:t>açılan akreditif tahtında</a:t>
            </a:r>
            <a:r>
              <a:rPr lang="tr-TR" altLang="tr-TR" sz="1400" smtClean="0"/>
              <a:t> finanse edilir.</a:t>
            </a:r>
          </a:p>
          <a:p>
            <a:pPr lvl="1" defTabSz="911225" eaLnBrk="1" hangingPunct="1">
              <a:spcBef>
                <a:spcPct val="0"/>
              </a:spcBef>
              <a:buFont typeface="Wingdings" panose="05000000000000000000" pitchFamily="2" charset="2"/>
              <a:buNone/>
            </a:pPr>
            <a:endParaRPr lang="tr-TR" altLang="tr-TR" sz="1400" smtClean="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7B834D-EA47-4DC1-9859-EF99CF37DA2E}" type="slidenum">
              <a:rPr lang="tr-TR" altLang="tr-TR" smtClean="0"/>
              <a:pPr>
                <a:spcBef>
                  <a:spcPct val="0"/>
                </a:spcBef>
              </a:pPr>
              <a:t>29</a:t>
            </a:fld>
            <a:endParaRPr lang="tr-TR" altLang="tr-TR" smtClean="0"/>
          </a:p>
        </p:txBody>
      </p:sp>
    </p:spTree>
    <p:extLst>
      <p:ext uri="{BB962C8B-B14F-4D97-AF65-F5344CB8AC3E}">
        <p14:creationId xmlns:p14="http://schemas.microsoft.com/office/powerpoint/2010/main" val="11655706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1225" eaLnBrk="1" hangingPunct="1">
              <a:spcBef>
                <a:spcPct val="0"/>
              </a:spcBef>
              <a:buFont typeface="Wingdings" panose="05000000000000000000" pitchFamily="2" charset="2"/>
              <a:buChar char="ü"/>
            </a:pPr>
            <a:r>
              <a:rPr lang="tr-TR" altLang="tr-TR" sz="1400" smtClean="0"/>
              <a:t>Ticaretin finansmanı kapsamında, yurt dışı bankalara limit sağlanarak alıcıların finanse edilmesi amaçlanmaktadır.</a:t>
            </a:r>
          </a:p>
          <a:p>
            <a:pPr defTabSz="911225" eaLnBrk="1" hangingPunct="1">
              <a:spcBef>
                <a:spcPct val="0"/>
              </a:spcBef>
              <a:buFont typeface="Wingdings" panose="05000000000000000000" pitchFamily="2" charset="2"/>
              <a:buChar char="ü"/>
            </a:pPr>
            <a:r>
              <a:rPr lang="tr-TR" altLang="tr-TR" sz="1400" smtClean="0"/>
              <a:t>Program kapsamında özetle,</a:t>
            </a:r>
          </a:p>
          <a:p>
            <a:pPr lvl="1" defTabSz="911225" eaLnBrk="1" hangingPunct="1">
              <a:spcBef>
                <a:spcPct val="0"/>
              </a:spcBef>
              <a:buFont typeface="Wingdings" panose="05000000000000000000" pitchFamily="2" charset="2"/>
              <a:buChar char="q"/>
            </a:pPr>
            <a:r>
              <a:rPr lang="tr-TR" altLang="tr-TR" sz="1400" smtClean="0"/>
              <a:t> Limit başvurusunda bulunan </a:t>
            </a:r>
            <a:r>
              <a:rPr lang="tr-TR" altLang="tr-TR" sz="1400" b="1" smtClean="0"/>
              <a:t>bankaların ön incelemesi </a:t>
            </a:r>
            <a:r>
              <a:rPr lang="tr-TR" altLang="tr-TR" sz="1400" smtClean="0"/>
              <a:t>yapılır,</a:t>
            </a:r>
          </a:p>
          <a:p>
            <a:pPr lvl="1" defTabSz="911225" eaLnBrk="1" hangingPunct="1">
              <a:spcBef>
                <a:spcPct val="0"/>
              </a:spcBef>
              <a:buFont typeface="Wingdings" panose="05000000000000000000" pitchFamily="2" charset="2"/>
              <a:buChar char="q"/>
            </a:pPr>
            <a:r>
              <a:rPr lang="tr-TR" altLang="tr-TR" sz="1400" smtClean="0"/>
              <a:t> Ön eleme kriterlerini karşılayan bankalar, </a:t>
            </a:r>
            <a:r>
              <a:rPr lang="tr-TR" altLang="tr-TR" sz="1400" b="1" smtClean="0"/>
              <a:t>Banka Analiz Bölümünce değerlendirilerek </a:t>
            </a:r>
            <a:r>
              <a:rPr lang="tr-TR" altLang="tr-TR" sz="1400" smtClean="0"/>
              <a:t>uygun bulunanlara limit tahsis edilir,</a:t>
            </a:r>
          </a:p>
          <a:p>
            <a:pPr lvl="1" defTabSz="911225" eaLnBrk="1" hangingPunct="1">
              <a:spcBef>
                <a:spcPct val="0"/>
              </a:spcBef>
              <a:buFont typeface="Wingdings" panose="05000000000000000000" pitchFamily="2" charset="2"/>
              <a:buChar char="q"/>
            </a:pPr>
            <a:r>
              <a:rPr lang="tr-TR" altLang="tr-TR" sz="1400" smtClean="0"/>
              <a:t> Ardından ticaretin finansmanına yönelik </a:t>
            </a:r>
            <a:r>
              <a:rPr lang="tr-TR" altLang="tr-TR" sz="1400" b="1" smtClean="0"/>
              <a:t>kredi anlaşması imzalanır</a:t>
            </a:r>
            <a:r>
              <a:rPr lang="tr-TR" altLang="tr-TR" sz="1400" smtClean="0"/>
              <a:t>.</a:t>
            </a:r>
          </a:p>
          <a:p>
            <a:pPr lvl="1" defTabSz="911225" eaLnBrk="1" hangingPunct="1">
              <a:spcBef>
                <a:spcPct val="0"/>
              </a:spcBef>
              <a:buFont typeface="Wingdings" panose="05000000000000000000" pitchFamily="2" charset="2"/>
              <a:buChar char="q"/>
            </a:pPr>
            <a:r>
              <a:rPr lang="tr-TR" altLang="tr-TR" sz="1400" smtClean="0"/>
              <a:t> İhracat, </a:t>
            </a:r>
            <a:r>
              <a:rPr lang="tr-TR" altLang="tr-TR" sz="1400" b="1" smtClean="0"/>
              <a:t>açılan akreditif tahtında</a:t>
            </a:r>
            <a:r>
              <a:rPr lang="tr-TR" altLang="tr-TR" sz="1400" smtClean="0"/>
              <a:t> finanse edilir.</a:t>
            </a:r>
          </a:p>
          <a:p>
            <a:pPr lvl="1" defTabSz="911225" eaLnBrk="1" hangingPunct="1">
              <a:spcBef>
                <a:spcPct val="0"/>
              </a:spcBef>
              <a:buFont typeface="Wingdings" panose="05000000000000000000" pitchFamily="2" charset="2"/>
              <a:buNone/>
            </a:pPr>
            <a:endParaRPr lang="tr-TR" altLang="tr-TR" sz="1400" smtClean="0"/>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0BAD15-7574-4CFE-A627-B7FE8988D934}" type="slidenum">
              <a:rPr lang="tr-TR" altLang="tr-TR" smtClean="0"/>
              <a:pPr>
                <a:spcBef>
                  <a:spcPct val="0"/>
                </a:spcBef>
              </a:pPr>
              <a:t>30</a:t>
            </a:fld>
            <a:endParaRPr lang="tr-TR" altLang="tr-TR" smtClean="0"/>
          </a:p>
        </p:txBody>
      </p:sp>
    </p:spTree>
    <p:extLst>
      <p:ext uri="{BB962C8B-B14F-4D97-AF65-F5344CB8AC3E}">
        <p14:creationId xmlns:p14="http://schemas.microsoft.com/office/powerpoint/2010/main" val="8659566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sz="2100" b="1" smtClean="0">
                <a:solidFill>
                  <a:srgbClr val="7D072E"/>
                </a:solidFill>
                <a:latin typeface="Times New Roman" panose="02020603050405020304" pitchFamily="18" charset="0"/>
                <a:cs typeface="Times New Roman" panose="02020603050405020304" pitchFamily="18" charset="0"/>
              </a:rPr>
              <a:t>Yurt İçi Bankalar Alıcı Kredisi</a:t>
            </a:r>
          </a:p>
          <a:p>
            <a:pPr eaLnBrk="1" hangingPunct="1">
              <a:spcBef>
                <a:spcPct val="0"/>
              </a:spcBef>
            </a:pPr>
            <a:endParaRPr lang="tr-TR" altLang="tr-TR" smtClean="0"/>
          </a:p>
          <a:p>
            <a:pPr eaLnBrk="1" hangingPunct="1">
              <a:spcBef>
                <a:spcPct val="0"/>
              </a:spcBef>
            </a:pPr>
            <a:r>
              <a:rPr lang="tr-TR" altLang="tr-TR" smtClean="0"/>
              <a:t>Bankamız Ülke Kredileri Daire Başkanlığı’nca, alıcı kredilerine yönelik ürün çeşitliliğimizin  arttırılması amacıyla, yurtiçinde yerleşik bankaların yurtdışında faaliyet gösteren şube, iştirak banka ve muhabir bankaları aracılığıyla da alıcı kredisi kullandırılmasını mümkün kılacak yeni bir  program geliştirilmiştir. </a:t>
            </a:r>
          </a:p>
          <a:p>
            <a:pPr eaLnBrk="1" hangingPunct="1">
              <a:spcBef>
                <a:spcPct val="0"/>
              </a:spcBef>
            </a:pPr>
            <a:endParaRPr lang="tr-TR" altLang="tr-TR" smtClean="0"/>
          </a:p>
          <a:p>
            <a:pPr eaLnBrk="1" hangingPunct="1">
              <a:spcBef>
                <a:spcPct val="0"/>
              </a:spcBef>
            </a:pPr>
            <a:r>
              <a:rPr lang="tr-TR" altLang="tr-TR" smtClean="0"/>
              <a:t>Program kapsamında kredinin borçlusu, yurtiçinde yerleşik olan ve Türk Eximbank tarafından kredi limiti tahsis edilmiş bankalar olacaktır. Aracı bankalar, krediyi, yurt dışında yerleşik şubeleri, iştirak banka ve muhabir bankaları vasıtasıyla Türk menşeli malların ithalatını yapan yurtdışında yerleşik firmalara ABD Doları ve EURO cinsinden kullandıracaktır. </a:t>
            </a:r>
          </a:p>
          <a:p>
            <a:pPr eaLnBrk="1" hangingPunct="1">
              <a:spcBef>
                <a:spcPct val="0"/>
              </a:spcBef>
            </a:pPr>
            <a:endParaRPr lang="tr-TR" altLang="tr-TR" smtClean="0"/>
          </a:p>
          <a:p>
            <a:pPr eaLnBrk="1" hangingPunct="1">
              <a:spcBef>
                <a:spcPct val="0"/>
              </a:spcBef>
            </a:pPr>
            <a:r>
              <a:rPr lang="tr-TR" altLang="tr-TR" smtClean="0"/>
              <a:t>Kredinin vadesi minimum 6 ay olmakla beraber, tüketim malları finansmanında azami 2 yıl, yatırım malları finansmanında ise azami 7 yıl vadeli kredi kullandırılabilecektir. </a:t>
            </a:r>
          </a:p>
          <a:p>
            <a:pPr eaLnBrk="1" hangingPunct="1">
              <a:spcBef>
                <a:spcPct val="0"/>
              </a:spcBef>
            </a:pPr>
            <a:endParaRPr lang="tr-TR" altLang="tr-TR" smtClean="0"/>
          </a:p>
          <a:p>
            <a:pPr eaLnBrk="1" hangingPunct="1">
              <a:spcBef>
                <a:spcPct val="0"/>
              </a:spcBef>
            </a:pPr>
            <a:r>
              <a:rPr lang="tr-TR" altLang="tr-TR" smtClean="0"/>
              <a:t>Bankamıza kredi başvuruları ve geri ödemeler aracı bankanın Muhatap Şube olarak belirleyeceği ilgili şubesi ya da genel müdürlük birimi tarafından gerçekleştirilecektir.</a:t>
            </a:r>
          </a:p>
        </p:txBody>
      </p:sp>
      <p:sp>
        <p:nvSpPr>
          <p:cNvPr id="972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295790-79B8-45C7-BEAF-BEF3AED4FCA9}" type="slidenum">
              <a:rPr lang="tr-TR" altLang="tr-TR" smtClean="0"/>
              <a:pPr>
                <a:spcBef>
                  <a:spcPct val="0"/>
                </a:spcBef>
              </a:pPr>
              <a:t>31</a:t>
            </a:fld>
            <a:endParaRPr lang="tr-TR" altLang="tr-TR" smtClean="0"/>
          </a:p>
        </p:txBody>
      </p:sp>
    </p:spTree>
    <p:extLst>
      <p:ext uri="{BB962C8B-B14F-4D97-AF65-F5344CB8AC3E}">
        <p14:creationId xmlns:p14="http://schemas.microsoft.com/office/powerpoint/2010/main" val="8572658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73125" eaLnBrk="1" hangingPunct="1">
              <a:spcBef>
                <a:spcPct val="0"/>
              </a:spcBef>
            </a:pPr>
            <a:endParaRPr lang="tr-TR" altLang="tr-TR" smtClean="0"/>
          </a:p>
        </p:txBody>
      </p:sp>
      <p:sp>
        <p:nvSpPr>
          <p:cNvPr id="993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E105E36-710B-4412-A0B3-F902FB2129FC}" type="slidenum">
              <a:rPr lang="tr-TR" altLang="tr-TR" smtClean="0">
                <a:latin typeface="Calibri" panose="020F0502020204030204" pitchFamily="34" charset="0"/>
              </a:rPr>
              <a:pPr/>
              <a:t>32</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489597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smtClean="0"/>
              <a:t>***Çeyrek Asırlık Tecrübe</a:t>
            </a:r>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89A613E-0710-4165-BE01-27B4469DE456}" type="slidenum">
              <a:rPr lang="tr-TR" altLang="tr-TR" smtClean="0">
                <a:latin typeface="Calibri" panose="020F0502020204030204" pitchFamily="34" charset="0"/>
              </a:rPr>
              <a:pPr/>
              <a:t>2</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29867910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endParaRPr lang="tr-TR" dirty="0" smtClean="0"/>
          </a:p>
          <a:p>
            <a:pPr eaLnBrk="1" hangingPunct="1">
              <a:spcBef>
                <a:spcPct val="0"/>
              </a:spcBef>
              <a:defRPr/>
            </a:pPr>
            <a:r>
              <a:rPr lang="tr-TR" b="1" dirty="0" smtClean="0">
                <a:solidFill>
                  <a:schemeClr val="accent2">
                    <a:lumMod val="75000"/>
                  </a:schemeClr>
                </a:solidFill>
                <a:latin typeface="Times New Roman" pitchFamily="18" charset="0"/>
                <a:cs typeface="Times New Roman" pitchFamily="18" charset="0"/>
              </a:rPr>
              <a:t>Poliçe </a:t>
            </a:r>
            <a:r>
              <a:rPr lang="tr-TR" b="1" dirty="0" err="1" smtClean="0">
                <a:solidFill>
                  <a:schemeClr val="accent2">
                    <a:lumMod val="75000"/>
                  </a:schemeClr>
                </a:solidFill>
                <a:latin typeface="Times New Roman" pitchFamily="18" charset="0"/>
                <a:cs typeface="Times New Roman" pitchFamily="18" charset="0"/>
              </a:rPr>
              <a:t>İskontosu</a:t>
            </a:r>
            <a:r>
              <a:rPr lang="tr-TR" b="1" dirty="0" smtClean="0">
                <a:solidFill>
                  <a:schemeClr val="accent2">
                    <a:lumMod val="75000"/>
                  </a:schemeClr>
                </a:solidFill>
                <a:latin typeface="Times New Roman" pitchFamily="18" charset="0"/>
                <a:cs typeface="Times New Roman" pitchFamily="18" charset="0"/>
              </a:rPr>
              <a:t> Programı</a:t>
            </a:r>
          </a:p>
          <a:p>
            <a:pPr eaLnBrk="1" hangingPunct="1">
              <a:spcBef>
                <a:spcPct val="0"/>
              </a:spcBef>
              <a:defRPr/>
            </a:pPr>
            <a:endParaRPr lang="tr-TR" dirty="0" smtClean="0"/>
          </a:p>
          <a:p>
            <a:pPr eaLnBrk="1" hangingPunct="1">
              <a:spcBef>
                <a:spcPct val="0"/>
              </a:spcBef>
              <a:defRPr/>
            </a:pPr>
            <a:r>
              <a:rPr lang="tr-TR" dirty="0" smtClean="0"/>
              <a:t>Bankamız Uluslar arası Krediler Daire Başkanlığı’nca, alıcı kredilerine yönelik ürün çeşitliliğimizin arttırılması ve ihracatçı firmaların sevk sonrası aşamada finansman ihtiyaçlarının karşılanması amacıyla geliştirilen bir diğer ürün ise Poliçe/Akreditif </a:t>
            </a:r>
            <a:r>
              <a:rPr lang="tr-TR" dirty="0" err="1" smtClean="0"/>
              <a:t>İskonto</a:t>
            </a:r>
            <a:r>
              <a:rPr lang="tr-TR" dirty="0" smtClean="0"/>
              <a:t> Programıdır. </a:t>
            </a:r>
          </a:p>
          <a:p>
            <a:pPr eaLnBrk="1" hangingPunct="1">
              <a:spcBef>
                <a:spcPct val="0"/>
              </a:spcBef>
              <a:defRPr/>
            </a:pPr>
            <a:endParaRPr lang="tr-TR" dirty="0" smtClean="0"/>
          </a:p>
          <a:p>
            <a:pPr eaLnBrk="1" hangingPunct="1">
              <a:spcBef>
                <a:spcPct val="0"/>
              </a:spcBef>
              <a:defRPr/>
            </a:pPr>
            <a:r>
              <a:rPr lang="tr-TR" dirty="0" smtClean="0"/>
              <a:t>Program kapsamında Türk ihracatçı firmalar tarafından düzenlenen ve kabul kredili mal/vesaik mukabili işlemlerde ithalatçı firma tarafından, kabul kredili akreditifli işlemlerde ise amir banka tarafından kabul edilen poliçeler ve vadeli akreditifler </a:t>
            </a:r>
            <a:r>
              <a:rPr lang="tr-TR" dirty="0" err="1" smtClean="0"/>
              <a:t>iskonto</a:t>
            </a:r>
            <a:r>
              <a:rPr lang="tr-TR" dirty="0" smtClean="0"/>
              <a:t> edilmektedir. Poliçe veya akreditiflerin azami vadesi tüketim malları için 24 ay, yatırım malları için ise 84 ay olacaktır. </a:t>
            </a:r>
          </a:p>
          <a:p>
            <a:pPr eaLnBrk="1" hangingPunct="1">
              <a:spcBef>
                <a:spcPct val="0"/>
              </a:spcBef>
              <a:defRPr/>
            </a:pPr>
            <a:endParaRPr lang="tr-TR" dirty="0" smtClean="0"/>
          </a:p>
          <a:p>
            <a:pPr eaLnBrk="1" hangingPunct="1">
              <a:spcBef>
                <a:spcPct val="0"/>
              </a:spcBef>
              <a:defRPr/>
            </a:pPr>
            <a:r>
              <a:rPr lang="tr-TR" dirty="0" smtClean="0"/>
              <a:t>Teminatlandırma ise düzenlenen poliçenin Bankamıza ciro edilmesi veya akreditif alacağının Bankamıza temlik edilmesi ve Bankamız Spesifik İhracat Kredi Sigortası Programı kapsamında ihracat alacağının sigortalanması suretiyle gerçekleştirilecektir. </a:t>
            </a:r>
          </a:p>
          <a:p>
            <a:pPr eaLnBrk="1" hangingPunct="1">
              <a:spcBef>
                <a:spcPct val="0"/>
              </a:spcBef>
              <a:defRPr/>
            </a:pPr>
            <a:endParaRPr lang="tr-TR" dirty="0" smtClean="0"/>
          </a:p>
          <a:p>
            <a:pPr eaLnBrk="1" hangingPunct="1">
              <a:spcBef>
                <a:spcPct val="0"/>
              </a:spcBef>
              <a:defRPr/>
            </a:pPr>
            <a:r>
              <a:rPr lang="tr-TR" dirty="0" smtClean="0"/>
              <a:t>Poliçe/Akreditif </a:t>
            </a:r>
            <a:r>
              <a:rPr lang="tr-TR" dirty="0" err="1" smtClean="0"/>
              <a:t>İskonto</a:t>
            </a:r>
            <a:r>
              <a:rPr lang="tr-TR" dirty="0" smtClean="0"/>
              <a:t> Programı kapsamında Bankamız kaynak maliyetleri baz alınarak kredi vadesine karşılık gelen sabit faiz oranları kullanılmaktadır.</a:t>
            </a:r>
          </a:p>
        </p:txBody>
      </p:sp>
      <p:sp>
        <p:nvSpPr>
          <p:cNvPr id="1013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3A5980E-D331-4CD8-A7D1-28CEBA00DF8B}" type="slidenum">
              <a:rPr lang="tr-TR" altLang="tr-TR" smtClean="0"/>
              <a:pPr>
                <a:spcBef>
                  <a:spcPct val="0"/>
                </a:spcBef>
              </a:pPr>
              <a:t>33</a:t>
            </a:fld>
            <a:endParaRPr lang="tr-TR" altLang="tr-TR" smtClean="0"/>
          </a:p>
        </p:txBody>
      </p:sp>
    </p:spTree>
    <p:extLst>
      <p:ext uri="{BB962C8B-B14F-4D97-AF65-F5344CB8AC3E}">
        <p14:creationId xmlns:p14="http://schemas.microsoft.com/office/powerpoint/2010/main" val="271691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p>
        </p:txBody>
      </p:sp>
      <p:sp>
        <p:nvSpPr>
          <p:cNvPr id="1034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5330DD8-C7B7-4A01-B4C7-BDD6A012AE3F}" type="slidenum">
              <a:rPr lang="tr-TR" altLang="tr-TR" smtClean="0">
                <a:latin typeface="Calibri" panose="020F0502020204030204" pitchFamily="34" charset="0"/>
              </a:rPr>
              <a:pPr/>
              <a:t>34</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156451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1611D9C-059A-4A4A-8A74-DCABAE712BE7}" type="slidenum">
              <a:rPr lang="tr-TR" altLang="tr-TR" smtClean="0">
                <a:latin typeface="Calibri" panose="020F0502020204030204" pitchFamily="34" charset="0"/>
              </a:rPr>
              <a:pPr/>
              <a:t>36</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3985711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smtClean="0"/>
              <a:t>Sayılan beş amaç Türk Eximbank ana sözleşmesinde belirtilmiştir. Ve Bankamız bu amaçlar için her türlü faaliyeti yapmaya yetkilidir.  </a:t>
            </a: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15D690A-AFE8-4AF6-9D64-704B6617455B}" type="slidenum">
              <a:rPr lang="tr-TR" altLang="tr-TR" smtClean="0">
                <a:latin typeface="Calibri" panose="020F0502020204030204" pitchFamily="34" charset="0"/>
              </a:rPr>
              <a:pPr/>
              <a:t>3</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3727885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smtClean="0"/>
              <a:t>Burada grafik kendiliğinden akarken neden Türkiye Geneli’nde irtibat büroları açtığımızı ve bunların fonksiyonları açıklanabilir. </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96C1B93-9964-48D7-9D8F-0D6D86DEC503}" type="slidenum">
              <a:rPr lang="tr-TR" altLang="tr-TR" smtClean="0">
                <a:latin typeface="Calibri" panose="020F0502020204030204" pitchFamily="34" charset="0"/>
              </a:rPr>
              <a:pPr/>
              <a:t>4</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103759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B4E90D7-6EAD-475C-93C0-CF9925A609D1}" type="slidenum">
              <a:rPr lang="tr-TR" altLang="tr-TR" smtClean="0">
                <a:latin typeface="Calibri" panose="020F0502020204030204" pitchFamily="34" charset="0"/>
              </a:rPr>
              <a:pPr/>
              <a:t>5</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206543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B6A08B8-45B8-42A3-ACEF-DA5C4370C34F}" type="slidenum">
              <a:rPr lang="tr-TR" altLang="tr-TR" smtClean="0">
                <a:latin typeface="Calibri" panose="020F0502020204030204" pitchFamily="34" charset="0"/>
              </a:rPr>
              <a:pPr/>
              <a:t>6</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3897097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D772165-53E6-4860-86E2-340D6BE34C4E}" type="slidenum">
              <a:rPr lang="tr-TR" altLang="tr-TR" smtClean="0">
                <a:latin typeface="Calibri" panose="020F0502020204030204" pitchFamily="34" charset="0"/>
              </a:rPr>
              <a:pPr/>
              <a:t>7</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126110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dirty="0"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17C3EC-E969-42E8-B2B0-632DA700A581}" type="slidenum">
              <a:rPr lang="tr-TR" altLang="tr-TR" smtClean="0">
                <a:latin typeface="Calibri" panose="020F0502020204030204" pitchFamily="34" charset="0"/>
              </a:rPr>
              <a:pPr/>
              <a:t>8</a:t>
            </a:fld>
            <a:endParaRPr lang="tr-TR" altLang="tr-TR" smtClean="0">
              <a:latin typeface="Calibri" panose="020F0502020204030204" pitchFamily="34" charset="0"/>
            </a:endParaRPr>
          </a:p>
        </p:txBody>
      </p:sp>
    </p:spTree>
    <p:extLst>
      <p:ext uri="{BB962C8B-B14F-4D97-AF65-F5344CB8AC3E}">
        <p14:creationId xmlns:p14="http://schemas.microsoft.com/office/powerpoint/2010/main" val="624607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tr-TR" altLang="tr-TR" sz="1200" b="1" baseline="0" dirty="0" smtClean="0"/>
          </a:p>
          <a:p>
            <a:pPr marL="0" marR="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tr-TR" altLang="tr-TR" sz="1200" b="1" baseline="0" dirty="0" smtClean="0"/>
          </a:p>
          <a:p>
            <a:pPr marL="0" marR="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tr-TR" altLang="tr-TR" sz="1200" b="1" dirty="0" smtClean="0"/>
          </a:p>
          <a:p>
            <a:endParaRPr lang="tr-TR" dirty="0" smtClean="0"/>
          </a:p>
        </p:txBody>
      </p:sp>
      <p:sp>
        <p:nvSpPr>
          <p:cNvPr id="4" name="Slide Number Placeholder 3"/>
          <p:cNvSpPr>
            <a:spLocks noGrp="1"/>
          </p:cNvSpPr>
          <p:nvPr>
            <p:ph type="sldNum" sz="quarter" idx="10"/>
          </p:nvPr>
        </p:nvSpPr>
        <p:spPr/>
        <p:txBody>
          <a:bodyPr/>
          <a:lstStyle/>
          <a:p>
            <a:pPr>
              <a:defRPr/>
            </a:pPr>
            <a:fld id="{DCB9EF21-C0AC-4810-9157-DB07AA1D5318}" type="slidenum">
              <a:rPr lang="tr-TR" altLang="tr-TR" smtClean="0"/>
              <a:pPr>
                <a:defRPr/>
              </a:pPr>
              <a:t>9</a:t>
            </a:fld>
            <a:endParaRPr lang="tr-TR" altLang="tr-TR"/>
          </a:p>
        </p:txBody>
      </p:sp>
    </p:spTree>
    <p:extLst>
      <p:ext uri="{BB962C8B-B14F-4D97-AF65-F5344CB8AC3E}">
        <p14:creationId xmlns:p14="http://schemas.microsoft.com/office/powerpoint/2010/main" val="3526005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9"/>
          <p:cNvGrpSpPr>
            <a:grpSpLocks/>
          </p:cNvGrpSpPr>
          <p:nvPr/>
        </p:nvGrpSpPr>
        <p:grpSpPr bwMode="auto">
          <a:xfrm>
            <a:off x="752475" y="744538"/>
            <a:ext cx="10674350" cy="5349875"/>
            <a:chOff x="564643" y="744469"/>
            <a:chExt cx="8005589" cy="5349671"/>
          </a:xfrm>
        </p:grpSpPr>
        <p:sp>
          <p:nvSpPr>
            <p:cNvPr id="5" name="Freeform 6"/>
            <p:cNvSpPr>
              <a:spLocks/>
            </p:cNvSpPr>
            <p:nvPr/>
          </p:nvSpPr>
          <p:spPr bwMode="auto">
            <a:xfrm>
              <a:off x="6113972" y="1685652"/>
              <a:ext cx="2456260" cy="4408488"/>
            </a:xfrm>
            <a:custGeom>
              <a:avLst/>
              <a:gdLst>
                <a:gd name="T0" fmla="*/ 528569713 w 10000"/>
                <a:gd name="T1" fmla="*/ 0 h 10000"/>
                <a:gd name="T2" fmla="*/ 603321319 w 10000"/>
                <a:gd name="T3" fmla="*/ 0 h 10000"/>
                <a:gd name="T4" fmla="*/ 603321319 w 10000"/>
                <a:gd name="T5" fmla="*/ 1943476645 h 10000"/>
                <a:gd name="T6" fmla="*/ 0 w 10000"/>
                <a:gd name="T7" fmla="*/ 1943476645 h 10000"/>
                <a:gd name="T8" fmla="*/ 0 w 10000"/>
                <a:gd name="T9" fmla="*/ 1818510999 h 10000"/>
                <a:gd name="T10" fmla="*/ 528569713 w 10000"/>
                <a:gd name="T11" fmla="*/ 1818510999 h 10000"/>
                <a:gd name="T12" fmla="*/ 528569713 w 10000"/>
                <a:gd name="T13" fmla="*/ 0 h 100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p>
          </p:txBody>
        </p:sp>
        <p:sp>
          <p:nvSpPr>
            <p:cNvPr id="6" name="Freeform 6"/>
            <p:cNvSpPr>
              <a:spLocks/>
            </p:cNvSpPr>
            <p:nvPr/>
          </p:nvSpPr>
          <p:spPr bwMode="auto">
            <a:xfrm flipH="1" flipV="1">
              <a:off x="564643" y="744469"/>
              <a:ext cx="2456505" cy="4408488"/>
            </a:xfrm>
            <a:custGeom>
              <a:avLst/>
              <a:gdLst>
                <a:gd name="T0" fmla="*/ 528629756 w 10001"/>
                <a:gd name="T1" fmla="*/ 0 h 10000"/>
                <a:gd name="T2" fmla="*/ 603381343 w 10001"/>
                <a:gd name="T3" fmla="*/ 0 h 10000"/>
                <a:gd name="T4" fmla="*/ 603381343 w 10001"/>
                <a:gd name="T5" fmla="*/ 1943476645 h 10000"/>
                <a:gd name="T6" fmla="*/ 60424 w 10001"/>
                <a:gd name="T7" fmla="*/ 1943476645 h 10000"/>
                <a:gd name="T8" fmla="*/ 60424 w 10001"/>
                <a:gd name="T9" fmla="*/ 1817539368 h 10000"/>
                <a:gd name="T10" fmla="*/ 528629756 w 10001"/>
                <a:gd name="T11" fmla="*/ 1816373323 h 10000"/>
                <a:gd name="T12" fmla="*/ 528629756 w 10001"/>
                <a:gd name="T13" fmla="*/ 0 h 100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p>
          </p:txBody>
        </p:sp>
      </p:grpSp>
      <p:sp>
        <p:nvSpPr>
          <p:cNvPr id="2" name="Title 1"/>
          <p:cNvSpPr>
            <a:spLocks noGrp="1"/>
          </p:cNvSpPr>
          <p:nvPr>
            <p:ph type="ctrTitle"/>
          </p:nvPr>
        </p:nvSpPr>
        <p:spPr>
          <a:xfrm>
            <a:off x="1915128" y="1788454"/>
            <a:ext cx="8361229"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8" y="3956281"/>
            <a:ext cx="6831673"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7" name="Date Placeholder 3"/>
          <p:cNvSpPr>
            <a:spLocks noGrp="1"/>
          </p:cNvSpPr>
          <p:nvPr>
            <p:ph type="dt" sz="half" idx="10"/>
          </p:nvPr>
        </p:nvSpPr>
        <p:spPr>
          <a:xfrm>
            <a:off x="752475" y="6453188"/>
            <a:ext cx="1608138" cy="404812"/>
          </a:xfrm>
        </p:spPr>
        <p:txBody>
          <a:bodyPr/>
          <a:lstStyle>
            <a:lvl1pPr>
              <a:defRPr baseline="0">
                <a:solidFill>
                  <a:schemeClr val="tx2"/>
                </a:solidFill>
              </a:defRPr>
            </a:lvl1pPr>
          </a:lstStyle>
          <a:p>
            <a:pPr>
              <a:defRPr/>
            </a:pPr>
            <a:fld id="{D7CDA292-A438-4BD6-8FF0-8F04F7420446}" type="datetime1">
              <a:rPr lang="tr-TR"/>
              <a:pPr>
                <a:defRPr/>
              </a:pPr>
              <a:t>13.4.2017</a:t>
            </a:fld>
            <a:endParaRPr lang="tr-TR"/>
          </a:p>
        </p:txBody>
      </p:sp>
      <p:sp>
        <p:nvSpPr>
          <p:cNvPr id="8" name="Footer Placeholder 4"/>
          <p:cNvSpPr>
            <a:spLocks noGrp="1"/>
          </p:cNvSpPr>
          <p:nvPr>
            <p:ph type="ftr" sz="quarter" idx="11"/>
          </p:nvPr>
        </p:nvSpPr>
        <p:spPr>
          <a:xfrm>
            <a:off x="2584450" y="6453188"/>
            <a:ext cx="7023100" cy="404812"/>
          </a:xfrm>
        </p:spPr>
        <p:txBody>
          <a:bodyPr/>
          <a:lstStyle>
            <a:lvl1pPr algn="ctr">
              <a:defRPr baseline="0">
                <a:solidFill>
                  <a:schemeClr val="tx2"/>
                </a:solidFill>
              </a:defRPr>
            </a:lvl1pPr>
          </a:lstStyle>
          <a:p>
            <a:pPr>
              <a:defRPr/>
            </a:pPr>
            <a:endParaRPr lang="tr-TR"/>
          </a:p>
        </p:txBody>
      </p:sp>
      <p:sp>
        <p:nvSpPr>
          <p:cNvPr id="9" name="Slide Number Placeholder 5"/>
          <p:cNvSpPr>
            <a:spLocks noGrp="1"/>
          </p:cNvSpPr>
          <p:nvPr>
            <p:ph type="sldNum" sz="quarter" idx="12"/>
          </p:nvPr>
        </p:nvSpPr>
        <p:spPr>
          <a:xfrm>
            <a:off x="9831388" y="6453188"/>
            <a:ext cx="1595437" cy="404812"/>
          </a:xfrm>
        </p:spPr>
        <p:txBody>
          <a:bodyPr/>
          <a:lstStyle>
            <a:lvl1pPr>
              <a:defRPr baseline="0">
                <a:solidFill>
                  <a:schemeClr val="tx2"/>
                </a:solidFill>
              </a:defRPr>
            </a:lvl1pPr>
          </a:lstStyle>
          <a:p>
            <a:pPr>
              <a:defRPr/>
            </a:pPr>
            <a:fld id="{A6C52B7C-60A6-4AC3-B45B-07D160F2968F}" type="slidenum">
              <a:rPr lang="tr-TR" altLang="tr-TR"/>
              <a:pPr>
                <a:defRPr/>
              </a:pPr>
              <a:t>‹#›</a:t>
            </a:fld>
            <a:endParaRPr lang="tr-TR" altLang="tr-TR"/>
          </a:p>
        </p:txBody>
      </p:sp>
    </p:spTree>
    <p:extLst>
      <p:ext uri="{BB962C8B-B14F-4D97-AF65-F5344CB8AC3E}">
        <p14:creationId xmlns:p14="http://schemas.microsoft.com/office/powerpoint/2010/main" val="2542925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7"/>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FEB5956-9277-47D7-A150-83B87BBE8C88}" type="datetime1">
              <a:rPr lang="tr-TR"/>
              <a:pPr>
                <a:defRPr/>
              </a:pPr>
              <a:t>13.4.2017</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C3A74F4B-5BE6-498B-B4E6-E06D23F6EFE3}" type="slidenum">
              <a:rPr lang="tr-TR" altLang="tr-TR"/>
              <a:pPr>
                <a:defRPr/>
              </a:pPr>
              <a:t>‹#›</a:t>
            </a:fld>
            <a:endParaRPr lang="tr-TR" altLang="tr-TR"/>
          </a:p>
        </p:txBody>
      </p:sp>
    </p:spTree>
    <p:extLst>
      <p:ext uri="{BB962C8B-B14F-4D97-AF65-F5344CB8AC3E}">
        <p14:creationId xmlns:p14="http://schemas.microsoft.com/office/powerpoint/2010/main" val="3020410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74396" y="624156"/>
            <a:ext cx="1987933"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1" y="624156"/>
            <a:ext cx="7632700"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5AAB9A2-37B3-4663-B6F6-9D63ED8245A8}" type="datetime1">
              <a:rPr lang="tr-TR"/>
              <a:pPr>
                <a:defRPr/>
              </a:pPr>
              <a:t>13.4.2017</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75C90EBF-5732-4B07-8647-6A68FE8EC7DF}" type="slidenum">
              <a:rPr lang="tr-TR" altLang="tr-TR"/>
              <a:pPr>
                <a:defRPr/>
              </a:pPr>
              <a:t>‹#›</a:t>
            </a:fld>
            <a:endParaRPr lang="tr-TR" altLang="tr-TR"/>
          </a:p>
        </p:txBody>
      </p:sp>
    </p:spTree>
    <p:extLst>
      <p:ext uri="{BB962C8B-B14F-4D97-AF65-F5344CB8AC3E}">
        <p14:creationId xmlns:p14="http://schemas.microsoft.com/office/powerpoint/2010/main" val="3572129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371E5C1-2956-461D-BEBB-D6572D58D3D4}" type="datetime1">
              <a:rPr lang="tr-TR"/>
              <a:pPr>
                <a:defRPr/>
              </a:pPr>
              <a:t>13.4.2017</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09F20CEB-6FBB-4232-9421-4DBD940AF4A2}" type="slidenum">
              <a:rPr lang="tr-TR" altLang="tr-TR"/>
              <a:pPr>
                <a:defRPr/>
              </a:pPr>
              <a:t>‹#›</a:t>
            </a:fld>
            <a:endParaRPr lang="tr-TR" altLang="tr-TR"/>
          </a:p>
        </p:txBody>
      </p:sp>
    </p:spTree>
    <p:extLst>
      <p:ext uri="{BB962C8B-B14F-4D97-AF65-F5344CB8AC3E}">
        <p14:creationId xmlns:p14="http://schemas.microsoft.com/office/powerpoint/2010/main" val="267479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9"/>
          <p:cNvSpPr>
            <a:spLocks/>
          </p:cNvSpPr>
          <p:nvPr/>
        </p:nvSpPr>
        <p:spPr bwMode="auto">
          <a:xfrm>
            <a:off x="8151813" y="1685925"/>
            <a:ext cx="3275012" cy="4408488"/>
          </a:xfrm>
          <a:custGeom>
            <a:avLst/>
            <a:gdLst>
              <a:gd name="T0" fmla="*/ 2147483646 w 4125"/>
              <a:gd name="T1" fmla="*/ 0 h 5554"/>
              <a:gd name="T2" fmla="*/ 2147483646 w 4125"/>
              <a:gd name="T3" fmla="*/ 0 h 5554"/>
              <a:gd name="T4" fmla="*/ 2147483646 w 4125"/>
              <a:gd name="T5" fmla="*/ 2147483646 h 5554"/>
              <a:gd name="T6" fmla="*/ 0 w 4125"/>
              <a:gd name="T7" fmla="*/ 2147483646 h 5554"/>
              <a:gd name="T8" fmla="*/ 0 w 4125"/>
              <a:gd name="T9" fmla="*/ 2147483646 h 5554"/>
              <a:gd name="T10" fmla="*/ 2147483646 w 4125"/>
              <a:gd name="T11" fmla="*/ 2147483646 h 5554"/>
              <a:gd name="T12" fmla="*/ 2147483646 w 4125"/>
              <a:gd name="T13" fmla="*/ 0 h 55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p>
        </p:txBody>
      </p:sp>
      <p:sp>
        <p:nvSpPr>
          <p:cNvPr id="5" name="Freeform 4" title="Crop Mark"/>
          <p:cNvSpPr/>
          <p:nvPr/>
        </p:nvSpPr>
        <p:spPr bwMode="auto">
          <a:xfrm>
            <a:off x="8151813" y="1685925"/>
            <a:ext cx="3275012"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
        <p:nvSpPr>
          <p:cNvPr id="2" name="Title 1"/>
          <p:cNvSpPr>
            <a:spLocks noGrp="1"/>
          </p:cNvSpPr>
          <p:nvPr>
            <p:ph type="title"/>
          </p:nvPr>
        </p:nvSpPr>
        <p:spPr>
          <a:xfrm>
            <a:off x="765025" y="1301362"/>
            <a:ext cx="9612971"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6" name="Date Placeholder 3"/>
          <p:cNvSpPr>
            <a:spLocks noGrp="1"/>
          </p:cNvSpPr>
          <p:nvPr>
            <p:ph type="dt" sz="half" idx="10"/>
          </p:nvPr>
        </p:nvSpPr>
        <p:spPr>
          <a:xfrm>
            <a:off x="738188" y="6453188"/>
            <a:ext cx="1622425" cy="404812"/>
          </a:xfrm>
        </p:spPr>
        <p:txBody>
          <a:bodyPr/>
          <a:lstStyle>
            <a:lvl1pPr>
              <a:defRPr>
                <a:solidFill>
                  <a:schemeClr val="tx2"/>
                </a:solidFill>
              </a:defRPr>
            </a:lvl1pPr>
          </a:lstStyle>
          <a:p>
            <a:pPr>
              <a:defRPr/>
            </a:pPr>
            <a:fld id="{C9DC7F35-6CB5-4F0C-A976-3B1AB0A01613}" type="datetime1">
              <a:rPr lang="tr-TR"/>
              <a:pPr>
                <a:defRPr/>
              </a:pPr>
              <a:t>13.4.2017</a:t>
            </a:fld>
            <a:endParaRPr lang="tr-TR"/>
          </a:p>
        </p:txBody>
      </p:sp>
      <p:sp>
        <p:nvSpPr>
          <p:cNvPr id="7" name="Footer Placeholder 4"/>
          <p:cNvSpPr>
            <a:spLocks noGrp="1"/>
          </p:cNvSpPr>
          <p:nvPr>
            <p:ph type="ftr" sz="quarter" idx="11"/>
          </p:nvPr>
        </p:nvSpPr>
        <p:spPr>
          <a:xfrm>
            <a:off x="2584450" y="6453188"/>
            <a:ext cx="7023100" cy="404812"/>
          </a:xfrm>
        </p:spPr>
        <p:txBody>
          <a:bodyPr/>
          <a:lstStyle>
            <a:lvl1pPr algn="ctr">
              <a:defRPr>
                <a:solidFill>
                  <a:schemeClr val="tx2"/>
                </a:solidFill>
              </a:defRPr>
            </a:lvl1pPr>
          </a:lstStyle>
          <a:p>
            <a:pPr>
              <a:defRPr/>
            </a:pPr>
            <a:endParaRPr lang="tr-TR"/>
          </a:p>
        </p:txBody>
      </p:sp>
      <p:sp>
        <p:nvSpPr>
          <p:cNvPr id="8" name="Slide Number Placeholder 5"/>
          <p:cNvSpPr>
            <a:spLocks noGrp="1"/>
          </p:cNvSpPr>
          <p:nvPr>
            <p:ph type="sldNum" sz="quarter" idx="12"/>
          </p:nvPr>
        </p:nvSpPr>
        <p:spPr>
          <a:xfrm>
            <a:off x="9831388" y="6453188"/>
            <a:ext cx="1595437" cy="404812"/>
          </a:xfrm>
        </p:spPr>
        <p:txBody>
          <a:bodyPr/>
          <a:lstStyle>
            <a:lvl1pPr>
              <a:defRPr>
                <a:solidFill>
                  <a:schemeClr val="tx2"/>
                </a:solidFill>
              </a:defRPr>
            </a:lvl1pPr>
          </a:lstStyle>
          <a:p>
            <a:pPr>
              <a:defRPr/>
            </a:pPr>
            <a:fld id="{4CEFC5A6-5CA9-4D78-866B-DFCFEA588695}" type="slidenum">
              <a:rPr lang="tr-TR" altLang="tr-TR"/>
              <a:pPr>
                <a:defRPr/>
              </a:pPr>
              <a:t>‹#›</a:t>
            </a:fld>
            <a:endParaRPr lang="tr-TR" altLang="tr-TR"/>
          </a:p>
        </p:txBody>
      </p:sp>
    </p:spTree>
    <p:extLst>
      <p:ext uri="{BB962C8B-B14F-4D97-AF65-F5344CB8AC3E}">
        <p14:creationId xmlns:p14="http://schemas.microsoft.com/office/powerpoint/2010/main" val="22680662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6001"/>
            <a:ext cx="4447787"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6001"/>
            <a:ext cx="4447787"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761CAC2-F91B-43E1-8267-1AF20073BD9E}" type="datetime1">
              <a:rPr lang="tr-TR"/>
              <a:pPr>
                <a:defRPr/>
              </a:pPr>
              <a:t>13.4.2017</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737D678C-7A8F-42E0-8485-080A10F0D6F6}" type="slidenum">
              <a:rPr lang="tr-TR" altLang="tr-TR"/>
              <a:pPr>
                <a:defRPr/>
              </a:pPr>
              <a:t>‹#›</a:t>
            </a:fld>
            <a:endParaRPr lang="tr-TR" altLang="tr-TR"/>
          </a:p>
        </p:txBody>
      </p:sp>
    </p:spTree>
    <p:extLst>
      <p:ext uri="{BB962C8B-B14F-4D97-AF65-F5344CB8AC3E}">
        <p14:creationId xmlns:p14="http://schemas.microsoft.com/office/powerpoint/2010/main" val="2328808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230"/>
            <a:ext cx="4447787"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371601" y="3305209"/>
            <a:ext cx="4447785"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3" y="2349754"/>
            <a:ext cx="4447787"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6525013" y="3305209"/>
            <a:ext cx="4447787"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01CD009A-C409-4E2D-BA7F-CF481054115E}" type="datetime1">
              <a:rPr lang="tr-TR"/>
              <a:pPr>
                <a:defRPr/>
              </a:pPr>
              <a:t>13.4.2017</a:t>
            </a:fld>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11F16CAE-930F-476D-85DE-8B4550A9B74F}" type="slidenum">
              <a:rPr lang="tr-TR" altLang="tr-TR"/>
              <a:pPr>
                <a:defRPr/>
              </a:pPr>
              <a:t>‹#›</a:t>
            </a:fld>
            <a:endParaRPr lang="tr-TR" altLang="tr-TR"/>
          </a:p>
        </p:txBody>
      </p:sp>
    </p:spTree>
    <p:extLst>
      <p:ext uri="{BB962C8B-B14F-4D97-AF65-F5344CB8AC3E}">
        <p14:creationId xmlns:p14="http://schemas.microsoft.com/office/powerpoint/2010/main" val="323312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831EA6E6-328E-47FF-AE01-CA5DE5524B6A}" type="datetime1">
              <a:rPr lang="tr-TR"/>
              <a:pPr>
                <a:defRPr/>
              </a:pPr>
              <a:t>13.4.2017</a:t>
            </a:fld>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Slide Number Placeholder 5"/>
          <p:cNvSpPr>
            <a:spLocks noGrp="1"/>
          </p:cNvSpPr>
          <p:nvPr>
            <p:ph type="sldNum" sz="quarter" idx="12"/>
          </p:nvPr>
        </p:nvSpPr>
        <p:spPr/>
        <p:txBody>
          <a:bodyPr/>
          <a:lstStyle>
            <a:lvl1pPr>
              <a:defRPr/>
            </a:lvl1pPr>
          </a:lstStyle>
          <a:p>
            <a:pPr>
              <a:defRPr/>
            </a:pPr>
            <a:fld id="{D21B0373-8FC4-4577-876A-7E8ABA19416E}" type="slidenum">
              <a:rPr lang="tr-TR" altLang="tr-TR"/>
              <a:pPr>
                <a:defRPr/>
              </a:pPr>
              <a:t>‹#›</a:t>
            </a:fld>
            <a:endParaRPr lang="tr-TR" altLang="tr-TR"/>
          </a:p>
        </p:txBody>
      </p:sp>
    </p:spTree>
    <p:extLst>
      <p:ext uri="{BB962C8B-B14F-4D97-AF65-F5344CB8AC3E}">
        <p14:creationId xmlns:p14="http://schemas.microsoft.com/office/powerpoint/2010/main" val="389240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F2BD208-A875-4E9A-8077-A70DF037FE01}" type="datetime1">
              <a:rPr lang="tr-TR"/>
              <a:pPr>
                <a:defRPr/>
              </a:pPr>
              <a:t>13.4.2017</a:t>
            </a:fld>
            <a:endParaRPr lang="tr-TR"/>
          </a:p>
        </p:txBody>
      </p:sp>
      <p:sp>
        <p:nvSpPr>
          <p:cNvPr id="3" name="Footer Placeholder 4"/>
          <p:cNvSpPr>
            <a:spLocks noGrp="1"/>
          </p:cNvSpPr>
          <p:nvPr>
            <p:ph type="ftr" sz="quarter" idx="11"/>
          </p:nvPr>
        </p:nvSpPr>
        <p:spPr/>
        <p:txBody>
          <a:bodyPr/>
          <a:lstStyle>
            <a:lvl1pPr>
              <a:defRPr/>
            </a:lvl1pPr>
          </a:lstStyle>
          <a:p>
            <a:pPr>
              <a:defRPr/>
            </a:pPr>
            <a:endParaRPr lang="tr-TR"/>
          </a:p>
        </p:txBody>
      </p:sp>
      <p:sp>
        <p:nvSpPr>
          <p:cNvPr id="4" name="Slide Number Placeholder 5"/>
          <p:cNvSpPr>
            <a:spLocks noGrp="1"/>
          </p:cNvSpPr>
          <p:nvPr>
            <p:ph type="sldNum" sz="quarter" idx="12"/>
          </p:nvPr>
        </p:nvSpPr>
        <p:spPr/>
        <p:txBody>
          <a:bodyPr/>
          <a:lstStyle>
            <a:lvl1pPr>
              <a:defRPr/>
            </a:lvl1pPr>
          </a:lstStyle>
          <a:p>
            <a:pPr>
              <a:defRPr/>
            </a:pPr>
            <a:fld id="{207C0AF3-C50E-4676-8E98-BB6B4EBCEE75}" type="slidenum">
              <a:rPr lang="tr-TR" altLang="tr-TR"/>
              <a:pPr>
                <a:defRPr/>
              </a:pPr>
              <a:t>‹#›</a:t>
            </a:fld>
            <a:endParaRPr lang="tr-TR" altLang="tr-TR"/>
          </a:p>
        </p:txBody>
      </p:sp>
    </p:spTree>
    <p:extLst>
      <p:ext uri="{BB962C8B-B14F-4D97-AF65-F5344CB8AC3E}">
        <p14:creationId xmlns:p14="http://schemas.microsoft.com/office/powerpoint/2010/main" val="2126123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title="Background Shape"/>
          <p:cNvSpPr/>
          <p:nvPr/>
        </p:nvSpPr>
        <p:spPr>
          <a:xfrm>
            <a:off x="0" y="0"/>
            <a:ext cx="530383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5303838"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title="Divider Bar"/>
          <p:cNvSpPr/>
          <p:nvPr/>
        </p:nvSpPr>
        <p:spPr>
          <a:xfrm>
            <a:off x="5303838"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8" name="Date Placeholder 4"/>
          <p:cNvSpPr>
            <a:spLocks noGrp="1"/>
          </p:cNvSpPr>
          <p:nvPr>
            <p:ph type="dt" sz="half" idx="10"/>
          </p:nvPr>
        </p:nvSpPr>
        <p:spPr>
          <a:xfrm>
            <a:off x="723900" y="6453188"/>
            <a:ext cx="1204913" cy="404812"/>
          </a:xfrm>
        </p:spPr>
        <p:txBody>
          <a:bodyPr/>
          <a:lstStyle>
            <a:lvl1pPr>
              <a:defRPr>
                <a:solidFill>
                  <a:schemeClr val="tx2"/>
                </a:solidFill>
              </a:defRPr>
            </a:lvl1pPr>
          </a:lstStyle>
          <a:p>
            <a:pPr>
              <a:defRPr/>
            </a:pPr>
            <a:fld id="{870730EE-E885-48B0-9ECB-11A1750D4E00}" type="datetime1">
              <a:rPr lang="tr-TR"/>
              <a:pPr>
                <a:defRPr/>
              </a:pPr>
              <a:t>13.4.2017</a:t>
            </a:fld>
            <a:endParaRPr lang="tr-TR"/>
          </a:p>
        </p:txBody>
      </p:sp>
      <p:sp>
        <p:nvSpPr>
          <p:cNvPr id="9" name="Footer Placeholder 5"/>
          <p:cNvSpPr>
            <a:spLocks noGrp="1"/>
          </p:cNvSpPr>
          <p:nvPr>
            <p:ph type="ftr" sz="quarter" idx="11"/>
          </p:nvPr>
        </p:nvSpPr>
        <p:spPr>
          <a:xfrm>
            <a:off x="2206625" y="6453188"/>
            <a:ext cx="2373313" cy="404812"/>
          </a:xfrm>
        </p:spPr>
        <p:txBody>
          <a:bodyPr/>
          <a:lstStyle>
            <a:lvl1pPr>
              <a:defRPr>
                <a:solidFill>
                  <a:schemeClr val="tx2"/>
                </a:solidFill>
              </a:defRPr>
            </a:lvl1pPr>
          </a:lstStyle>
          <a:p>
            <a:pPr>
              <a:defRPr/>
            </a:pPr>
            <a:endParaRPr lang="tr-TR"/>
          </a:p>
        </p:txBody>
      </p:sp>
      <p:sp>
        <p:nvSpPr>
          <p:cNvPr id="10" name="Slide Number Placeholder 6"/>
          <p:cNvSpPr>
            <a:spLocks noGrp="1"/>
          </p:cNvSpPr>
          <p:nvPr>
            <p:ph type="sldNum" sz="quarter" idx="12"/>
          </p:nvPr>
        </p:nvSpPr>
        <p:spPr>
          <a:xfrm>
            <a:off x="9883775" y="6453188"/>
            <a:ext cx="1595438" cy="404812"/>
          </a:xfrm>
        </p:spPr>
        <p:txBody>
          <a:bodyPr/>
          <a:lstStyle>
            <a:lvl1pPr>
              <a:defRPr>
                <a:solidFill>
                  <a:schemeClr val="tx2"/>
                </a:solidFill>
              </a:defRPr>
            </a:lvl1pPr>
          </a:lstStyle>
          <a:p>
            <a:pPr>
              <a:defRPr/>
            </a:pPr>
            <a:fld id="{E9BA1C28-EA66-4135-B605-309EEAE94627}" type="slidenum">
              <a:rPr lang="tr-TR" altLang="tr-TR"/>
              <a:pPr>
                <a:defRPr/>
              </a:pPr>
              <a:t>‹#›</a:t>
            </a:fld>
            <a:endParaRPr lang="tr-TR" altLang="tr-TR"/>
          </a:p>
        </p:txBody>
      </p:sp>
    </p:spTree>
    <p:extLst>
      <p:ext uri="{BB962C8B-B14F-4D97-AF65-F5344CB8AC3E}">
        <p14:creationId xmlns:p14="http://schemas.microsoft.com/office/powerpoint/2010/main" val="448341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title="Background Shape"/>
          <p:cNvSpPr/>
          <p:nvPr/>
        </p:nvSpPr>
        <p:spPr>
          <a:xfrm>
            <a:off x="0" y="0"/>
            <a:ext cx="530383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5303838"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title="Divider Bar"/>
          <p:cNvSpPr/>
          <p:nvPr/>
        </p:nvSpPr>
        <p:spPr>
          <a:xfrm>
            <a:off x="5303838"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2"/>
            <a:ext cx="6659880" cy="6857999"/>
          </a:xfrm>
        </p:spPr>
        <p:txBody>
          <a:bodyPr rtlCol="0">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723900" y="2855968"/>
            <a:ext cx="385572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8" name="Date Placeholder 4"/>
          <p:cNvSpPr>
            <a:spLocks noGrp="1"/>
          </p:cNvSpPr>
          <p:nvPr>
            <p:ph type="dt" sz="half" idx="10"/>
          </p:nvPr>
        </p:nvSpPr>
        <p:spPr>
          <a:xfrm>
            <a:off x="723900" y="6453188"/>
            <a:ext cx="1204913" cy="404812"/>
          </a:xfrm>
        </p:spPr>
        <p:txBody>
          <a:bodyPr/>
          <a:lstStyle>
            <a:lvl1pPr>
              <a:defRPr>
                <a:solidFill>
                  <a:schemeClr val="tx2"/>
                </a:solidFill>
              </a:defRPr>
            </a:lvl1pPr>
          </a:lstStyle>
          <a:p>
            <a:pPr>
              <a:defRPr/>
            </a:pPr>
            <a:fld id="{3A2CC9ED-E74A-4FA1-9140-65A30FEEED12}" type="datetime1">
              <a:rPr lang="tr-TR"/>
              <a:pPr>
                <a:defRPr/>
              </a:pPr>
              <a:t>13.4.2017</a:t>
            </a:fld>
            <a:endParaRPr lang="tr-TR"/>
          </a:p>
        </p:txBody>
      </p:sp>
      <p:sp>
        <p:nvSpPr>
          <p:cNvPr id="9" name="Footer Placeholder 5"/>
          <p:cNvSpPr>
            <a:spLocks noGrp="1"/>
          </p:cNvSpPr>
          <p:nvPr>
            <p:ph type="ftr" sz="quarter" idx="11"/>
          </p:nvPr>
        </p:nvSpPr>
        <p:spPr>
          <a:xfrm>
            <a:off x="2206625" y="6453188"/>
            <a:ext cx="2373313" cy="404812"/>
          </a:xfrm>
        </p:spPr>
        <p:txBody>
          <a:bodyPr/>
          <a:lstStyle>
            <a:lvl1pPr>
              <a:defRPr>
                <a:solidFill>
                  <a:schemeClr val="tx2"/>
                </a:solidFill>
              </a:defRPr>
            </a:lvl1pPr>
          </a:lstStyle>
          <a:p>
            <a:pPr>
              <a:defRPr/>
            </a:pPr>
            <a:endParaRPr lang="tr-TR"/>
          </a:p>
        </p:txBody>
      </p:sp>
      <p:sp>
        <p:nvSpPr>
          <p:cNvPr id="10" name="Slide Number Placeholder 6"/>
          <p:cNvSpPr>
            <a:spLocks noGrp="1"/>
          </p:cNvSpPr>
          <p:nvPr>
            <p:ph type="sldNum" sz="quarter" idx="12"/>
          </p:nvPr>
        </p:nvSpPr>
        <p:spPr>
          <a:xfrm>
            <a:off x="9883775" y="6453188"/>
            <a:ext cx="1595438" cy="404812"/>
          </a:xfrm>
        </p:spPr>
        <p:txBody>
          <a:bodyPr/>
          <a:lstStyle>
            <a:lvl1pPr>
              <a:defRPr>
                <a:solidFill>
                  <a:schemeClr val="tx2"/>
                </a:solidFill>
              </a:defRPr>
            </a:lvl1pPr>
          </a:lstStyle>
          <a:p>
            <a:pPr>
              <a:defRPr/>
            </a:pPr>
            <a:fld id="{1C5E90E3-5BDC-458D-B1AD-E5F6AA3F1357}" type="slidenum">
              <a:rPr lang="tr-TR" altLang="tr-TR"/>
              <a:pPr>
                <a:defRPr/>
              </a:pPr>
              <a:t>‹#›</a:t>
            </a:fld>
            <a:endParaRPr lang="tr-TR" altLang="tr-TR"/>
          </a:p>
        </p:txBody>
      </p:sp>
    </p:spTree>
    <p:extLst>
      <p:ext uri="{BB962C8B-B14F-4D97-AF65-F5344CB8AC3E}">
        <p14:creationId xmlns:p14="http://schemas.microsoft.com/office/powerpoint/2010/main" val="2596722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371600" y="685800"/>
            <a:ext cx="9601200"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tr-TR" smtClean="0"/>
              <a:t>Click to edit Master title style</a:t>
            </a:r>
          </a:p>
        </p:txBody>
      </p:sp>
      <p:sp>
        <p:nvSpPr>
          <p:cNvPr id="1027" name="Text Placeholder 2"/>
          <p:cNvSpPr>
            <a:spLocks noGrp="1"/>
          </p:cNvSpPr>
          <p:nvPr>
            <p:ph type="body" idx="1"/>
          </p:nvPr>
        </p:nvSpPr>
        <p:spPr bwMode="auto">
          <a:xfrm>
            <a:off x="1371600" y="2286000"/>
            <a:ext cx="96012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4" name="Date Placeholder 3"/>
          <p:cNvSpPr>
            <a:spLocks noGrp="1"/>
          </p:cNvSpPr>
          <p:nvPr>
            <p:ph type="dt" sz="half" idx="2"/>
          </p:nvPr>
        </p:nvSpPr>
        <p:spPr>
          <a:xfrm>
            <a:off x="1390650" y="6453188"/>
            <a:ext cx="1204913" cy="404812"/>
          </a:xfrm>
          <a:prstGeom prst="rect">
            <a:avLst/>
          </a:prstGeom>
        </p:spPr>
        <p:txBody>
          <a:bodyPr vert="horz" lIns="91440" tIns="45720" rIns="91440" bIns="45720" rtlCol="0" anchor="ctr"/>
          <a:lstStyle>
            <a:lvl1pPr algn="l">
              <a:defRPr sz="1000" baseline="0">
                <a:solidFill>
                  <a:schemeClr val="tx2"/>
                </a:solidFill>
              </a:defRPr>
            </a:lvl1pPr>
          </a:lstStyle>
          <a:p>
            <a:pPr>
              <a:defRPr/>
            </a:pPr>
            <a:fld id="{46B47FC4-D7FA-4F56-9962-DDBFD2527B5F}" type="datetime1">
              <a:rPr lang="tr-TR"/>
              <a:pPr>
                <a:defRPr/>
              </a:pPr>
              <a:t>13.4.2017</a:t>
            </a:fld>
            <a:endParaRPr lang="tr-TR"/>
          </a:p>
        </p:txBody>
      </p:sp>
      <p:sp>
        <p:nvSpPr>
          <p:cNvPr id="5" name="Footer Placeholder 4"/>
          <p:cNvSpPr>
            <a:spLocks noGrp="1"/>
          </p:cNvSpPr>
          <p:nvPr>
            <p:ph type="ftr" sz="quarter" idx="3"/>
          </p:nvPr>
        </p:nvSpPr>
        <p:spPr>
          <a:xfrm>
            <a:off x="2894013" y="6453188"/>
            <a:ext cx="6280150" cy="404812"/>
          </a:xfrm>
          <a:prstGeom prst="rect">
            <a:avLst/>
          </a:prstGeom>
        </p:spPr>
        <p:txBody>
          <a:bodyPr vert="horz" lIns="91440" tIns="45720" rIns="91440" bIns="45720" rtlCol="0" anchor="ctr"/>
          <a:lstStyle>
            <a:lvl1pPr algn="l">
              <a:defRPr sz="1000" baseline="0">
                <a:solidFill>
                  <a:schemeClr val="tx2"/>
                </a:solidFill>
              </a:defRPr>
            </a:lvl1pPr>
          </a:lstStyle>
          <a:p>
            <a:pPr>
              <a:defRPr/>
            </a:pPr>
            <a:endParaRPr lang="tr-TR"/>
          </a:p>
        </p:txBody>
      </p:sp>
      <p:sp>
        <p:nvSpPr>
          <p:cNvPr id="6" name="Slide Number Placeholder 5"/>
          <p:cNvSpPr>
            <a:spLocks noGrp="1"/>
          </p:cNvSpPr>
          <p:nvPr>
            <p:ph type="sldNum" sz="quarter" idx="4"/>
          </p:nvPr>
        </p:nvSpPr>
        <p:spPr>
          <a:xfrm>
            <a:off x="9472613" y="6453188"/>
            <a:ext cx="1597025" cy="404812"/>
          </a:xfrm>
          <a:prstGeom prst="rect">
            <a:avLst/>
          </a:prstGeom>
        </p:spPr>
        <p:txBody>
          <a:bodyPr vert="horz" lIns="91440" tIns="45720" rIns="91440" bIns="45720" rtlCol="0" anchor="ctr"/>
          <a:lstStyle>
            <a:lvl1pPr algn="r">
              <a:defRPr sz="1000" baseline="0">
                <a:solidFill>
                  <a:schemeClr val="tx2"/>
                </a:solidFill>
              </a:defRPr>
            </a:lvl1pPr>
          </a:lstStyle>
          <a:p>
            <a:pPr>
              <a:defRPr/>
            </a:pPr>
            <a:fld id="{AD9FB577-ECAF-43D9-A2C0-17C159CBA074}" type="slidenum">
              <a:rPr lang="tr-TR" altLang="tr-TR"/>
              <a:pPr>
                <a:defRPr/>
              </a:pPr>
              <a:t>‹#›</a:t>
            </a:fld>
            <a:endParaRPr lang="tr-TR" altLang="tr-TR"/>
          </a:p>
        </p:txBody>
      </p:sp>
      <p:sp>
        <p:nvSpPr>
          <p:cNvPr id="9" name="Rectangle 8"/>
          <p:cNvSpPr/>
          <p:nvPr/>
        </p:nvSpPr>
        <p:spPr>
          <a:xfrm>
            <a:off x="477838"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477838"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4107" r:id="rId1"/>
    <p:sldLayoutId id="2147484100" r:id="rId2"/>
    <p:sldLayoutId id="2147484108" r:id="rId3"/>
    <p:sldLayoutId id="2147484101" r:id="rId4"/>
    <p:sldLayoutId id="2147484102" r:id="rId5"/>
    <p:sldLayoutId id="2147484103" r:id="rId6"/>
    <p:sldLayoutId id="2147484104" r:id="rId7"/>
    <p:sldLayoutId id="2147484109" r:id="rId8"/>
    <p:sldLayoutId id="2147484110" r:id="rId9"/>
    <p:sldLayoutId id="2147484105" r:id="rId10"/>
    <p:sldLayoutId id="2147484106" r:id="rId11"/>
  </p:sldLayoutIdLst>
  <p:hf hdr="0" ftr="0" dt="0"/>
  <p:txStyles>
    <p:titleStyle>
      <a:lvl1pPr algn="l" defTabSz="685800" rtl="0" eaLnBrk="0" fontAlgn="base" hangingPunct="0">
        <a:lnSpc>
          <a:spcPct val="89000"/>
        </a:lnSpc>
        <a:spcBef>
          <a:spcPct val="0"/>
        </a:spcBef>
        <a:spcAft>
          <a:spcPct val="0"/>
        </a:spcAft>
        <a:defRPr sz="4400" kern="1200">
          <a:solidFill>
            <a:schemeClr val="tx2"/>
          </a:solidFill>
          <a:latin typeface="+mj-lt"/>
          <a:ea typeface="+mj-ea"/>
          <a:cs typeface="+mj-cs"/>
        </a:defRPr>
      </a:lvl1pPr>
      <a:lvl2pPr algn="l" defTabSz="685800" rtl="0" eaLnBrk="0" fontAlgn="base" hangingPunct="0">
        <a:lnSpc>
          <a:spcPct val="89000"/>
        </a:lnSpc>
        <a:spcBef>
          <a:spcPct val="0"/>
        </a:spcBef>
        <a:spcAft>
          <a:spcPct val="0"/>
        </a:spcAft>
        <a:defRPr sz="4400">
          <a:solidFill>
            <a:schemeClr val="tx2"/>
          </a:solidFill>
          <a:latin typeface="Franklin Gothic Book" panose="020B0503020102020204" pitchFamily="34" charset="0"/>
        </a:defRPr>
      </a:lvl2pPr>
      <a:lvl3pPr algn="l" defTabSz="685800" rtl="0" eaLnBrk="0" fontAlgn="base" hangingPunct="0">
        <a:lnSpc>
          <a:spcPct val="89000"/>
        </a:lnSpc>
        <a:spcBef>
          <a:spcPct val="0"/>
        </a:spcBef>
        <a:spcAft>
          <a:spcPct val="0"/>
        </a:spcAft>
        <a:defRPr sz="4400">
          <a:solidFill>
            <a:schemeClr val="tx2"/>
          </a:solidFill>
          <a:latin typeface="Franklin Gothic Book" panose="020B0503020102020204" pitchFamily="34" charset="0"/>
        </a:defRPr>
      </a:lvl3pPr>
      <a:lvl4pPr algn="l" defTabSz="685800" rtl="0" eaLnBrk="0" fontAlgn="base" hangingPunct="0">
        <a:lnSpc>
          <a:spcPct val="89000"/>
        </a:lnSpc>
        <a:spcBef>
          <a:spcPct val="0"/>
        </a:spcBef>
        <a:spcAft>
          <a:spcPct val="0"/>
        </a:spcAft>
        <a:defRPr sz="4400">
          <a:solidFill>
            <a:schemeClr val="tx2"/>
          </a:solidFill>
          <a:latin typeface="Franklin Gothic Book" panose="020B0503020102020204" pitchFamily="34" charset="0"/>
        </a:defRPr>
      </a:lvl4pPr>
      <a:lvl5pPr algn="l" defTabSz="685800" rtl="0" eaLnBrk="0" fontAlgn="base" hangingPunct="0">
        <a:lnSpc>
          <a:spcPct val="89000"/>
        </a:lnSpc>
        <a:spcBef>
          <a:spcPct val="0"/>
        </a:spcBef>
        <a:spcAft>
          <a:spcPct val="0"/>
        </a:spcAft>
        <a:defRPr sz="4400">
          <a:solidFill>
            <a:schemeClr val="tx2"/>
          </a:solidFill>
          <a:latin typeface="Franklin Gothic Book" panose="020B0503020102020204" pitchFamily="34" charset="0"/>
        </a:defRPr>
      </a:lvl5pPr>
      <a:lvl6pPr marL="457200" algn="l" defTabSz="685800" rtl="0" fontAlgn="base">
        <a:lnSpc>
          <a:spcPct val="89000"/>
        </a:lnSpc>
        <a:spcBef>
          <a:spcPct val="0"/>
        </a:spcBef>
        <a:spcAft>
          <a:spcPct val="0"/>
        </a:spcAft>
        <a:defRPr sz="4400">
          <a:solidFill>
            <a:schemeClr val="tx2"/>
          </a:solidFill>
          <a:latin typeface="Franklin Gothic Book" panose="020B0503020102020204" pitchFamily="34" charset="0"/>
        </a:defRPr>
      </a:lvl6pPr>
      <a:lvl7pPr marL="914400" algn="l" defTabSz="685800" rtl="0" fontAlgn="base">
        <a:lnSpc>
          <a:spcPct val="89000"/>
        </a:lnSpc>
        <a:spcBef>
          <a:spcPct val="0"/>
        </a:spcBef>
        <a:spcAft>
          <a:spcPct val="0"/>
        </a:spcAft>
        <a:defRPr sz="4400">
          <a:solidFill>
            <a:schemeClr val="tx2"/>
          </a:solidFill>
          <a:latin typeface="Franklin Gothic Book" panose="020B0503020102020204" pitchFamily="34" charset="0"/>
        </a:defRPr>
      </a:lvl7pPr>
      <a:lvl8pPr marL="1371600" algn="l" defTabSz="685800" rtl="0" fontAlgn="base">
        <a:lnSpc>
          <a:spcPct val="89000"/>
        </a:lnSpc>
        <a:spcBef>
          <a:spcPct val="0"/>
        </a:spcBef>
        <a:spcAft>
          <a:spcPct val="0"/>
        </a:spcAft>
        <a:defRPr sz="4400">
          <a:solidFill>
            <a:schemeClr val="tx2"/>
          </a:solidFill>
          <a:latin typeface="Franklin Gothic Book" panose="020B0503020102020204" pitchFamily="34" charset="0"/>
        </a:defRPr>
      </a:lvl8pPr>
      <a:lvl9pPr marL="1828800" algn="l" defTabSz="685800" rtl="0" fontAlgn="base">
        <a:lnSpc>
          <a:spcPct val="89000"/>
        </a:lnSpc>
        <a:spcBef>
          <a:spcPct val="0"/>
        </a:spcBef>
        <a:spcAft>
          <a:spcPct val="0"/>
        </a:spcAft>
        <a:defRPr sz="4400">
          <a:solidFill>
            <a:schemeClr val="tx2"/>
          </a:solidFill>
          <a:latin typeface="Franklin Gothic Book" panose="020B0503020102020204" pitchFamily="34" charset="0"/>
        </a:defRPr>
      </a:lvl9pPr>
    </p:titleStyle>
    <p:bodyStyle>
      <a:lvl1pPr marL="382588" indent="-382588" algn="l" defTabSz="685800" rtl="0" eaLnBrk="0" fontAlgn="base" hangingPunct="0">
        <a:lnSpc>
          <a:spcPct val="94000"/>
        </a:lnSpc>
        <a:spcBef>
          <a:spcPts val="1000"/>
        </a:spcBef>
        <a:spcAft>
          <a:spcPts val="200"/>
        </a:spcAft>
        <a:buFont typeface="Franklin Gothic Book" panose="020B0503020102020204" pitchFamily="34" charset="0"/>
        <a:buChar char="■"/>
        <a:defRPr sz="2000" kern="1200">
          <a:solidFill>
            <a:schemeClr val="tx2"/>
          </a:solidFill>
          <a:latin typeface="+mn-lt"/>
          <a:ea typeface="+mn-ea"/>
          <a:cs typeface="+mn-cs"/>
        </a:defRPr>
      </a:lvl1pPr>
      <a:lvl2pPr marL="914400" indent="-382588" algn="l" defTabSz="685800" rtl="0" eaLnBrk="0" fontAlgn="base" hangingPunct="0">
        <a:lnSpc>
          <a:spcPct val="94000"/>
        </a:lnSpc>
        <a:spcBef>
          <a:spcPts val="500"/>
        </a:spcBef>
        <a:spcAft>
          <a:spcPts val="200"/>
        </a:spcAft>
        <a:buFont typeface="Franklin Gothic Book" panose="020B0503020102020204" pitchFamily="34" charset="0"/>
        <a:buChar char="–"/>
        <a:defRPr sz="2000" i="1" kern="1200">
          <a:solidFill>
            <a:schemeClr val="tx2"/>
          </a:solidFill>
          <a:latin typeface="+mn-lt"/>
          <a:ea typeface="+mn-ea"/>
          <a:cs typeface="+mn-cs"/>
        </a:defRPr>
      </a:lvl2pPr>
      <a:lvl3pPr marL="1371600" indent="-382588" algn="l" defTabSz="685800" rtl="0" eaLnBrk="0" fontAlgn="base" hangingPunct="0">
        <a:lnSpc>
          <a:spcPct val="94000"/>
        </a:lnSpc>
        <a:spcBef>
          <a:spcPts val="500"/>
        </a:spcBef>
        <a:spcAft>
          <a:spcPts val="200"/>
        </a:spcAft>
        <a:buFont typeface="Franklin Gothic Book" panose="020B0503020102020204" pitchFamily="34" charset="0"/>
        <a:buChar char="■"/>
        <a:defRPr kern="1200">
          <a:solidFill>
            <a:schemeClr val="tx2"/>
          </a:solidFill>
          <a:latin typeface="+mn-lt"/>
          <a:ea typeface="+mn-ea"/>
          <a:cs typeface="+mn-cs"/>
        </a:defRPr>
      </a:lvl3pPr>
      <a:lvl4pPr marL="1828800" indent="-382588" algn="l" defTabSz="685800" rtl="0" eaLnBrk="0" fontAlgn="base" hangingPunct="0">
        <a:lnSpc>
          <a:spcPct val="94000"/>
        </a:lnSpc>
        <a:spcBef>
          <a:spcPts val="500"/>
        </a:spcBef>
        <a:spcAft>
          <a:spcPts val="200"/>
        </a:spcAft>
        <a:buFont typeface="Franklin Gothic Book" panose="020B0503020102020204" pitchFamily="34" charset="0"/>
        <a:buChar char="–"/>
        <a:defRPr i="1" kern="1200">
          <a:solidFill>
            <a:schemeClr val="tx2"/>
          </a:solidFill>
          <a:latin typeface="+mn-lt"/>
          <a:ea typeface="+mn-ea"/>
          <a:cs typeface="+mn-cs"/>
        </a:defRPr>
      </a:lvl4pPr>
      <a:lvl5pPr marL="2286000" indent="-382588" algn="l" defTabSz="685800" rtl="0" eaLnBrk="0" fontAlgn="base" hangingPunct="0">
        <a:lnSpc>
          <a:spcPct val="94000"/>
        </a:lnSpc>
        <a:spcBef>
          <a:spcPts val="500"/>
        </a:spcBef>
        <a:spcAft>
          <a:spcPts val="200"/>
        </a:spcAft>
        <a:buFont typeface="Franklin Gothic Book" panose="020B0503020102020204" pitchFamily="34" charset="0"/>
        <a:buChar char="■"/>
        <a:defRPr sz="1600" kern="120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chart" Target="../charts/char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4525" y="2719388"/>
            <a:ext cx="8361363" cy="2670175"/>
          </a:xfrm>
        </p:spPr>
        <p:txBody>
          <a:bodyPr rtlCol="0"/>
          <a:lstStyle/>
          <a:p>
            <a:pPr eaLnBrk="1" fontAlgn="auto" hangingPunct="1">
              <a:spcAft>
                <a:spcPts val="0"/>
              </a:spcAft>
              <a:defRPr/>
            </a:pPr>
            <a:r>
              <a:rPr lang="tr-TR" altLang="tr-TR" b="1" dirty="0" smtClean="0"/>
              <a:t/>
            </a:r>
            <a:br>
              <a:rPr lang="tr-TR" altLang="tr-TR" b="1" dirty="0" smtClean="0"/>
            </a:br>
            <a:r>
              <a:rPr lang="tr-TR" altLang="tr-TR" b="1" dirty="0"/>
              <a:t/>
            </a:r>
            <a:br>
              <a:rPr lang="tr-TR" altLang="tr-TR" b="1" dirty="0"/>
            </a:br>
            <a:r>
              <a:rPr lang="tr-TR" altLang="tr-TR" b="1" dirty="0" smtClean="0"/>
              <a:t/>
            </a:r>
            <a:br>
              <a:rPr lang="tr-TR" altLang="tr-TR" b="1" dirty="0" smtClean="0"/>
            </a:br>
            <a:r>
              <a:rPr lang="tr-TR" altLang="tr-TR" b="1" dirty="0"/>
              <a:t/>
            </a:r>
            <a:br>
              <a:rPr lang="tr-TR" altLang="tr-TR" b="1" dirty="0"/>
            </a:br>
            <a:r>
              <a:rPr lang="tr-TR" altLang="tr-TR" b="1" dirty="0" smtClean="0">
                <a:latin typeface="Times New Roman" panose="02020603050405020304" pitchFamily="18" charset="0"/>
                <a:cs typeface="Times New Roman" panose="02020603050405020304" pitchFamily="18" charset="0"/>
              </a:rPr>
              <a:t>TÜRK EXIMBANK</a:t>
            </a:r>
            <a:br>
              <a:rPr lang="tr-TR" altLang="tr-TR" b="1" dirty="0" smtClean="0">
                <a:latin typeface="Times New Roman" panose="02020603050405020304" pitchFamily="18" charset="0"/>
                <a:cs typeface="Times New Roman" panose="02020603050405020304" pitchFamily="18" charset="0"/>
              </a:rPr>
            </a:br>
            <a:r>
              <a:rPr lang="tr-TR" altLang="tr-TR" b="1" dirty="0" smtClean="0">
                <a:latin typeface="Times New Roman" panose="02020603050405020304" pitchFamily="18" charset="0"/>
                <a:cs typeface="Times New Roman" panose="02020603050405020304" pitchFamily="18" charset="0"/>
              </a:rPr>
              <a:t>İhracatın Finansmanı</a:t>
            </a:r>
          </a:p>
        </p:txBody>
      </p:sp>
      <p:sp>
        <p:nvSpPr>
          <p:cNvPr id="7171"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8CECA63-59FC-4E5F-8BE7-513BADA90E85}" type="slidenum">
              <a:rPr lang="tr-TR" altLang="tr-TR" smtClean="0">
                <a:solidFill>
                  <a:srgbClr val="FEFFFF"/>
                </a:solidFill>
                <a:latin typeface="Century Gothic" panose="020B0502020202020204" pitchFamily="34" charset="0"/>
              </a:rPr>
              <a:pPr/>
              <a:t>1</a:t>
            </a:fld>
            <a:endParaRPr lang="tr-TR" altLang="tr-TR" smtClean="0">
              <a:solidFill>
                <a:srgbClr val="FEFFFF"/>
              </a:solidFill>
              <a:latin typeface="Century Gothic" panose="020B0502020202020204" pitchFamily="34" charset="0"/>
            </a:endParaRPr>
          </a:p>
        </p:txBody>
      </p:sp>
      <p:pic>
        <p:nvPicPr>
          <p:cNvPr id="7172" name="Picture 3"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68800" y="590550"/>
            <a:ext cx="3275013"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tr-TR" altLang="tr-TR" b="1" smtClean="0">
                <a:solidFill>
                  <a:srgbClr val="C00000"/>
                </a:solidFill>
              </a:rPr>
              <a:t>Sevk Sonrası Reeskont Kredisi </a:t>
            </a:r>
          </a:p>
        </p:txBody>
      </p:sp>
      <p:sp>
        <p:nvSpPr>
          <p:cNvPr id="3" name="Content Placeholder 2"/>
          <p:cNvSpPr>
            <a:spLocks noGrp="1"/>
          </p:cNvSpPr>
          <p:nvPr>
            <p:ph idx="1"/>
          </p:nvPr>
        </p:nvSpPr>
        <p:spPr/>
        <p:txBody>
          <a:bodyPr anchor="ctr"/>
          <a:lstStyle/>
          <a:p>
            <a:pPr eaLnBrk="1" hangingPunct="1"/>
            <a:r>
              <a:rPr lang="tr-TR" altLang="tr-TR" b="1" dirty="0" smtClean="0">
                <a:solidFill>
                  <a:schemeClr val="tx1"/>
                </a:solidFill>
              </a:rPr>
              <a:t>Sigorta kapsamındaki ihracat alacaklarının iskonto edilmesi</a:t>
            </a:r>
          </a:p>
          <a:p>
            <a:pPr eaLnBrk="1" hangingPunct="1"/>
            <a:r>
              <a:rPr lang="tr-TR" altLang="tr-TR" b="1" dirty="0">
                <a:solidFill>
                  <a:schemeClr val="tx1"/>
                </a:solidFill>
              </a:rPr>
              <a:t>3</a:t>
            </a:r>
            <a:r>
              <a:rPr lang="tr-TR" altLang="tr-TR" b="1" dirty="0" smtClean="0">
                <a:solidFill>
                  <a:schemeClr val="tx1"/>
                </a:solidFill>
              </a:rPr>
              <a:t>50 milyon USD firma limit</a:t>
            </a:r>
          </a:p>
          <a:p>
            <a:pPr eaLnBrk="1" hangingPunct="1"/>
            <a:r>
              <a:rPr lang="tr-TR" altLang="tr-TR" b="1" dirty="0" smtClean="0">
                <a:solidFill>
                  <a:schemeClr val="tx1"/>
                </a:solidFill>
              </a:rPr>
              <a:t>Bankamız İhracat Sigorta Poliçesi ile </a:t>
            </a:r>
            <a:r>
              <a:rPr lang="tr-TR" altLang="tr-TR" b="1" dirty="0" err="1" smtClean="0">
                <a:solidFill>
                  <a:schemeClr val="tx1"/>
                </a:solidFill>
              </a:rPr>
              <a:t>teminatlandırma</a:t>
            </a:r>
            <a:endParaRPr lang="tr-TR" altLang="tr-TR" b="1" dirty="0" smtClean="0">
              <a:solidFill>
                <a:schemeClr val="tx1"/>
              </a:solidFill>
            </a:endParaRPr>
          </a:p>
          <a:p>
            <a:pPr eaLnBrk="1" hangingPunct="1"/>
            <a:r>
              <a:rPr lang="tr-TR" altLang="tr-TR" b="1" dirty="0" smtClean="0">
                <a:solidFill>
                  <a:schemeClr val="tx1"/>
                </a:solidFill>
              </a:rPr>
              <a:t>360 güne kadar vadeli alacakların peşin tahsil edilme imkanı</a:t>
            </a:r>
          </a:p>
          <a:p>
            <a:pPr eaLnBrk="1" hangingPunct="1"/>
            <a:r>
              <a:rPr lang="tr-TR" altLang="tr-TR" b="1" dirty="0" smtClean="0">
                <a:solidFill>
                  <a:schemeClr val="tx1"/>
                </a:solidFill>
              </a:rPr>
              <a:t>Dövizde 240 güne kadar yıllık %1’in altında faiz oranları</a:t>
            </a:r>
          </a:p>
          <a:p>
            <a:pPr eaLnBrk="1" hangingPunct="1"/>
            <a:r>
              <a:rPr lang="tr-TR" altLang="tr-TR" b="1" dirty="0" smtClean="0">
                <a:solidFill>
                  <a:schemeClr val="tx1"/>
                </a:solidFill>
              </a:rPr>
              <a:t>Faktoring firmaları aracılığı ile kullanım</a:t>
            </a:r>
            <a:endParaRPr lang="tr-TR" altLang="tr-TR" dirty="0" smtClean="0"/>
          </a:p>
        </p:txBody>
      </p:sp>
      <p:sp>
        <p:nvSpPr>
          <p:cNvPr id="5222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B7DB57-90A0-480B-B7EF-A992AF981EB0}" type="slidenum">
              <a:rPr lang="tr-TR" altLang="tr-TR" smtClean="0">
                <a:solidFill>
                  <a:srgbClr val="FEFFFF"/>
                </a:solidFill>
                <a:latin typeface="Century Gothic" panose="020B0502020202020204" pitchFamily="34" charset="0"/>
              </a:rPr>
              <a:pPr/>
              <a:t>10</a:t>
            </a:fld>
            <a:endParaRPr lang="tr-TR" altLang="tr-TR" smtClean="0">
              <a:solidFill>
                <a:srgbClr val="FEFFFF"/>
              </a:solidFill>
              <a:latin typeface="Century Gothic" panose="020B0502020202020204" pitchFamily="34" charset="0"/>
            </a:endParaRPr>
          </a:p>
        </p:txBody>
      </p:sp>
      <p:pic>
        <p:nvPicPr>
          <p:cNvPr id="52229" name="Picture 3" descr="2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1369298"/>
      </p:ext>
    </p:extLst>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tr-TR" altLang="tr-TR" sz="4300" b="1" smtClean="0">
                <a:solidFill>
                  <a:srgbClr val="C00000"/>
                </a:solidFill>
              </a:rPr>
              <a:t>İhracata Hazırlık Kredisi</a:t>
            </a:r>
            <a:endParaRPr lang="tr-TR" altLang="tr-TR" smtClean="0"/>
          </a:p>
        </p:txBody>
      </p:sp>
      <p:sp>
        <p:nvSpPr>
          <p:cNvPr id="3" name="Content Placeholder 2"/>
          <p:cNvSpPr>
            <a:spLocks noGrp="1"/>
          </p:cNvSpPr>
          <p:nvPr>
            <p:ph idx="1"/>
          </p:nvPr>
        </p:nvSpPr>
        <p:spPr/>
        <p:txBody>
          <a:bodyPr anchor="ctr"/>
          <a:lstStyle/>
          <a:p>
            <a:pPr eaLnBrk="1" hangingPunct="1"/>
            <a:r>
              <a:rPr lang="tr-TR" altLang="tr-TR" b="1" dirty="0" smtClean="0"/>
              <a:t>25 milyon ABD Doları firma limiti </a:t>
            </a:r>
          </a:p>
          <a:p>
            <a:pPr eaLnBrk="1" hangingPunct="1"/>
            <a:r>
              <a:rPr lang="tr-TR" altLang="tr-TR" b="1" dirty="0" smtClean="0"/>
              <a:t>540 güne kadar vade seçenekleri</a:t>
            </a:r>
          </a:p>
          <a:p>
            <a:pPr eaLnBrk="1" hangingPunct="1"/>
            <a:r>
              <a:rPr lang="tr-TR" altLang="tr-TR" b="1" dirty="0" smtClean="0"/>
              <a:t>Bankamız tarafından sigortalı ihracatçılara faiz indirimi</a:t>
            </a:r>
          </a:p>
          <a:p>
            <a:pPr eaLnBrk="1" hangingPunct="1"/>
            <a:r>
              <a:rPr lang="tr-TR" altLang="tr-TR" b="1" dirty="0" smtClean="0"/>
              <a:t>KOBİ’ler için özel imkanlar</a:t>
            </a:r>
          </a:p>
          <a:p>
            <a:pPr eaLnBrk="1" hangingPunct="1"/>
            <a:r>
              <a:rPr lang="tr-TR" altLang="tr-TR" b="1" dirty="0"/>
              <a:t>Banka Teminat Mektubu, KGF Kefaleti ve/veya Devlet İç ve Dış Borçlanma Senetleri ile </a:t>
            </a:r>
            <a:r>
              <a:rPr lang="tr-TR" altLang="tr-TR" b="1" dirty="0" err="1"/>
              <a:t>Teminatlandırma</a:t>
            </a:r>
            <a:endParaRPr lang="tr-TR" altLang="tr-TR" b="1" dirty="0"/>
          </a:p>
          <a:p>
            <a:pPr marL="0" indent="0" eaLnBrk="1" hangingPunct="1">
              <a:buNone/>
            </a:pPr>
            <a:endParaRPr lang="tr-TR" altLang="tr-TR" b="1" dirty="0" smtClean="0"/>
          </a:p>
        </p:txBody>
      </p:sp>
      <p:sp>
        <p:nvSpPr>
          <p:cNvPr id="24580"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0890697-659B-4F8F-8B60-89A0F2C7E27C}" type="slidenum">
              <a:rPr lang="tr-TR" altLang="tr-TR" smtClean="0">
                <a:solidFill>
                  <a:srgbClr val="FEFFFF"/>
                </a:solidFill>
                <a:latin typeface="Century Gothic" panose="020B0502020202020204" pitchFamily="34" charset="0"/>
              </a:rPr>
              <a:pPr/>
              <a:t>11</a:t>
            </a:fld>
            <a:endParaRPr lang="tr-TR" altLang="tr-TR" smtClean="0">
              <a:solidFill>
                <a:srgbClr val="FEFFFF"/>
              </a:solidFill>
              <a:latin typeface="Century Gothic" panose="020B0502020202020204" pitchFamily="34" charset="0"/>
            </a:endParaRPr>
          </a:p>
        </p:txBody>
      </p:sp>
      <p:pic>
        <p:nvPicPr>
          <p:cNvPr id="24581" name="Picture 3" descr="2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tr-TR" altLang="tr-TR" sz="4300" b="1" smtClean="0">
                <a:solidFill>
                  <a:srgbClr val="C00000"/>
                </a:solidFill>
              </a:rPr>
              <a:t>Sevk Öncesi İhracat Kredisi </a:t>
            </a:r>
            <a:endParaRPr lang="tr-TR" altLang="tr-TR" smtClean="0"/>
          </a:p>
        </p:txBody>
      </p:sp>
      <p:sp>
        <p:nvSpPr>
          <p:cNvPr id="3" name="Content Placeholder 2"/>
          <p:cNvSpPr>
            <a:spLocks noGrp="1"/>
          </p:cNvSpPr>
          <p:nvPr>
            <p:ph idx="1"/>
          </p:nvPr>
        </p:nvSpPr>
        <p:spPr/>
        <p:txBody>
          <a:bodyPr anchor="ctr"/>
          <a:lstStyle/>
          <a:p>
            <a:pPr eaLnBrk="1" hangingPunct="1"/>
            <a:r>
              <a:rPr lang="tr-TR" altLang="tr-TR" b="1" dirty="0" smtClean="0"/>
              <a:t>Bankalar aracılığı ile </a:t>
            </a:r>
            <a:r>
              <a:rPr lang="tr-TR" altLang="tr-TR" b="1" dirty="0" err="1" smtClean="0"/>
              <a:t>kullandırım</a:t>
            </a:r>
            <a:endParaRPr lang="tr-TR" altLang="tr-TR" b="1" dirty="0" smtClean="0"/>
          </a:p>
          <a:p>
            <a:pPr eaLnBrk="1" hangingPunct="1"/>
            <a:r>
              <a:rPr lang="tr-TR" altLang="tr-TR" b="1" dirty="0" smtClean="0"/>
              <a:t>Firma limiti 25 milyon ABD doları</a:t>
            </a:r>
          </a:p>
          <a:p>
            <a:pPr eaLnBrk="1" hangingPunct="1"/>
            <a:r>
              <a:rPr lang="tr-TR" altLang="tr-TR" b="1" dirty="0" smtClean="0"/>
              <a:t>540 güne kadar vade seçeneği</a:t>
            </a:r>
          </a:p>
          <a:p>
            <a:pPr eaLnBrk="1" hangingPunct="1"/>
            <a:r>
              <a:rPr lang="tr-TR" altLang="tr-TR" b="1" dirty="0" smtClean="0"/>
              <a:t>KOBİ’ler için özel imkanlar</a:t>
            </a:r>
          </a:p>
          <a:p>
            <a:pPr eaLnBrk="1" hangingPunct="1"/>
            <a:r>
              <a:rPr lang="tr-TR" altLang="tr-TR" b="1" dirty="0" smtClean="0"/>
              <a:t>Bankamız tarafından sigortalı ihracatçılara faiz indirimi</a:t>
            </a:r>
          </a:p>
          <a:p>
            <a:pPr eaLnBrk="1" hangingPunct="1"/>
            <a:endParaRPr lang="tr-TR" altLang="tr-TR" dirty="0" smtClean="0"/>
          </a:p>
          <a:p>
            <a:pPr eaLnBrk="1" hangingPunct="1"/>
            <a:endParaRPr lang="tr-TR" altLang="tr-TR" dirty="0" smtClean="0"/>
          </a:p>
        </p:txBody>
      </p:sp>
      <p:sp>
        <p:nvSpPr>
          <p:cNvPr id="25604"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0D34D13-31F5-48DE-9566-CD4245A44D52}" type="slidenum">
              <a:rPr lang="tr-TR" altLang="tr-TR" smtClean="0">
                <a:solidFill>
                  <a:srgbClr val="FEFFFF"/>
                </a:solidFill>
                <a:latin typeface="Century Gothic" panose="020B0502020202020204" pitchFamily="34" charset="0"/>
              </a:rPr>
              <a:pPr/>
              <a:t>12</a:t>
            </a:fld>
            <a:endParaRPr lang="tr-TR" altLang="tr-TR" smtClean="0">
              <a:solidFill>
                <a:srgbClr val="FEFFFF"/>
              </a:solidFill>
              <a:latin typeface="Century Gothic" panose="020B0502020202020204" pitchFamily="34" charset="0"/>
            </a:endParaRPr>
          </a:p>
        </p:txBody>
      </p:sp>
      <p:pic>
        <p:nvPicPr>
          <p:cNvPr id="25605" name="Picture 3"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Title 1"/>
          <p:cNvSpPr>
            <a:spLocks noGrp="1"/>
          </p:cNvSpPr>
          <p:nvPr>
            <p:ph type="title"/>
          </p:nvPr>
        </p:nvSpPr>
        <p:spPr>
          <a:xfrm>
            <a:off x="1371600" y="685800"/>
            <a:ext cx="9601200" cy="872544"/>
          </a:xfrm>
        </p:spPr>
        <p:txBody>
          <a:bodyPr/>
          <a:lstStyle/>
          <a:p>
            <a:pPr eaLnBrk="1" hangingPunct="1"/>
            <a:r>
              <a:rPr lang="tr-TR" altLang="tr-TR" sz="4300" b="1" dirty="0" smtClean="0">
                <a:solidFill>
                  <a:srgbClr val="C00000"/>
                </a:solidFill>
              </a:rPr>
              <a:t>Katılım Bankaları SÖİK</a:t>
            </a:r>
            <a:endParaRPr lang="tr-TR" altLang="tr-TR" dirty="0" smtClean="0">
              <a:solidFill>
                <a:srgbClr val="C00000"/>
              </a:solidFill>
            </a:endParaRPr>
          </a:p>
        </p:txBody>
      </p:sp>
      <p:sp>
        <p:nvSpPr>
          <p:cNvPr id="3" name="Content Placeholder 2"/>
          <p:cNvSpPr>
            <a:spLocks noGrp="1"/>
          </p:cNvSpPr>
          <p:nvPr>
            <p:ph idx="1"/>
          </p:nvPr>
        </p:nvSpPr>
        <p:spPr>
          <a:xfrm>
            <a:off x="1468438" y="1770845"/>
            <a:ext cx="9601200" cy="3581400"/>
          </a:xfrm>
        </p:spPr>
        <p:txBody>
          <a:bodyPr anchor="ctr"/>
          <a:lstStyle/>
          <a:p>
            <a:pPr eaLnBrk="1" hangingPunct="1"/>
            <a:r>
              <a:rPr lang="tr-TR" altLang="tr-TR" b="1" dirty="0" smtClean="0"/>
              <a:t>Katılım Bankaları aracılığı ile kullandırım</a:t>
            </a:r>
          </a:p>
          <a:p>
            <a:pPr eaLnBrk="1" hangingPunct="1"/>
            <a:r>
              <a:rPr lang="tr-TR" altLang="tr-TR" b="1" dirty="0" smtClean="0"/>
              <a:t>360 güne kadar vade imkanı</a:t>
            </a:r>
          </a:p>
          <a:p>
            <a:pPr eaLnBrk="1" hangingPunct="1"/>
            <a:r>
              <a:rPr lang="tr-TR" altLang="tr-TR" b="1" dirty="0" smtClean="0"/>
              <a:t>25 milyon ABD doları firma limiti</a:t>
            </a:r>
          </a:p>
          <a:p>
            <a:pPr eaLnBrk="1" hangingPunct="1"/>
            <a:r>
              <a:rPr lang="tr-TR" altLang="tr-TR" b="1" dirty="0" smtClean="0"/>
              <a:t>Uygun kar payı oranları ile fon kullanımı</a:t>
            </a:r>
          </a:p>
          <a:p>
            <a:pPr eaLnBrk="1" hangingPunct="1"/>
            <a:r>
              <a:rPr lang="tr-TR" altLang="tr-TR" b="1" dirty="0" smtClean="0"/>
              <a:t>Döviz ve Türk Lirası cinsinden borçlanma imkanı</a:t>
            </a:r>
          </a:p>
        </p:txBody>
      </p:sp>
      <p:sp>
        <p:nvSpPr>
          <p:cNvPr id="2662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4AAC7E9-1728-40B8-8A51-558C1F5DEB88}" type="slidenum">
              <a:rPr lang="tr-TR" altLang="tr-TR" smtClean="0">
                <a:solidFill>
                  <a:srgbClr val="FEFFFF"/>
                </a:solidFill>
                <a:latin typeface="Century Gothic" panose="020B0502020202020204" pitchFamily="34" charset="0"/>
              </a:rPr>
              <a:pPr/>
              <a:t>13</a:t>
            </a:fld>
            <a:endParaRPr lang="tr-TR" altLang="tr-TR" smtClean="0">
              <a:solidFill>
                <a:srgbClr val="FEFFFF"/>
              </a:solidFill>
              <a:latin typeface="Century Gothic" panose="020B0502020202020204" pitchFamily="34" charset="0"/>
            </a:endParaRPr>
          </a:p>
        </p:txBody>
      </p:sp>
      <p:pic>
        <p:nvPicPr>
          <p:cNvPr id="26629" name="Picture 3" descr="2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Title 11"/>
          <p:cNvSpPr>
            <a:spLocks noGrp="1"/>
          </p:cNvSpPr>
          <p:nvPr>
            <p:ph type="title"/>
          </p:nvPr>
        </p:nvSpPr>
        <p:spPr>
          <a:xfrm>
            <a:off x="1981200" y="625475"/>
            <a:ext cx="8229600" cy="1066800"/>
          </a:xfrm>
        </p:spPr>
        <p:txBody>
          <a:bodyPr/>
          <a:lstStyle/>
          <a:p>
            <a:pPr eaLnBrk="1" hangingPunct="1"/>
            <a:r>
              <a:rPr lang="tr-TR" altLang="tr-TR" b="1" smtClean="0">
                <a:solidFill>
                  <a:srgbClr val="C00000"/>
                </a:solidFill>
              </a:rPr>
              <a:t>İhracat</a:t>
            </a:r>
            <a:r>
              <a:rPr lang="tr-TR" altLang="tr-TR" b="1" smtClean="0">
                <a:latin typeface="Times New Roman" panose="02020603050405020304" pitchFamily="18" charset="0"/>
                <a:cs typeface="Times New Roman" panose="02020603050405020304" pitchFamily="18" charset="0"/>
              </a:rPr>
              <a:t> </a:t>
            </a:r>
            <a:r>
              <a:rPr lang="tr-TR" altLang="tr-TR" b="1" smtClean="0">
                <a:solidFill>
                  <a:srgbClr val="C00000"/>
                </a:solidFill>
              </a:rPr>
              <a:t>Kredileri</a:t>
            </a:r>
          </a:p>
        </p:txBody>
      </p:sp>
      <p:sp>
        <p:nvSpPr>
          <p:cNvPr id="27651"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D5D18DD-CC59-47EB-B10A-D6E4898ECE5B}" type="slidenum">
              <a:rPr lang="tr-TR" altLang="tr-TR" smtClean="0">
                <a:solidFill>
                  <a:srgbClr val="FEFFFF"/>
                </a:solidFill>
                <a:latin typeface="Century Gothic" panose="020B0502020202020204" pitchFamily="34" charset="0"/>
              </a:rPr>
              <a:pPr/>
              <a:t>14</a:t>
            </a:fld>
            <a:endParaRPr lang="tr-TR" altLang="tr-TR" smtClean="0">
              <a:solidFill>
                <a:srgbClr val="FEFFFF"/>
              </a:solidFill>
              <a:latin typeface="Century Gothic" panose="020B0502020202020204" pitchFamily="34" charset="0"/>
            </a:endParaRPr>
          </a:p>
        </p:txBody>
      </p:sp>
      <p:sp>
        <p:nvSpPr>
          <p:cNvPr id="6" name="Freeform 5"/>
          <p:cNvSpPr/>
          <p:nvPr/>
        </p:nvSpPr>
        <p:spPr>
          <a:xfrm>
            <a:off x="1874838" y="1573213"/>
            <a:ext cx="7175500" cy="1206500"/>
          </a:xfrm>
          <a:custGeom>
            <a:avLst/>
            <a:gdLst>
              <a:gd name="connsiteX0" fmla="*/ 0 w 7175190"/>
              <a:gd name="connsiteY0" fmla="*/ 120618 h 1206180"/>
              <a:gd name="connsiteX1" fmla="*/ 35328 w 7175190"/>
              <a:gd name="connsiteY1" fmla="*/ 35328 h 1206180"/>
              <a:gd name="connsiteX2" fmla="*/ 120618 w 7175190"/>
              <a:gd name="connsiteY2" fmla="*/ 0 h 1206180"/>
              <a:gd name="connsiteX3" fmla="*/ 7054572 w 7175190"/>
              <a:gd name="connsiteY3" fmla="*/ 0 h 1206180"/>
              <a:gd name="connsiteX4" fmla="*/ 7139862 w 7175190"/>
              <a:gd name="connsiteY4" fmla="*/ 35328 h 1206180"/>
              <a:gd name="connsiteX5" fmla="*/ 7175190 w 7175190"/>
              <a:gd name="connsiteY5" fmla="*/ 120618 h 1206180"/>
              <a:gd name="connsiteX6" fmla="*/ 7175190 w 7175190"/>
              <a:gd name="connsiteY6" fmla="*/ 1085562 h 1206180"/>
              <a:gd name="connsiteX7" fmla="*/ 7139862 w 7175190"/>
              <a:gd name="connsiteY7" fmla="*/ 1170852 h 1206180"/>
              <a:gd name="connsiteX8" fmla="*/ 7054572 w 7175190"/>
              <a:gd name="connsiteY8" fmla="*/ 1206180 h 1206180"/>
              <a:gd name="connsiteX9" fmla="*/ 120618 w 7175190"/>
              <a:gd name="connsiteY9" fmla="*/ 1206180 h 1206180"/>
              <a:gd name="connsiteX10" fmla="*/ 35328 w 7175190"/>
              <a:gd name="connsiteY10" fmla="*/ 1170852 h 1206180"/>
              <a:gd name="connsiteX11" fmla="*/ 0 w 7175190"/>
              <a:gd name="connsiteY11" fmla="*/ 1085562 h 1206180"/>
              <a:gd name="connsiteX12" fmla="*/ 0 w 7175190"/>
              <a:gd name="connsiteY12" fmla="*/ 120618 h 1206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75190" h="1206180">
                <a:moveTo>
                  <a:pt x="0" y="120618"/>
                </a:moveTo>
                <a:cubicBezTo>
                  <a:pt x="0" y="88628"/>
                  <a:pt x="12708" y="57948"/>
                  <a:pt x="35328" y="35328"/>
                </a:cubicBezTo>
                <a:cubicBezTo>
                  <a:pt x="57948" y="12708"/>
                  <a:pt x="88628" y="0"/>
                  <a:pt x="120618" y="0"/>
                </a:cubicBezTo>
                <a:lnTo>
                  <a:pt x="7054572" y="0"/>
                </a:lnTo>
                <a:cubicBezTo>
                  <a:pt x="7086562" y="0"/>
                  <a:pt x="7117242" y="12708"/>
                  <a:pt x="7139862" y="35328"/>
                </a:cubicBezTo>
                <a:cubicBezTo>
                  <a:pt x="7162482" y="57948"/>
                  <a:pt x="7175190" y="88628"/>
                  <a:pt x="7175190" y="120618"/>
                </a:cubicBezTo>
                <a:lnTo>
                  <a:pt x="7175190" y="1085562"/>
                </a:lnTo>
                <a:cubicBezTo>
                  <a:pt x="7175190" y="1117552"/>
                  <a:pt x="7162482" y="1148232"/>
                  <a:pt x="7139862" y="1170852"/>
                </a:cubicBezTo>
                <a:cubicBezTo>
                  <a:pt x="7117242" y="1193472"/>
                  <a:pt x="7086562" y="1206180"/>
                  <a:pt x="7054572" y="1206180"/>
                </a:cubicBezTo>
                <a:lnTo>
                  <a:pt x="120618" y="1206180"/>
                </a:lnTo>
                <a:cubicBezTo>
                  <a:pt x="88628" y="1206180"/>
                  <a:pt x="57948" y="1193472"/>
                  <a:pt x="35328" y="1170852"/>
                </a:cubicBezTo>
                <a:cubicBezTo>
                  <a:pt x="12708" y="1148232"/>
                  <a:pt x="0" y="1117552"/>
                  <a:pt x="0" y="1085562"/>
                </a:cubicBezTo>
                <a:lnTo>
                  <a:pt x="0" y="120618"/>
                </a:lnTo>
                <a:close/>
              </a:path>
            </a:pathLst>
          </a:custGeom>
          <a:solidFill>
            <a:schemeClr val="accent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30578" tIns="130578" rIns="1361485" bIns="130578" spcCol="1270" anchor="ctr"/>
          <a:lstStyle/>
          <a:p>
            <a:pPr defTabSz="1111250" eaLnBrk="1" fontAlgn="auto" hangingPunct="1">
              <a:lnSpc>
                <a:spcPct val="90000"/>
              </a:lnSpc>
              <a:spcBef>
                <a:spcPts val="0"/>
              </a:spcBef>
              <a:spcAft>
                <a:spcPct val="35000"/>
              </a:spcAft>
              <a:defRPr/>
            </a:pPr>
            <a:r>
              <a:rPr lang="tr-TR" sz="2500" b="1" dirty="0">
                <a:latin typeface="Times New Roman" pitchFamily="18" charset="0"/>
                <a:cs typeface="Times New Roman" pitchFamily="18" charset="0"/>
              </a:rPr>
              <a:t>KISA VADELİ KREDİLER</a:t>
            </a:r>
          </a:p>
        </p:txBody>
      </p:sp>
      <p:sp>
        <p:nvSpPr>
          <p:cNvPr id="7" name="Freeform 6"/>
          <p:cNvSpPr/>
          <p:nvPr/>
        </p:nvSpPr>
        <p:spPr>
          <a:xfrm>
            <a:off x="2508250" y="2979738"/>
            <a:ext cx="7175500" cy="1206500"/>
          </a:xfrm>
          <a:custGeom>
            <a:avLst/>
            <a:gdLst>
              <a:gd name="connsiteX0" fmla="*/ 0 w 7175190"/>
              <a:gd name="connsiteY0" fmla="*/ 120618 h 1206180"/>
              <a:gd name="connsiteX1" fmla="*/ 35328 w 7175190"/>
              <a:gd name="connsiteY1" fmla="*/ 35328 h 1206180"/>
              <a:gd name="connsiteX2" fmla="*/ 120618 w 7175190"/>
              <a:gd name="connsiteY2" fmla="*/ 0 h 1206180"/>
              <a:gd name="connsiteX3" fmla="*/ 7054572 w 7175190"/>
              <a:gd name="connsiteY3" fmla="*/ 0 h 1206180"/>
              <a:gd name="connsiteX4" fmla="*/ 7139862 w 7175190"/>
              <a:gd name="connsiteY4" fmla="*/ 35328 h 1206180"/>
              <a:gd name="connsiteX5" fmla="*/ 7175190 w 7175190"/>
              <a:gd name="connsiteY5" fmla="*/ 120618 h 1206180"/>
              <a:gd name="connsiteX6" fmla="*/ 7175190 w 7175190"/>
              <a:gd name="connsiteY6" fmla="*/ 1085562 h 1206180"/>
              <a:gd name="connsiteX7" fmla="*/ 7139862 w 7175190"/>
              <a:gd name="connsiteY7" fmla="*/ 1170852 h 1206180"/>
              <a:gd name="connsiteX8" fmla="*/ 7054572 w 7175190"/>
              <a:gd name="connsiteY8" fmla="*/ 1206180 h 1206180"/>
              <a:gd name="connsiteX9" fmla="*/ 120618 w 7175190"/>
              <a:gd name="connsiteY9" fmla="*/ 1206180 h 1206180"/>
              <a:gd name="connsiteX10" fmla="*/ 35328 w 7175190"/>
              <a:gd name="connsiteY10" fmla="*/ 1170852 h 1206180"/>
              <a:gd name="connsiteX11" fmla="*/ 0 w 7175190"/>
              <a:gd name="connsiteY11" fmla="*/ 1085562 h 1206180"/>
              <a:gd name="connsiteX12" fmla="*/ 0 w 7175190"/>
              <a:gd name="connsiteY12" fmla="*/ 120618 h 1206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75190" h="1206180">
                <a:moveTo>
                  <a:pt x="0" y="120618"/>
                </a:moveTo>
                <a:cubicBezTo>
                  <a:pt x="0" y="88628"/>
                  <a:pt x="12708" y="57948"/>
                  <a:pt x="35328" y="35328"/>
                </a:cubicBezTo>
                <a:cubicBezTo>
                  <a:pt x="57948" y="12708"/>
                  <a:pt x="88628" y="0"/>
                  <a:pt x="120618" y="0"/>
                </a:cubicBezTo>
                <a:lnTo>
                  <a:pt x="7054572" y="0"/>
                </a:lnTo>
                <a:cubicBezTo>
                  <a:pt x="7086562" y="0"/>
                  <a:pt x="7117242" y="12708"/>
                  <a:pt x="7139862" y="35328"/>
                </a:cubicBezTo>
                <a:cubicBezTo>
                  <a:pt x="7162482" y="57948"/>
                  <a:pt x="7175190" y="88628"/>
                  <a:pt x="7175190" y="120618"/>
                </a:cubicBezTo>
                <a:lnTo>
                  <a:pt x="7175190" y="1085562"/>
                </a:lnTo>
                <a:cubicBezTo>
                  <a:pt x="7175190" y="1117552"/>
                  <a:pt x="7162482" y="1148232"/>
                  <a:pt x="7139862" y="1170852"/>
                </a:cubicBezTo>
                <a:cubicBezTo>
                  <a:pt x="7117242" y="1193472"/>
                  <a:pt x="7086562" y="1206180"/>
                  <a:pt x="7054572" y="1206180"/>
                </a:cubicBezTo>
                <a:lnTo>
                  <a:pt x="120618" y="1206180"/>
                </a:lnTo>
                <a:cubicBezTo>
                  <a:pt x="88628" y="1206180"/>
                  <a:pt x="57948" y="1193472"/>
                  <a:pt x="35328" y="1170852"/>
                </a:cubicBezTo>
                <a:cubicBezTo>
                  <a:pt x="12708" y="1148232"/>
                  <a:pt x="0" y="1117552"/>
                  <a:pt x="0" y="1085562"/>
                </a:cubicBezTo>
                <a:lnTo>
                  <a:pt x="0" y="120618"/>
                </a:lnTo>
                <a:close/>
              </a:path>
            </a:pathLst>
          </a:custGeom>
          <a:solidFill>
            <a:schemeClr val="accent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30578" tIns="130578" rIns="1547701" bIns="130579" spcCol="1270" anchor="ctr"/>
          <a:lstStyle/>
          <a:p>
            <a:pPr defTabSz="1111250" eaLnBrk="1" fontAlgn="auto" hangingPunct="1">
              <a:lnSpc>
                <a:spcPct val="90000"/>
              </a:lnSpc>
              <a:spcBef>
                <a:spcPts val="0"/>
              </a:spcBef>
              <a:spcAft>
                <a:spcPct val="35000"/>
              </a:spcAft>
              <a:defRPr/>
            </a:pPr>
            <a:r>
              <a:rPr lang="tr-TR" sz="2500" b="1" dirty="0">
                <a:latin typeface="Times New Roman" pitchFamily="18" charset="0"/>
                <a:cs typeface="Times New Roman" pitchFamily="18" charset="0"/>
              </a:rPr>
              <a:t>ORTA UZUN VADELİ KREDİLER</a:t>
            </a:r>
          </a:p>
        </p:txBody>
      </p:sp>
      <p:sp>
        <p:nvSpPr>
          <p:cNvPr id="8" name="Freeform 7"/>
          <p:cNvSpPr/>
          <p:nvPr/>
        </p:nvSpPr>
        <p:spPr>
          <a:xfrm>
            <a:off x="3141663" y="4387850"/>
            <a:ext cx="7175500" cy="1204913"/>
          </a:xfrm>
          <a:custGeom>
            <a:avLst/>
            <a:gdLst>
              <a:gd name="connsiteX0" fmla="*/ 0 w 7175190"/>
              <a:gd name="connsiteY0" fmla="*/ 120618 h 1206180"/>
              <a:gd name="connsiteX1" fmla="*/ 35328 w 7175190"/>
              <a:gd name="connsiteY1" fmla="*/ 35328 h 1206180"/>
              <a:gd name="connsiteX2" fmla="*/ 120618 w 7175190"/>
              <a:gd name="connsiteY2" fmla="*/ 0 h 1206180"/>
              <a:gd name="connsiteX3" fmla="*/ 7054572 w 7175190"/>
              <a:gd name="connsiteY3" fmla="*/ 0 h 1206180"/>
              <a:gd name="connsiteX4" fmla="*/ 7139862 w 7175190"/>
              <a:gd name="connsiteY4" fmla="*/ 35328 h 1206180"/>
              <a:gd name="connsiteX5" fmla="*/ 7175190 w 7175190"/>
              <a:gd name="connsiteY5" fmla="*/ 120618 h 1206180"/>
              <a:gd name="connsiteX6" fmla="*/ 7175190 w 7175190"/>
              <a:gd name="connsiteY6" fmla="*/ 1085562 h 1206180"/>
              <a:gd name="connsiteX7" fmla="*/ 7139862 w 7175190"/>
              <a:gd name="connsiteY7" fmla="*/ 1170852 h 1206180"/>
              <a:gd name="connsiteX8" fmla="*/ 7054572 w 7175190"/>
              <a:gd name="connsiteY8" fmla="*/ 1206180 h 1206180"/>
              <a:gd name="connsiteX9" fmla="*/ 120618 w 7175190"/>
              <a:gd name="connsiteY9" fmla="*/ 1206180 h 1206180"/>
              <a:gd name="connsiteX10" fmla="*/ 35328 w 7175190"/>
              <a:gd name="connsiteY10" fmla="*/ 1170852 h 1206180"/>
              <a:gd name="connsiteX11" fmla="*/ 0 w 7175190"/>
              <a:gd name="connsiteY11" fmla="*/ 1085562 h 1206180"/>
              <a:gd name="connsiteX12" fmla="*/ 0 w 7175190"/>
              <a:gd name="connsiteY12" fmla="*/ 120618 h 1206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75190" h="1206180">
                <a:moveTo>
                  <a:pt x="0" y="120618"/>
                </a:moveTo>
                <a:cubicBezTo>
                  <a:pt x="0" y="88628"/>
                  <a:pt x="12708" y="57948"/>
                  <a:pt x="35328" y="35328"/>
                </a:cubicBezTo>
                <a:cubicBezTo>
                  <a:pt x="57948" y="12708"/>
                  <a:pt x="88628" y="0"/>
                  <a:pt x="120618" y="0"/>
                </a:cubicBezTo>
                <a:lnTo>
                  <a:pt x="7054572" y="0"/>
                </a:lnTo>
                <a:cubicBezTo>
                  <a:pt x="7086562" y="0"/>
                  <a:pt x="7117242" y="12708"/>
                  <a:pt x="7139862" y="35328"/>
                </a:cubicBezTo>
                <a:cubicBezTo>
                  <a:pt x="7162482" y="57948"/>
                  <a:pt x="7175190" y="88628"/>
                  <a:pt x="7175190" y="120618"/>
                </a:cubicBezTo>
                <a:lnTo>
                  <a:pt x="7175190" y="1085562"/>
                </a:lnTo>
                <a:cubicBezTo>
                  <a:pt x="7175190" y="1117552"/>
                  <a:pt x="7162482" y="1148232"/>
                  <a:pt x="7139862" y="1170852"/>
                </a:cubicBezTo>
                <a:cubicBezTo>
                  <a:pt x="7117242" y="1193472"/>
                  <a:pt x="7086562" y="1206180"/>
                  <a:pt x="7054572" y="1206180"/>
                </a:cubicBezTo>
                <a:lnTo>
                  <a:pt x="120618" y="1206180"/>
                </a:lnTo>
                <a:cubicBezTo>
                  <a:pt x="88628" y="1206180"/>
                  <a:pt x="57948" y="1193472"/>
                  <a:pt x="35328" y="1170852"/>
                </a:cubicBezTo>
                <a:cubicBezTo>
                  <a:pt x="12708" y="1148232"/>
                  <a:pt x="0" y="1117552"/>
                  <a:pt x="0" y="1085562"/>
                </a:cubicBezTo>
                <a:lnTo>
                  <a:pt x="0" y="120618"/>
                </a:lnTo>
                <a:close/>
              </a:path>
            </a:pathLst>
          </a:custGeom>
          <a:solidFill>
            <a:schemeClr val="accent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30578" tIns="130578" rIns="1547700" bIns="130579" spcCol="1270" anchor="ctr"/>
          <a:lstStyle/>
          <a:p>
            <a:pPr defTabSz="1111250" eaLnBrk="1" fontAlgn="auto" hangingPunct="1">
              <a:lnSpc>
                <a:spcPct val="90000"/>
              </a:lnSpc>
              <a:spcBef>
                <a:spcPts val="0"/>
              </a:spcBef>
              <a:spcAft>
                <a:spcPct val="35000"/>
              </a:spcAft>
              <a:defRPr/>
            </a:pPr>
            <a:r>
              <a:rPr lang="tr-TR" sz="2500" b="1" dirty="0">
                <a:latin typeface="Times New Roman" pitchFamily="18" charset="0"/>
                <a:cs typeface="Times New Roman" pitchFamily="18" charset="0"/>
              </a:rPr>
              <a:t>DÖVİZ KAZANDIRICI HİZMETLER KAPSAMINDAKİ  KREDİLER </a:t>
            </a:r>
          </a:p>
        </p:txBody>
      </p:sp>
      <p:sp>
        <p:nvSpPr>
          <p:cNvPr id="9" name="Freeform 8"/>
          <p:cNvSpPr/>
          <p:nvPr/>
        </p:nvSpPr>
        <p:spPr>
          <a:xfrm>
            <a:off x="8266113" y="2487613"/>
            <a:ext cx="784225" cy="784225"/>
          </a:xfrm>
          <a:custGeom>
            <a:avLst/>
            <a:gdLst>
              <a:gd name="connsiteX0" fmla="*/ 0 w 784017"/>
              <a:gd name="connsiteY0" fmla="*/ 431209 h 784017"/>
              <a:gd name="connsiteX1" fmla="*/ 176404 w 784017"/>
              <a:gd name="connsiteY1" fmla="*/ 431209 h 784017"/>
              <a:gd name="connsiteX2" fmla="*/ 176404 w 784017"/>
              <a:gd name="connsiteY2" fmla="*/ 0 h 784017"/>
              <a:gd name="connsiteX3" fmla="*/ 607613 w 784017"/>
              <a:gd name="connsiteY3" fmla="*/ 0 h 784017"/>
              <a:gd name="connsiteX4" fmla="*/ 607613 w 784017"/>
              <a:gd name="connsiteY4" fmla="*/ 431209 h 784017"/>
              <a:gd name="connsiteX5" fmla="*/ 784017 w 784017"/>
              <a:gd name="connsiteY5" fmla="*/ 431209 h 784017"/>
              <a:gd name="connsiteX6" fmla="*/ 392009 w 784017"/>
              <a:gd name="connsiteY6" fmla="*/ 784017 h 784017"/>
              <a:gd name="connsiteX7" fmla="*/ 0 w 784017"/>
              <a:gd name="connsiteY7" fmla="*/ 431209 h 784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4017" h="784017">
                <a:moveTo>
                  <a:pt x="0" y="431209"/>
                </a:moveTo>
                <a:lnTo>
                  <a:pt x="176404" y="431209"/>
                </a:lnTo>
                <a:lnTo>
                  <a:pt x="176404" y="0"/>
                </a:lnTo>
                <a:lnTo>
                  <a:pt x="607613" y="0"/>
                </a:lnTo>
                <a:lnTo>
                  <a:pt x="607613" y="431209"/>
                </a:lnTo>
                <a:lnTo>
                  <a:pt x="784017" y="431209"/>
                </a:lnTo>
                <a:lnTo>
                  <a:pt x="392009" y="784017"/>
                </a:lnTo>
                <a:lnTo>
                  <a:pt x="0" y="431209"/>
                </a:lnTo>
                <a:close/>
              </a:path>
            </a:pathLst>
          </a:custGeom>
          <a:solidFill>
            <a:schemeClr val="accent5">
              <a:lumMod val="75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222124" rIns="222124" bIns="239764" spcCol="1270" anchor="ctr"/>
          <a:lstStyle/>
          <a:p>
            <a:pPr algn="ctr" defTabSz="1600200" eaLnBrk="1" fontAlgn="auto" hangingPunct="1">
              <a:lnSpc>
                <a:spcPct val="90000"/>
              </a:lnSpc>
              <a:spcBef>
                <a:spcPts val="0"/>
              </a:spcBef>
              <a:spcAft>
                <a:spcPct val="35000"/>
              </a:spcAft>
              <a:defRPr/>
            </a:pPr>
            <a:endParaRPr lang="tr-TR" sz="3600"/>
          </a:p>
        </p:txBody>
      </p:sp>
      <p:sp>
        <p:nvSpPr>
          <p:cNvPr id="10" name="Freeform 9"/>
          <p:cNvSpPr/>
          <p:nvPr/>
        </p:nvSpPr>
        <p:spPr>
          <a:xfrm>
            <a:off x="8899525" y="3886200"/>
            <a:ext cx="784225" cy="784225"/>
          </a:xfrm>
          <a:custGeom>
            <a:avLst/>
            <a:gdLst>
              <a:gd name="connsiteX0" fmla="*/ 0 w 784017"/>
              <a:gd name="connsiteY0" fmla="*/ 431209 h 784017"/>
              <a:gd name="connsiteX1" fmla="*/ 176404 w 784017"/>
              <a:gd name="connsiteY1" fmla="*/ 431209 h 784017"/>
              <a:gd name="connsiteX2" fmla="*/ 176404 w 784017"/>
              <a:gd name="connsiteY2" fmla="*/ 0 h 784017"/>
              <a:gd name="connsiteX3" fmla="*/ 607613 w 784017"/>
              <a:gd name="connsiteY3" fmla="*/ 0 h 784017"/>
              <a:gd name="connsiteX4" fmla="*/ 607613 w 784017"/>
              <a:gd name="connsiteY4" fmla="*/ 431209 h 784017"/>
              <a:gd name="connsiteX5" fmla="*/ 784017 w 784017"/>
              <a:gd name="connsiteY5" fmla="*/ 431209 h 784017"/>
              <a:gd name="connsiteX6" fmla="*/ 392009 w 784017"/>
              <a:gd name="connsiteY6" fmla="*/ 784017 h 784017"/>
              <a:gd name="connsiteX7" fmla="*/ 0 w 784017"/>
              <a:gd name="connsiteY7" fmla="*/ 431209 h 784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4017" h="784017">
                <a:moveTo>
                  <a:pt x="0" y="431209"/>
                </a:moveTo>
                <a:lnTo>
                  <a:pt x="176404" y="431209"/>
                </a:lnTo>
                <a:lnTo>
                  <a:pt x="176404" y="0"/>
                </a:lnTo>
                <a:lnTo>
                  <a:pt x="607613" y="0"/>
                </a:lnTo>
                <a:lnTo>
                  <a:pt x="607613" y="431209"/>
                </a:lnTo>
                <a:lnTo>
                  <a:pt x="784017" y="431209"/>
                </a:lnTo>
                <a:lnTo>
                  <a:pt x="392009" y="784017"/>
                </a:lnTo>
                <a:lnTo>
                  <a:pt x="0" y="431209"/>
                </a:lnTo>
                <a:close/>
              </a:path>
            </a:pathLst>
          </a:custGeom>
          <a:solidFill>
            <a:schemeClr val="accent5">
              <a:lumMod val="75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222124" rIns="222124" bIns="239764" spcCol="1270" anchor="ctr"/>
          <a:lstStyle/>
          <a:p>
            <a:pPr algn="ctr" defTabSz="1600200" eaLnBrk="1" fontAlgn="auto" hangingPunct="1">
              <a:lnSpc>
                <a:spcPct val="90000"/>
              </a:lnSpc>
              <a:spcBef>
                <a:spcPts val="0"/>
              </a:spcBef>
              <a:spcAft>
                <a:spcPct val="35000"/>
              </a:spcAft>
              <a:defRPr/>
            </a:pPr>
            <a:endParaRPr lang="tr-TR" sz="3600"/>
          </a:p>
        </p:txBody>
      </p:sp>
      <p:pic>
        <p:nvPicPr>
          <p:cNvPr id="27657" name="Picture 3"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5791200"/>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xit" presetSubtype="0" fill="hold" grpId="0" nodeType="withEffect">
                                  <p:stCondLst>
                                    <p:cond delay="0"/>
                                  </p:stCondLst>
                                  <p:childTnLst>
                                    <p:anim calcmode="lin" valueType="num">
                                      <p:cBhvr>
                                        <p:cTn id="6" dur="2000"/>
                                        <p:tgtEl>
                                          <p:spTgt spid="6"/>
                                        </p:tgtEl>
                                        <p:attrNameLst>
                                          <p:attrName>ppt_w</p:attrName>
                                        </p:attrNameLst>
                                      </p:cBhvr>
                                      <p:tavLst>
                                        <p:tav tm="0">
                                          <p:val>
                                            <p:strVal val="ppt_w"/>
                                          </p:val>
                                        </p:tav>
                                        <p:tav tm="100000">
                                          <p:val>
                                            <p:fltVal val="0"/>
                                          </p:val>
                                        </p:tav>
                                      </p:tavLst>
                                    </p:anim>
                                    <p:anim calcmode="lin" valueType="num">
                                      <p:cBhvr>
                                        <p:cTn id="7" dur="2000"/>
                                        <p:tgtEl>
                                          <p:spTgt spid="6"/>
                                        </p:tgtEl>
                                        <p:attrNameLst>
                                          <p:attrName>ppt_h</p:attrName>
                                        </p:attrNameLst>
                                      </p:cBhvr>
                                      <p:tavLst>
                                        <p:tav tm="0">
                                          <p:val>
                                            <p:strVal val="ppt_h"/>
                                          </p:val>
                                        </p:tav>
                                        <p:tav tm="100000">
                                          <p:val>
                                            <p:fltVal val="0"/>
                                          </p:val>
                                        </p:tav>
                                      </p:tavLst>
                                    </p:anim>
                                    <p:animEffect transition="out" filter="fade">
                                      <p:cBhvr>
                                        <p:cTn id="8" dur="2000"/>
                                        <p:tgtEl>
                                          <p:spTgt spid="6"/>
                                        </p:tgtEl>
                                      </p:cBhvr>
                                    </p:animEffect>
                                    <p:set>
                                      <p:cBhvr>
                                        <p:cTn id="9" dur="1" fill="hold">
                                          <p:stCondLst>
                                            <p:cond delay="1999"/>
                                          </p:stCondLst>
                                        </p:cTn>
                                        <p:tgtEl>
                                          <p:spTgt spid="6"/>
                                        </p:tgtEl>
                                        <p:attrNameLst>
                                          <p:attrName>style.visibility</p:attrName>
                                        </p:attrNameLst>
                                      </p:cBhvr>
                                      <p:to>
                                        <p:strVal val="hidden"/>
                                      </p:to>
                                    </p:set>
                                  </p:childTnLst>
                                </p:cTn>
                              </p:par>
                              <p:par>
                                <p:cTn id="10" presetID="53" presetClass="exit" presetSubtype="0" fill="hold" nodeType="withEffect">
                                  <p:stCondLst>
                                    <p:cond delay="0"/>
                                  </p:stCondLst>
                                  <p:childTnLst>
                                    <p:anim calcmode="lin" valueType="num">
                                      <p:cBhvr>
                                        <p:cTn id="11" dur="2000"/>
                                        <p:tgtEl>
                                          <p:spTgt spid="9"/>
                                        </p:tgtEl>
                                        <p:attrNameLst>
                                          <p:attrName>ppt_w</p:attrName>
                                        </p:attrNameLst>
                                      </p:cBhvr>
                                      <p:tavLst>
                                        <p:tav tm="0">
                                          <p:val>
                                            <p:strVal val="ppt_w"/>
                                          </p:val>
                                        </p:tav>
                                        <p:tav tm="100000">
                                          <p:val>
                                            <p:fltVal val="0"/>
                                          </p:val>
                                        </p:tav>
                                      </p:tavLst>
                                    </p:anim>
                                    <p:anim calcmode="lin" valueType="num">
                                      <p:cBhvr>
                                        <p:cTn id="12" dur="2000"/>
                                        <p:tgtEl>
                                          <p:spTgt spid="9"/>
                                        </p:tgtEl>
                                        <p:attrNameLst>
                                          <p:attrName>ppt_h</p:attrName>
                                        </p:attrNameLst>
                                      </p:cBhvr>
                                      <p:tavLst>
                                        <p:tav tm="0">
                                          <p:val>
                                            <p:strVal val="ppt_h"/>
                                          </p:val>
                                        </p:tav>
                                        <p:tav tm="100000">
                                          <p:val>
                                            <p:fltVal val="0"/>
                                          </p:val>
                                        </p:tav>
                                      </p:tavLst>
                                    </p:anim>
                                    <p:animEffect transition="out" filter="fade">
                                      <p:cBhvr>
                                        <p:cTn id="13" dur="2000"/>
                                        <p:tgtEl>
                                          <p:spTgt spid="9"/>
                                        </p:tgtEl>
                                      </p:cBhvr>
                                    </p:animEffect>
                                    <p:set>
                                      <p:cBhvr>
                                        <p:cTn id="14" dur="1" fill="hold">
                                          <p:stCondLst>
                                            <p:cond delay="1999"/>
                                          </p:stCondLst>
                                        </p:cTn>
                                        <p:tgtEl>
                                          <p:spTgt spid="9"/>
                                        </p:tgtEl>
                                        <p:attrNameLst>
                                          <p:attrName>style.visibility</p:attrName>
                                        </p:attrNameLst>
                                      </p:cBhvr>
                                      <p:to>
                                        <p:strVal val="hidden"/>
                                      </p:to>
                                    </p:set>
                                  </p:childTnLst>
                                </p:cTn>
                              </p:par>
                              <p:par>
                                <p:cTn id="15" presetID="53" presetClass="exit" presetSubtype="0" fill="hold" nodeType="withEffect">
                                  <p:stCondLst>
                                    <p:cond delay="0"/>
                                  </p:stCondLst>
                                  <p:childTnLst>
                                    <p:anim calcmode="lin" valueType="num">
                                      <p:cBhvr>
                                        <p:cTn id="16" dur="2000"/>
                                        <p:tgtEl>
                                          <p:spTgt spid="10"/>
                                        </p:tgtEl>
                                        <p:attrNameLst>
                                          <p:attrName>ppt_w</p:attrName>
                                        </p:attrNameLst>
                                      </p:cBhvr>
                                      <p:tavLst>
                                        <p:tav tm="0">
                                          <p:val>
                                            <p:strVal val="ppt_w"/>
                                          </p:val>
                                        </p:tav>
                                        <p:tav tm="100000">
                                          <p:val>
                                            <p:fltVal val="0"/>
                                          </p:val>
                                        </p:tav>
                                      </p:tavLst>
                                    </p:anim>
                                    <p:anim calcmode="lin" valueType="num">
                                      <p:cBhvr>
                                        <p:cTn id="17" dur="2000"/>
                                        <p:tgtEl>
                                          <p:spTgt spid="10"/>
                                        </p:tgtEl>
                                        <p:attrNameLst>
                                          <p:attrName>ppt_h</p:attrName>
                                        </p:attrNameLst>
                                      </p:cBhvr>
                                      <p:tavLst>
                                        <p:tav tm="0">
                                          <p:val>
                                            <p:strVal val="ppt_h"/>
                                          </p:val>
                                        </p:tav>
                                        <p:tav tm="100000">
                                          <p:val>
                                            <p:fltVal val="0"/>
                                          </p:val>
                                        </p:tav>
                                      </p:tavLst>
                                    </p:anim>
                                    <p:animEffect transition="out" filter="fade">
                                      <p:cBhvr>
                                        <p:cTn id="18" dur="2000"/>
                                        <p:tgtEl>
                                          <p:spTgt spid="10"/>
                                        </p:tgtEl>
                                      </p:cBhvr>
                                    </p:animEffect>
                                    <p:set>
                                      <p:cBhvr>
                                        <p:cTn id="19" dur="1" fill="hold">
                                          <p:stCondLst>
                                            <p:cond delay="1999"/>
                                          </p:stCondLst>
                                        </p:cTn>
                                        <p:tgtEl>
                                          <p:spTgt spid="10"/>
                                        </p:tgtEl>
                                        <p:attrNameLst>
                                          <p:attrName>style.visibility</p:attrName>
                                        </p:attrNameLst>
                                      </p:cBhvr>
                                      <p:to>
                                        <p:strVal val="hidden"/>
                                      </p:to>
                                    </p:set>
                                  </p:childTnLst>
                                </p:cTn>
                              </p:par>
                              <p:par>
                                <p:cTn id="20" presetID="53" presetClass="exit" presetSubtype="0" fill="hold" grpId="0" nodeType="withEffect">
                                  <p:stCondLst>
                                    <p:cond delay="0"/>
                                  </p:stCondLst>
                                  <p:childTnLst>
                                    <p:anim calcmode="lin" valueType="num">
                                      <p:cBhvr>
                                        <p:cTn id="21" dur="2000"/>
                                        <p:tgtEl>
                                          <p:spTgt spid="8"/>
                                        </p:tgtEl>
                                        <p:attrNameLst>
                                          <p:attrName>ppt_w</p:attrName>
                                        </p:attrNameLst>
                                      </p:cBhvr>
                                      <p:tavLst>
                                        <p:tav tm="0">
                                          <p:val>
                                            <p:strVal val="ppt_w"/>
                                          </p:val>
                                        </p:tav>
                                        <p:tav tm="100000">
                                          <p:val>
                                            <p:fltVal val="0"/>
                                          </p:val>
                                        </p:tav>
                                      </p:tavLst>
                                    </p:anim>
                                    <p:anim calcmode="lin" valueType="num">
                                      <p:cBhvr>
                                        <p:cTn id="22" dur="2000"/>
                                        <p:tgtEl>
                                          <p:spTgt spid="8"/>
                                        </p:tgtEl>
                                        <p:attrNameLst>
                                          <p:attrName>ppt_h</p:attrName>
                                        </p:attrNameLst>
                                      </p:cBhvr>
                                      <p:tavLst>
                                        <p:tav tm="0">
                                          <p:val>
                                            <p:strVal val="ppt_h"/>
                                          </p:val>
                                        </p:tav>
                                        <p:tav tm="100000">
                                          <p:val>
                                            <p:fltVal val="0"/>
                                          </p:val>
                                        </p:tav>
                                      </p:tavLst>
                                    </p:anim>
                                    <p:animEffect transition="out" filter="fade">
                                      <p:cBhvr>
                                        <p:cTn id="23" dur="2000"/>
                                        <p:tgtEl>
                                          <p:spTgt spid="8"/>
                                        </p:tgtEl>
                                      </p:cBhvr>
                                    </p:animEffect>
                                    <p:set>
                                      <p:cBhvr>
                                        <p:cTn id="24" dur="1" fill="hold">
                                          <p:stCondLst>
                                            <p:cond delay="1999"/>
                                          </p:stCondLst>
                                        </p:cTn>
                                        <p:tgtEl>
                                          <p:spTgt spid="8"/>
                                        </p:tgtEl>
                                        <p:attrNameLst>
                                          <p:attrName>style.visibility</p:attrName>
                                        </p:attrNameLst>
                                      </p:cBhvr>
                                      <p:to>
                                        <p:strVal val="hidden"/>
                                      </p:to>
                                    </p:set>
                                  </p:childTnLst>
                                </p:cTn>
                              </p:par>
                              <p:par>
                                <p:cTn id="25" presetID="6" presetClass="emph" presetSubtype="0" fill="hold" grpId="0" nodeType="withEffect">
                                  <p:stCondLst>
                                    <p:cond delay="0"/>
                                  </p:stCondLst>
                                  <p:childTnLst>
                                    <p:animScale>
                                      <p:cBhvr>
                                        <p:cTn id="26" dur="2000" fill="hold"/>
                                        <p:tgtEl>
                                          <p:spTgt spid="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tr-TR" altLang="tr-TR" sz="4300" b="1" smtClean="0">
                <a:solidFill>
                  <a:srgbClr val="C00000"/>
                </a:solidFill>
              </a:rPr>
              <a:t>ORTA UZUN VADELİ KREDİLER</a:t>
            </a:r>
            <a:endParaRPr lang="tr-TR" altLang="tr-TR" smtClean="0"/>
          </a:p>
        </p:txBody>
      </p:sp>
      <p:graphicFrame>
        <p:nvGraphicFramePr>
          <p:cNvPr id="7" name="Content Placeholder 6"/>
          <p:cNvGraphicFramePr>
            <a:graphicFrameLocks noGrp="1"/>
          </p:cNvGraphicFramePr>
          <p:nvPr>
            <p:ph idx="1"/>
          </p:nvPr>
        </p:nvGraphicFramePr>
        <p:xfrm>
          <a:off x="2304204" y="1363851"/>
          <a:ext cx="8870477" cy="4649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70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54773FB-FE88-4A62-8AC2-FB92171611F4}" type="slidenum">
              <a:rPr lang="tr-TR" altLang="tr-TR" smtClean="0">
                <a:solidFill>
                  <a:srgbClr val="FEFFFF"/>
                </a:solidFill>
                <a:latin typeface="Century Gothic" panose="020B0502020202020204" pitchFamily="34" charset="0"/>
              </a:rPr>
              <a:pPr/>
              <a:t>15</a:t>
            </a:fld>
            <a:endParaRPr lang="tr-TR" altLang="tr-TR" smtClean="0">
              <a:solidFill>
                <a:srgbClr val="FEFFFF"/>
              </a:solidFill>
              <a:latin typeface="Century Gothic" panose="020B0502020202020204" pitchFamily="34" charset="0"/>
            </a:endParaRPr>
          </a:p>
        </p:txBody>
      </p:sp>
      <p:pic>
        <p:nvPicPr>
          <p:cNvPr id="29701" name="Picture 3" descr="20.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graphicEl>
                                              <a:dgm id="{62380FFC-DF27-4DBD-B7F3-EF21FBABC05E}"/>
                                            </p:graphicEl>
                                          </p:spTgt>
                                        </p:tgtEl>
                                        <p:attrNameLst>
                                          <p:attrName>style.visibility</p:attrName>
                                        </p:attrNameLst>
                                      </p:cBhvr>
                                      <p:to>
                                        <p:strVal val="visible"/>
                                      </p:to>
                                    </p:set>
                                    <p:anim calcmode="lin" valueType="num">
                                      <p:cBhvr additive="base">
                                        <p:cTn id="7" dur="500" fill="hold"/>
                                        <p:tgtEl>
                                          <p:spTgt spid="7">
                                            <p:graphicEl>
                                              <a:dgm id="{62380FFC-DF27-4DBD-B7F3-EF21FBABC05E}"/>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graphicEl>
                                              <a:dgm id="{62380FFC-DF27-4DBD-B7F3-EF21FBABC05E}"/>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graphicEl>
                                              <a:dgm id="{17F0DC6E-02DB-4072-9B92-E8309FB1EF83}"/>
                                            </p:graphicEl>
                                          </p:spTgt>
                                        </p:tgtEl>
                                        <p:attrNameLst>
                                          <p:attrName>style.visibility</p:attrName>
                                        </p:attrNameLst>
                                      </p:cBhvr>
                                      <p:to>
                                        <p:strVal val="visible"/>
                                      </p:to>
                                    </p:set>
                                    <p:anim calcmode="lin" valueType="num">
                                      <p:cBhvr additive="base">
                                        <p:cTn id="11" dur="500" fill="hold"/>
                                        <p:tgtEl>
                                          <p:spTgt spid="7">
                                            <p:graphicEl>
                                              <a:dgm id="{17F0DC6E-02DB-4072-9B92-E8309FB1EF83}"/>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graphicEl>
                                              <a:dgm id="{17F0DC6E-02DB-4072-9B92-E8309FB1EF83}"/>
                                            </p:graphic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graphicEl>
                                              <a:dgm id="{55198F12-B3CC-4327-833F-E66DD652D438}"/>
                                            </p:graphicEl>
                                          </p:spTgt>
                                        </p:tgtEl>
                                        <p:attrNameLst>
                                          <p:attrName>style.visibility</p:attrName>
                                        </p:attrNameLst>
                                      </p:cBhvr>
                                      <p:to>
                                        <p:strVal val="visible"/>
                                      </p:to>
                                    </p:set>
                                    <p:anim calcmode="lin" valueType="num">
                                      <p:cBhvr additive="base">
                                        <p:cTn id="15" dur="500" fill="hold"/>
                                        <p:tgtEl>
                                          <p:spTgt spid="7">
                                            <p:graphicEl>
                                              <a:dgm id="{55198F12-B3CC-4327-833F-E66DD652D438}"/>
                                            </p:graphic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graphicEl>
                                              <a:dgm id="{55198F12-B3CC-4327-833F-E66DD652D438}"/>
                                            </p:graphic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
                                            <p:graphicEl>
                                              <a:dgm id="{51AE9755-2FF4-42F4-87D2-E6E4409D23C1}"/>
                                            </p:graphicEl>
                                          </p:spTgt>
                                        </p:tgtEl>
                                        <p:attrNameLst>
                                          <p:attrName>style.visibility</p:attrName>
                                        </p:attrNameLst>
                                      </p:cBhvr>
                                      <p:to>
                                        <p:strVal val="visible"/>
                                      </p:to>
                                    </p:set>
                                    <p:anim calcmode="lin" valueType="num">
                                      <p:cBhvr additive="base">
                                        <p:cTn id="19" dur="500" fill="hold"/>
                                        <p:tgtEl>
                                          <p:spTgt spid="7">
                                            <p:graphicEl>
                                              <a:dgm id="{51AE9755-2FF4-42F4-87D2-E6E4409D23C1}"/>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graphicEl>
                                              <a:dgm id="{51AE9755-2FF4-42F4-87D2-E6E4409D23C1}"/>
                                            </p:graphic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graphicEl>
                                              <a:dgm id="{17ABD971-FF00-402C-BEE9-17B07697E162}"/>
                                            </p:graphicEl>
                                          </p:spTgt>
                                        </p:tgtEl>
                                        <p:attrNameLst>
                                          <p:attrName>style.visibility</p:attrName>
                                        </p:attrNameLst>
                                      </p:cBhvr>
                                      <p:to>
                                        <p:strVal val="visible"/>
                                      </p:to>
                                    </p:set>
                                    <p:anim calcmode="lin" valueType="num">
                                      <p:cBhvr additive="base">
                                        <p:cTn id="23" dur="500" fill="hold"/>
                                        <p:tgtEl>
                                          <p:spTgt spid="7">
                                            <p:graphicEl>
                                              <a:dgm id="{17ABD971-FF00-402C-BEE9-17B07697E162}"/>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graphicEl>
                                              <a:dgm id="{17ABD971-FF00-402C-BEE9-17B07697E162}"/>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
                                            <p:graphicEl>
                                              <a:dgm id="{7CA185EE-94C7-4855-A203-81AE921BF127}"/>
                                            </p:graphicEl>
                                          </p:spTgt>
                                        </p:tgtEl>
                                        <p:attrNameLst>
                                          <p:attrName>style.visibility</p:attrName>
                                        </p:attrNameLst>
                                      </p:cBhvr>
                                      <p:to>
                                        <p:strVal val="visible"/>
                                      </p:to>
                                    </p:set>
                                    <p:anim calcmode="lin" valueType="num">
                                      <p:cBhvr additive="base">
                                        <p:cTn id="27" dur="500" fill="hold"/>
                                        <p:tgtEl>
                                          <p:spTgt spid="7">
                                            <p:graphicEl>
                                              <a:dgm id="{7CA185EE-94C7-4855-A203-81AE921BF127}"/>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graphicEl>
                                              <a:dgm id="{7CA185EE-94C7-4855-A203-81AE921BF127}"/>
                                            </p:graphic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
                                            <p:graphicEl>
                                              <a:dgm id="{24AA5A6B-F046-482C-87F3-F0D0418E78C0}"/>
                                            </p:graphicEl>
                                          </p:spTgt>
                                        </p:tgtEl>
                                        <p:attrNameLst>
                                          <p:attrName>style.visibility</p:attrName>
                                        </p:attrNameLst>
                                      </p:cBhvr>
                                      <p:to>
                                        <p:strVal val="visible"/>
                                      </p:to>
                                    </p:set>
                                    <p:anim calcmode="lin" valueType="num">
                                      <p:cBhvr additive="base">
                                        <p:cTn id="31" dur="500" fill="hold"/>
                                        <p:tgtEl>
                                          <p:spTgt spid="7">
                                            <p:graphicEl>
                                              <a:dgm id="{24AA5A6B-F046-482C-87F3-F0D0418E78C0}"/>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graphicEl>
                                              <a:dgm id="{24AA5A6B-F046-482C-87F3-F0D0418E78C0}"/>
                                            </p:graphic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
                                            <p:graphicEl>
                                              <a:dgm id="{A9147F11-AC7F-408E-97A1-701385E678F5}"/>
                                            </p:graphicEl>
                                          </p:spTgt>
                                        </p:tgtEl>
                                        <p:attrNameLst>
                                          <p:attrName>style.visibility</p:attrName>
                                        </p:attrNameLst>
                                      </p:cBhvr>
                                      <p:to>
                                        <p:strVal val="visible"/>
                                      </p:to>
                                    </p:set>
                                    <p:anim calcmode="lin" valueType="num">
                                      <p:cBhvr additive="base">
                                        <p:cTn id="35" dur="500" fill="hold"/>
                                        <p:tgtEl>
                                          <p:spTgt spid="7">
                                            <p:graphicEl>
                                              <a:dgm id="{A9147F11-AC7F-408E-97A1-701385E678F5}"/>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graphicEl>
                                              <a:dgm id="{A9147F11-AC7F-408E-97A1-701385E678F5}"/>
                                            </p:graphic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
                                            <p:graphicEl>
                                              <a:dgm id="{D7082F0F-E966-4A68-98D8-B3B071EB0216}"/>
                                            </p:graphicEl>
                                          </p:spTgt>
                                        </p:tgtEl>
                                        <p:attrNameLst>
                                          <p:attrName>style.visibility</p:attrName>
                                        </p:attrNameLst>
                                      </p:cBhvr>
                                      <p:to>
                                        <p:strVal val="visible"/>
                                      </p:to>
                                    </p:set>
                                    <p:anim calcmode="lin" valueType="num">
                                      <p:cBhvr additive="base">
                                        <p:cTn id="39" dur="500" fill="hold"/>
                                        <p:tgtEl>
                                          <p:spTgt spid="7">
                                            <p:graphicEl>
                                              <a:dgm id="{D7082F0F-E966-4A68-98D8-B3B071EB0216}"/>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graphicEl>
                                              <a:dgm id="{D7082F0F-E966-4A68-98D8-B3B071EB0216}"/>
                                            </p:graphic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
                                            <p:graphicEl>
                                              <a:dgm id="{554A9D51-73C6-4E4C-9A8E-F5157F3A74FA}"/>
                                            </p:graphicEl>
                                          </p:spTgt>
                                        </p:tgtEl>
                                        <p:attrNameLst>
                                          <p:attrName>style.visibility</p:attrName>
                                        </p:attrNameLst>
                                      </p:cBhvr>
                                      <p:to>
                                        <p:strVal val="visible"/>
                                      </p:to>
                                    </p:set>
                                    <p:anim calcmode="lin" valueType="num">
                                      <p:cBhvr additive="base">
                                        <p:cTn id="43" dur="500" fill="hold"/>
                                        <p:tgtEl>
                                          <p:spTgt spid="7">
                                            <p:graphicEl>
                                              <a:dgm id="{554A9D51-73C6-4E4C-9A8E-F5157F3A74FA}"/>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graphicEl>
                                              <a:dgm id="{554A9D51-73C6-4E4C-9A8E-F5157F3A74FA}"/>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7">
                                            <p:graphicEl>
                                              <a:dgm id="{F7466406-36B9-4B17-B5AC-BDD8370DC180}"/>
                                            </p:graphicEl>
                                          </p:spTgt>
                                        </p:tgtEl>
                                        <p:attrNameLst>
                                          <p:attrName>style.visibility</p:attrName>
                                        </p:attrNameLst>
                                      </p:cBhvr>
                                      <p:to>
                                        <p:strVal val="visible"/>
                                      </p:to>
                                    </p:set>
                                    <p:anim calcmode="lin" valueType="num">
                                      <p:cBhvr additive="base">
                                        <p:cTn id="47" dur="500" fill="hold"/>
                                        <p:tgtEl>
                                          <p:spTgt spid="7">
                                            <p:graphicEl>
                                              <a:dgm id="{F7466406-36B9-4B17-B5AC-BDD8370DC180}"/>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7">
                                            <p:graphicEl>
                                              <a:dgm id="{F7466406-36B9-4B17-B5AC-BDD8370DC180}"/>
                                            </p:graphic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7">
                                            <p:graphicEl>
                                              <a:dgm id="{31C7C574-1571-4B5C-AF54-1665EEA8304B}"/>
                                            </p:graphicEl>
                                          </p:spTgt>
                                        </p:tgtEl>
                                        <p:attrNameLst>
                                          <p:attrName>style.visibility</p:attrName>
                                        </p:attrNameLst>
                                      </p:cBhvr>
                                      <p:to>
                                        <p:strVal val="visible"/>
                                      </p:to>
                                    </p:set>
                                    <p:anim calcmode="lin" valueType="num">
                                      <p:cBhvr additive="base">
                                        <p:cTn id="51" dur="500" fill="hold"/>
                                        <p:tgtEl>
                                          <p:spTgt spid="7">
                                            <p:graphicEl>
                                              <a:dgm id="{31C7C574-1571-4B5C-AF54-1665EEA8304B}"/>
                                            </p:graphicEl>
                                          </p:spTgt>
                                        </p:tgtEl>
                                        <p:attrNameLst>
                                          <p:attrName>ppt_x</p:attrName>
                                        </p:attrNameLst>
                                      </p:cBhvr>
                                      <p:tavLst>
                                        <p:tav tm="0">
                                          <p:val>
                                            <p:strVal val="#ppt_x"/>
                                          </p:val>
                                        </p:tav>
                                        <p:tav tm="100000">
                                          <p:val>
                                            <p:strVal val="#ppt_x"/>
                                          </p:val>
                                        </p:tav>
                                      </p:tavLst>
                                    </p:anim>
                                    <p:anim calcmode="lin" valueType="num">
                                      <p:cBhvr additive="base">
                                        <p:cTn id="52" dur="500" fill="hold"/>
                                        <p:tgtEl>
                                          <p:spTgt spid="7">
                                            <p:graphicEl>
                                              <a:dgm id="{31C7C574-1571-4B5C-AF54-1665EEA8304B}"/>
                                            </p:graphic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7">
                                            <p:graphicEl>
                                              <a:dgm id="{CB5FD12C-1180-425A-A554-E04ADEE87B7F}"/>
                                            </p:graphicEl>
                                          </p:spTgt>
                                        </p:tgtEl>
                                        <p:attrNameLst>
                                          <p:attrName>style.visibility</p:attrName>
                                        </p:attrNameLst>
                                      </p:cBhvr>
                                      <p:to>
                                        <p:strVal val="visible"/>
                                      </p:to>
                                    </p:set>
                                    <p:anim calcmode="lin" valueType="num">
                                      <p:cBhvr additive="base">
                                        <p:cTn id="55" dur="500" fill="hold"/>
                                        <p:tgtEl>
                                          <p:spTgt spid="7">
                                            <p:graphicEl>
                                              <a:dgm id="{CB5FD12C-1180-425A-A554-E04ADEE87B7F}"/>
                                            </p:graphic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graphicEl>
                                              <a:dgm id="{CB5FD12C-1180-425A-A554-E04ADEE87B7F}"/>
                                            </p:graphic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7">
                                            <p:graphicEl>
                                              <a:dgm id="{2DADD2C6-11B6-40AC-B625-FAD96FF8BD62}"/>
                                            </p:graphicEl>
                                          </p:spTgt>
                                        </p:tgtEl>
                                        <p:attrNameLst>
                                          <p:attrName>style.visibility</p:attrName>
                                        </p:attrNameLst>
                                      </p:cBhvr>
                                      <p:to>
                                        <p:strVal val="visible"/>
                                      </p:to>
                                    </p:set>
                                    <p:anim calcmode="lin" valueType="num">
                                      <p:cBhvr additive="base">
                                        <p:cTn id="59" dur="500" fill="hold"/>
                                        <p:tgtEl>
                                          <p:spTgt spid="7">
                                            <p:graphicEl>
                                              <a:dgm id="{2DADD2C6-11B6-40AC-B625-FAD96FF8BD62}"/>
                                            </p:graphicEl>
                                          </p:spTgt>
                                        </p:tgtEl>
                                        <p:attrNameLst>
                                          <p:attrName>ppt_x</p:attrName>
                                        </p:attrNameLst>
                                      </p:cBhvr>
                                      <p:tavLst>
                                        <p:tav tm="0">
                                          <p:val>
                                            <p:strVal val="#ppt_x"/>
                                          </p:val>
                                        </p:tav>
                                        <p:tav tm="100000">
                                          <p:val>
                                            <p:strVal val="#ppt_x"/>
                                          </p:val>
                                        </p:tav>
                                      </p:tavLst>
                                    </p:anim>
                                    <p:anim calcmode="lin" valueType="num">
                                      <p:cBhvr additive="base">
                                        <p:cTn id="60" dur="500" fill="hold"/>
                                        <p:tgtEl>
                                          <p:spTgt spid="7">
                                            <p:graphicEl>
                                              <a:dgm id="{2DADD2C6-11B6-40AC-B625-FAD96FF8BD62}"/>
                                            </p:graphic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7">
                                            <p:graphicEl>
                                              <a:dgm id="{7578ABD3-670F-4F25-A32F-506524C75CBD}"/>
                                            </p:graphicEl>
                                          </p:spTgt>
                                        </p:tgtEl>
                                        <p:attrNameLst>
                                          <p:attrName>style.visibility</p:attrName>
                                        </p:attrNameLst>
                                      </p:cBhvr>
                                      <p:to>
                                        <p:strVal val="visible"/>
                                      </p:to>
                                    </p:set>
                                    <p:anim calcmode="lin" valueType="num">
                                      <p:cBhvr additive="base">
                                        <p:cTn id="63" dur="500" fill="hold"/>
                                        <p:tgtEl>
                                          <p:spTgt spid="7">
                                            <p:graphicEl>
                                              <a:dgm id="{7578ABD3-670F-4F25-A32F-506524C75CBD}"/>
                                            </p:graphicEl>
                                          </p:spTgt>
                                        </p:tgtEl>
                                        <p:attrNameLst>
                                          <p:attrName>ppt_x</p:attrName>
                                        </p:attrNameLst>
                                      </p:cBhvr>
                                      <p:tavLst>
                                        <p:tav tm="0">
                                          <p:val>
                                            <p:strVal val="#ppt_x"/>
                                          </p:val>
                                        </p:tav>
                                        <p:tav tm="100000">
                                          <p:val>
                                            <p:strVal val="#ppt_x"/>
                                          </p:val>
                                        </p:tav>
                                      </p:tavLst>
                                    </p:anim>
                                    <p:anim calcmode="lin" valueType="num">
                                      <p:cBhvr additive="base">
                                        <p:cTn id="64" dur="500" fill="hold"/>
                                        <p:tgtEl>
                                          <p:spTgt spid="7">
                                            <p:graphicEl>
                                              <a:dgm id="{7578ABD3-670F-4F25-A32F-506524C75CBD}"/>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tr-TR" altLang="tr-TR" b="1" smtClean="0">
                <a:solidFill>
                  <a:srgbClr val="C00000"/>
                </a:solidFill>
              </a:rPr>
              <a:t>İhracata Yönelik </a:t>
            </a:r>
            <a:br>
              <a:rPr lang="tr-TR" altLang="tr-TR" b="1" smtClean="0">
                <a:solidFill>
                  <a:srgbClr val="C00000"/>
                </a:solidFill>
              </a:rPr>
            </a:br>
            <a:r>
              <a:rPr lang="tr-TR" altLang="tr-TR" b="1" smtClean="0">
                <a:solidFill>
                  <a:srgbClr val="C00000"/>
                </a:solidFill>
              </a:rPr>
              <a:t>İşletme Sermayesi Kredisi</a:t>
            </a:r>
            <a:endParaRPr lang="tr-TR" altLang="tr-TR" smtClean="0"/>
          </a:p>
        </p:txBody>
      </p:sp>
      <p:sp>
        <p:nvSpPr>
          <p:cNvPr id="3" name="Content Placeholder 2"/>
          <p:cNvSpPr>
            <a:spLocks noGrp="1"/>
          </p:cNvSpPr>
          <p:nvPr>
            <p:ph idx="1"/>
          </p:nvPr>
        </p:nvSpPr>
        <p:spPr/>
        <p:txBody>
          <a:bodyPr anchor="ctr"/>
          <a:lstStyle/>
          <a:p>
            <a:pPr eaLnBrk="1" hangingPunct="1"/>
            <a:r>
              <a:rPr lang="tr-TR" altLang="tr-TR" b="1" dirty="0" smtClean="0"/>
              <a:t>İşletme sermayesi harcamalarına yönelik </a:t>
            </a:r>
          </a:p>
          <a:p>
            <a:pPr eaLnBrk="1" hangingPunct="1"/>
            <a:r>
              <a:rPr lang="tr-TR" altLang="tr-TR" b="1" dirty="0" smtClean="0"/>
              <a:t>Harcama belgelerine dayalı</a:t>
            </a:r>
          </a:p>
          <a:p>
            <a:pPr eaLnBrk="1" hangingPunct="1"/>
            <a:r>
              <a:rPr lang="tr-TR" altLang="tr-TR" b="1" dirty="0" smtClean="0"/>
              <a:t>1 yılı geri ödemesiz 5 yıla kadar vadeli</a:t>
            </a:r>
          </a:p>
          <a:p>
            <a:pPr eaLnBrk="1" hangingPunct="1"/>
            <a:r>
              <a:rPr lang="tr-TR" altLang="tr-TR" b="1" dirty="0" smtClean="0"/>
              <a:t>50 milyon ABD Doları firma limiti</a:t>
            </a:r>
          </a:p>
          <a:p>
            <a:pPr eaLnBrk="1" hangingPunct="1"/>
            <a:r>
              <a:rPr lang="tr-TR" altLang="tr-TR" b="1" dirty="0" smtClean="0"/>
              <a:t>Banka Teminat Mektubu, KGF Kefaleti ve/veya Devlet İç ve Dış Borçlanma Senetleri ile </a:t>
            </a:r>
            <a:r>
              <a:rPr lang="tr-TR" altLang="tr-TR" b="1" dirty="0" err="1" smtClean="0"/>
              <a:t>Teminatlandırma</a:t>
            </a:r>
            <a:endParaRPr lang="tr-TR" altLang="tr-TR" b="1" dirty="0" smtClean="0"/>
          </a:p>
          <a:p>
            <a:pPr eaLnBrk="1" hangingPunct="1"/>
            <a:endParaRPr lang="tr-TR" altLang="tr-TR" dirty="0" smtClean="0"/>
          </a:p>
        </p:txBody>
      </p:sp>
      <p:sp>
        <p:nvSpPr>
          <p:cNvPr id="30724"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111292E-E3F4-4C4A-8C93-C546D53BBA8E}" type="slidenum">
              <a:rPr lang="tr-TR" altLang="tr-TR" smtClean="0">
                <a:solidFill>
                  <a:srgbClr val="FEFFFF"/>
                </a:solidFill>
                <a:latin typeface="Century Gothic" panose="020B0502020202020204" pitchFamily="34" charset="0"/>
              </a:rPr>
              <a:pPr/>
              <a:t>16</a:t>
            </a:fld>
            <a:endParaRPr lang="tr-TR" altLang="tr-TR" smtClean="0">
              <a:solidFill>
                <a:srgbClr val="FEFFFF"/>
              </a:solidFill>
              <a:latin typeface="Century Gothic" panose="020B0502020202020204" pitchFamily="34" charset="0"/>
            </a:endParaRPr>
          </a:p>
        </p:txBody>
      </p:sp>
      <p:pic>
        <p:nvPicPr>
          <p:cNvPr id="30725" name="Picture 3" descr="2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tr-TR" altLang="tr-TR" b="1" smtClean="0">
                <a:solidFill>
                  <a:srgbClr val="C00000"/>
                </a:solidFill>
              </a:rPr>
              <a:t>İhracata Yönelik Yatırım Kredisi</a:t>
            </a:r>
            <a:endParaRPr lang="tr-TR" altLang="tr-TR" smtClean="0"/>
          </a:p>
        </p:txBody>
      </p:sp>
      <p:sp>
        <p:nvSpPr>
          <p:cNvPr id="3" name="Content Placeholder 2"/>
          <p:cNvSpPr>
            <a:spLocks noGrp="1"/>
          </p:cNvSpPr>
          <p:nvPr>
            <p:ph idx="1"/>
          </p:nvPr>
        </p:nvSpPr>
        <p:spPr/>
        <p:txBody>
          <a:bodyPr anchor="ctr"/>
          <a:lstStyle/>
          <a:p>
            <a:pPr eaLnBrk="1" hangingPunct="1"/>
            <a:r>
              <a:rPr lang="tr-TR" altLang="tr-TR" b="1" dirty="0" smtClean="0"/>
              <a:t>Yatırım harcamalarına yönelik </a:t>
            </a:r>
          </a:p>
          <a:p>
            <a:pPr eaLnBrk="1" hangingPunct="1"/>
            <a:r>
              <a:rPr lang="tr-TR" altLang="tr-TR" b="1" dirty="0" smtClean="0"/>
              <a:t>Harcama belgelerine dayalı</a:t>
            </a:r>
          </a:p>
          <a:p>
            <a:pPr eaLnBrk="1" hangingPunct="1"/>
            <a:r>
              <a:rPr lang="tr-TR" altLang="tr-TR" b="1" dirty="0" smtClean="0"/>
              <a:t>2 yılı geri ödemesiz 7 yıla kadar vadeli</a:t>
            </a:r>
          </a:p>
          <a:p>
            <a:pPr eaLnBrk="1" hangingPunct="1"/>
            <a:r>
              <a:rPr lang="tr-TR" altLang="tr-TR" b="1" dirty="0" smtClean="0"/>
              <a:t>50 milyon ABD Doları firma limiti</a:t>
            </a:r>
          </a:p>
          <a:p>
            <a:pPr eaLnBrk="1" hangingPunct="1"/>
            <a:r>
              <a:rPr lang="tr-TR" altLang="tr-TR" b="1" dirty="0" smtClean="0"/>
              <a:t>Banka Teminat Mektubu, KGF Kefaleti ve/veya Devlet İç ve Dış Borçlanma Senetleri ile </a:t>
            </a:r>
            <a:r>
              <a:rPr lang="tr-TR" altLang="tr-TR" b="1" dirty="0" err="1" smtClean="0"/>
              <a:t>Teminatlandırma</a:t>
            </a:r>
            <a:endParaRPr lang="tr-TR" altLang="tr-TR" b="1" dirty="0" smtClean="0"/>
          </a:p>
          <a:p>
            <a:pPr eaLnBrk="1" hangingPunct="1"/>
            <a:r>
              <a:rPr lang="tr-TR" altLang="tr-TR" b="1" dirty="0" smtClean="0"/>
              <a:t>Yatırım Teşvik Belgesi kapsamında faiz desteği imkanı</a:t>
            </a:r>
          </a:p>
          <a:p>
            <a:pPr eaLnBrk="1" hangingPunct="1"/>
            <a:endParaRPr lang="tr-TR" altLang="tr-TR" dirty="0" smtClean="0"/>
          </a:p>
        </p:txBody>
      </p:sp>
      <p:sp>
        <p:nvSpPr>
          <p:cNvPr id="3174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09C32D-0967-4A57-8D68-54FB73F78CA1}" type="slidenum">
              <a:rPr lang="tr-TR" altLang="tr-TR" smtClean="0">
                <a:solidFill>
                  <a:srgbClr val="FEFFFF"/>
                </a:solidFill>
                <a:latin typeface="Century Gothic" panose="020B0502020202020204" pitchFamily="34" charset="0"/>
              </a:rPr>
              <a:pPr/>
              <a:t>17</a:t>
            </a:fld>
            <a:endParaRPr lang="tr-TR" altLang="tr-TR" smtClean="0">
              <a:solidFill>
                <a:srgbClr val="FEFFFF"/>
              </a:solidFill>
              <a:latin typeface="Century Gothic" panose="020B0502020202020204" pitchFamily="34" charset="0"/>
            </a:endParaRPr>
          </a:p>
        </p:txBody>
      </p:sp>
      <p:pic>
        <p:nvPicPr>
          <p:cNvPr id="31749" name="Picture 3" descr="2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tr-TR" altLang="tr-TR" sz="4300" b="1" smtClean="0">
                <a:solidFill>
                  <a:srgbClr val="C00000"/>
                </a:solidFill>
              </a:rPr>
              <a:t>Özellikli İhracat Kredisi</a:t>
            </a:r>
            <a:endParaRPr lang="tr-TR" altLang="tr-TR" smtClean="0"/>
          </a:p>
        </p:txBody>
      </p:sp>
      <p:sp>
        <p:nvSpPr>
          <p:cNvPr id="3" name="Content Placeholder 2"/>
          <p:cNvSpPr>
            <a:spLocks noGrp="1"/>
          </p:cNvSpPr>
          <p:nvPr>
            <p:ph idx="1"/>
          </p:nvPr>
        </p:nvSpPr>
        <p:spPr/>
        <p:txBody>
          <a:bodyPr anchor="ctr"/>
          <a:lstStyle/>
          <a:p>
            <a:pPr eaLnBrk="1" hangingPunct="1"/>
            <a:r>
              <a:rPr lang="tr-TR" altLang="tr-TR" b="1" dirty="0" smtClean="0"/>
              <a:t>Mevcut kredi programları çerçevesinde kredilendirilemeyen</a:t>
            </a:r>
          </a:p>
          <a:p>
            <a:pPr eaLnBrk="1" hangingPunct="1"/>
            <a:r>
              <a:rPr lang="tr-TR" altLang="tr-TR" b="1" dirty="0" smtClean="0"/>
              <a:t>Bankamız tarafından uygun bulunan  projelere yönelik</a:t>
            </a:r>
          </a:p>
          <a:p>
            <a:pPr eaLnBrk="1" hangingPunct="1"/>
            <a:r>
              <a:rPr lang="tr-TR" altLang="tr-TR" b="1" dirty="0" smtClean="0"/>
              <a:t>Projeye uygun vade yapısı</a:t>
            </a:r>
          </a:p>
          <a:p>
            <a:pPr eaLnBrk="1" hangingPunct="1"/>
            <a:r>
              <a:rPr lang="tr-TR" altLang="tr-TR" b="1" dirty="0" smtClean="0"/>
              <a:t>Projeye göre belirlenen firma limiti</a:t>
            </a:r>
          </a:p>
          <a:p>
            <a:pPr eaLnBrk="1" hangingPunct="1"/>
            <a:endParaRPr lang="tr-TR" altLang="tr-TR" dirty="0" smtClean="0"/>
          </a:p>
        </p:txBody>
      </p:sp>
      <p:sp>
        <p:nvSpPr>
          <p:cNvPr id="33796"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1FB55A-AAC1-48DF-AEA8-E68DE6C439A3}" type="slidenum">
              <a:rPr lang="tr-TR" altLang="tr-TR" smtClean="0">
                <a:solidFill>
                  <a:srgbClr val="FEFFFF"/>
                </a:solidFill>
                <a:latin typeface="Century Gothic" panose="020B0502020202020204" pitchFamily="34" charset="0"/>
              </a:rPr>
              <a:pPr/>
              <a:t>18</a:t>
            </a:fld>
            <a:endParaRPr lang="tr-TR" altLang="tr-TR" smtClean="0">
              <a:solidFill>
                <a:srgbClr val="FEFFFF"/>
              </a:solidFill>
              <a:latin typeface="Century Gothic" panose="020B0502020202020204" pitchFamily="34" charset="0"/>
            </a:endParaRPr>
          </a:p>
        </p:txBody>
      </p:sp>
      <p:pic>
        <p:nvPicPr>
          <p:cNvPr id="33797" name="Picture 3" descr="2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tr-TR" altLang="tr-TR" b="1" smtClean="0">
                <a:solidFill>
                  <a:srgbClr val="C00000"/>
                </a:solidFill>
              </a:rPr>
              <a:t>Marka Kredisi</a:t>
            </a:r>
            <a:endParaRPr lang="tr-TR" altLang="tr-TR" smtClean="0"/>
          </a:p>
        </p:txBody>
      </p:sp>
      <p:sp>
        <p:nvSpPr>
          <p:cNvPr id="3" name="Content Placeholder 2"/>
          <p:cNvSpPr>
            <a:spLocks noGrp="1"/>
          </p:cNvSpPr>
          <p:nvPr>
            <p:ph idx="1"/>
          </p:nvPr>
        </p:nvSpPr>
        <p:spPr/>
        <p:txBody>
          <a:bodyPr anchor="ctr"/>
          <a:lstStyle/>
          <a:p>
            <a:pPr eaLnBrk="1" hangingPunct="1"/>
            <a:r>
              <a:rPr lang="tr-TR" altLang="tr-TR" b="1" dirty="0" smtClean="0"/>
              <a:t>Firmaların marka değerini destekleyen</a:t>
            </a:r>
          </a:p>
          <a:p>
            <a:pPr eaLnBrk="1" hangingPunct="1"/>
            <a:r>
              <a:rPr lang="tr-TR" altLang="tr-TR" b="1" dirty="0" smtClean="0"/>
              <a:t>Harcama belgelerine dayalı</a:t>
            </a:r>
          </a:p>
          <a:p>
            <a:pPr eaLnBrk="1" hangingPunct="1"/>
            <a:r>
              <a:rPr lang="tr-TR" altLang="tr-TR" b="1" dirty="0" smtClean="0"/>
              <a:t>3 yılı geri ödemesiz 10 yıla kadar vadeli</a:t>
            </a:r>
          </a:p>
          <a:p>
            <a:pPr eaLnBrk="1" hangingPunct="1"/>
            <a:r>
              <a:rPr lang="tr-TR" altLang="tr-TR" b="1" dirty="0" smtClean="0"/>
              <a:t>Bankamız tarafından proje bazında belirlenen firma limiti</a:t>
            </a:r>
          </a:p>
          <a:p>
            <a:pPr eaLnBrk="1" hangingPunct="1"/>
            <a:r>
              <a:rPr lang="tr-TR" altLang="tr-TR" b="1" dirty="0" smtClean="0"/>
              <a:t>Yurt</a:t>
            </a:r>
            <a:r>
              <a:rPr lang="tr-TR" altLang="tr-TR" b="1" dirty="0" smtClean="0">
                <a:cs typeface="Times New Roman" panose="02020603050405020304" pitchFamily="18" charset="0"/>
              </a:rPr>
              <a:t> </a:t>
            </a:r>
            <a:r>
              <a:rPr lang="tr-TR" altLang="tr-TR" b="1" dirty="0" smtClean="0"/>
              <a:t>dışında var olan marka/şirket ve/veya marka ile ilgili mağaza/tesis satın alınması</a:t>
            </a:r>
          </a:p>
          <a:p>
            <a:pPr eaLnBrk="1" hangingPunct="1"/>
            <a:endParaRPr lang="tr-TR" altLang="tr-TR" dirty="0" smtClean="0"/>
          </a:p>
        </p:txBody>
      </p:sp>
      <p:sp>
        <p:nvSpPr>
          <p:cNvPr id="32772"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C103702-3349-475F-B4BD-694B0DF47077}" type="slidenum">
              <a:rPr lang="tr-TR" altLang="tr-TR" smtClean="0">
                <a:solidFill>
                  <a:srgbClr val="FEFFFF"/>
                </a:solidFill>
                <a:latin typeface="Century Gothic" panose="020B0502020202020204" pitchFamily="34" charset="0"/>
              </a:rPr>
              <a:pPr/>
              <a:t>19</a:t>
            </a:fld>
            <a:endParaRPr lang="tr-TR" altLang="tr-TR" smtClean="0">
              <a:solidFill>
                <a:srgbClr val="FEFFFF"/>
              </a:solidFill>
              <a:latin typeface="Century Gothic" panose="020B0502020202020204" pitchFamily="34" charset="0"/>
            </a:endParaRPr>
          </a:p>
        </p:txBody>
      </p:sp>
      <p:pic>
        <p:nvPicPr>
          <p:cNvPr id="32773" name="Picture 3" descr="2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Title 1"/>
          <p:cNvSpPr>
            <a:spLocks noGrp="1"/>
          </p:cNvSpPr>
          <p:nvPr>
            <p:ph type="title"/>
          </p:nvPr>
        </p:nvSpPr>
        <p:spPr>
          <a:xfrm>
            <a:off x="2057400" y="609600"/>
            <a:ext cx="8229600" cy="1066800"/>
          </a:xfrm>
        </p:spPr>
        <p:txBody>
          <a:bodyPr/>
          <a:lstStyle/>
          <a:p>
            <a:pPr eaLnBrk="1" hangingPunct="1"/>
            <a:r>
              <a:rPr lang="tr-TR" altLang="tr-TR" sz="4300" b="1" smtClean="0">
                <a:solidFill>
                  <a:srgbClr val="C00000"/>
                </a:solidFill>
              </a:rPr>
              <a:t>Tarihçe</a:t>
            </a:r>
          </a:p>
        </p:txBody>
      </p:sp>
      <p:sp>
        <p:nvSpPr>
          <p:cNvPr id="921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FA1127D-4B1B-4D0F-AC8A-654A5A24C7F8}" type="slidenum">
              <a:rPr lang="tr-TR" altLang="tr-TR" smtClean="0">
                <a:solidFill>
                  <a:srgbClr val="FEFFFF"/>
                </a:solidFill>
                <a:latin typeface="Century Gothic" panose="020B0502020202020204" pitchFamily="34" charset="0"/>
              </a:rPr>
              <a:pPr/>
              <a:t>2</a:t>
            </a:fld>
            <a:endParaRPr lang="tr-TR" altLang="tr-TR" smtClean="0">
              <a:solidFill>
                <a:srgbClr val="FEFFFF"/>
              </a:solidFill>
              <a:latin typeface="Century Gothic" panose="020B0502020202020204" pitchFamily="34" charset="0"/>
            </a:endParaRPr>
          </a:p>
        </p:txBody>
      </p:sp>
      <p:sp>
        <p:nvSpPr>
          <p:cNvPr id="8" name="Oval 7"/>
          <p:cNvSpPr/>
          <p:nvPr/>
        </p:nvSpPr>
        <p:spPr>
          <a:xfrm>
            <a:off x="7763056" y="2557462"/>
            <a:ext cx="2771775" cy="1743076"/>
          </a:xfrm>
          <a:prstGeom prst="ellipse">
            <a:avLst/>
          </a:prstGeom>
          <a:solidFill>
            <a:schemeClr val="bg1">
              <a:lumMod val="50000"/>
            </a:schemeClr>
          </a:solidFill>
          <a:ln>
            <a:solidFill>
              <a:schemeClr val="bg1">
                <a:lumMod val="8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eaLnBrk="1" fontAlgn="auto" hangingPunct="1">
              <a:spcBef>
                <a:spcPts val="0"/>
              </a:spcBef>
              <a:spcAft>
                <a:spcPts val="0"/>
              </a:spcAft>
              <a:defRPr/>
            </a:pPr>
            <a:r>
              <a:rPr lang="tr-TR" sz="2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Resmi İhracat Destek Kurumu</a:t>
            </a:r>
          </a:p>
        </p:txBody>
      </p:sp>
      <p:sp>
        <p:nvSpPr>
          <p:cNvPr id="9" name="Oval 8"/>
          <p:cNvSpPr/>
          <p:nvPr/>
        </p:nvSpPr>
        <p:spPr>
          <a:xfrm>
            <a:off x="1689256" y="2528889"/>
            <a:ext cx="2771775" cy="1800225"/>
          </a:xfrm>
          <a:prstGeom prst="ellipse">
            <a:avLst/>
          </a:prstGeom>
          <a:solidFill>
            <a:schemeClr val="bg1">
              <a:lumMod val="50000"/>
            </a:schemeClr>
          </a:solidFill>
          <a:ln>
            <a:solidFill>
              <a:schemeClr val="bg1">
                <a:lumMod val="8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eaLnBrk="1" fontAlgn="auto" hangingPunct="1">
              <a:spcBef>
                <a:spcPts val="0"/>
              </a:spcBef>
              <a:spcAft>
                <a:spcPts val="0"/>
              </a:spcAft>
              <a:defRPr/>
            </a:pPr>
            <a:r>
              <a:rPr lang="tr-TR" sz="2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Türkiye İhracat Kredi Bankası A.Ş.</a:t>
            </a:r>
          </a:p>
        </p:txBody>
      </p:sp>
      <p:sp>
        <p:nvSpPr>
          <p:cNvPr id="10" name="Oval 9"/>
          <p:cNvSpPr/>
          <p:nvPr/>
        </p:nvSpPr>
        <p:spPr>
          <a:xfrm>
            <a:off x="4710114" y="2557462"/>
            <a:ext cx="2771775" cy="1743076"/>
          </a:xfrm>
          <a:prstGeom prst="ellipse">
            <a:avLst/>
          </a:prstGeom>
          <a:solidFill>
            <a:schemeClr val="bg1">
              <a:lumMod val="50000"/>
            </a:schemeClr>
          </a:solidFill>
          <a:ln>
            <a:solidFill>
              <a:schemeClr val="bg1">
                <a:lumMod val="50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eaLnBrk="1" fontAlgn="auto" hangingPunct="1">
              <a:spcBef>
                <a:spcPts val="0"/>
              </a:spcBef>
              <a:spcAft>
                <a:spcPts val="0"/>
              </a:spcAft>
              <a:defRPr/>
            </a:pPr>
            <a:r>
              <a:rPr lang="tr-TR" sz="4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1987</a:t>
            </a:r>
          </a:p>
        </p:txBody>
      </p:sp>
      <p:sp>
        <p:nvSpPr>
          <p:cNvPr id="4102" name="TextBox 10"/>
          <p:cNvSpPr txBox="1">
            <a:spLocks noChangeArrowheads="1"/>
          </p:cNvSpPr>
          <p:nvPr/>
        </p:nvSpPr>
        <p:spPr bwMode="auto">
          <a:xfrm>
            <a:off x="7848600" y="4495800"/>
            <a:ext cx="2514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b="1">
                <a:solidFill>
                  <a:schemeClr val="accent1"/>
                </a:solidFill>
                <a:latin typeface="Times New Roman" panose="02020603050405020304" pitchFamily="18" charset="0"/>
                <a:cs typeface="Times New Roman" panose="02020603050405020304" pitchFamily="18" charset="0"/>
              </a:rPr>
              <a:t>olarak kurulmuştur.</a:t>
            </a:r>
          </a:p>
        </p:txBody>
      </p:sp>
      <p:sp>
        <p:nvSpPr>
          <p:cNvPr id="4103" name="TextBox 12"/>
          <p:cNvSpPr txBox="1">
            <a:spLocks noChangeArrowheads="1"/>
          </p:cNvSpPr>
          <p:nvPr/>
        </p:nvSpPr>
        <p:spPr bwMode="auto">
          <a:xfrm>
            <a:off x="1830388" y="4500563"/>
            <a:ext cx="2514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b="1">
                <a:solidFill>
                  <a:schemeClr val="accent1"/>
                </a:solidFill>
                <a:latin typeface="Times New Roman" panose="02020603050405020304" pitchFamily="18" charset="0"/>
                <a:cs typeface="Times New Roman" panose="02020603050405020304" pitchFamily="18" charset="0"/>
              </a:rPr>
              <a:t>“ Türk Eximbank ”</a:t>
            </a:r>
          </a:p>
          <a:p>
            <a:pPr algn="ctr" eaLnBrk="1" hangingPunct="1"/>
            <a:r>
              <a:rPr lang="tr-TR" altLang="tr-TR" b="1">
                <a:solidFill>
                  <a:schemeClr val="accent1"/>
                </a:solidFill>
                <a:latin typeface="Times New Roman" panose="02020603050405020304" pitchFamily="18" charset="0"/>
                <a:cs typeface="Times New Roman" panose="02020603050405020304" pitchFamily="18" charset="0"/>
              </a:rPr>
              <a:t>işletme adıyla</a:t>
            </a:r>
          </a:p>
        </p:txBody>
      </p:sp>
      <p:sp>
        <p:nvSpPr>
          <p:cNvPr id="4104" name="TextBox 13"/>
          <p:cNvSpPr txBox="1">
            <a:spLocks noChangeArrowheads="1"/>
          </p:cNvSpPr>
          <p:nvPr/>
        </p:nvSpPr>
        <p:spPr bwMode="auto">
          <a:xfrm>
            <a:off x="4876800" y="4495800"/>
            <a:ext cx="2514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b="1">
                <a:solidFill>
                  <a:schemeClr val="accent1"/>
                </a:solidFill>
                <a:latin typeface="Times New Roman" panose="02020603050405020304" pitchFamily="18" charset="0"/>
                <a:cs typeface="Times New Roman" panose="02020603050405020304" pitchFamily="18" charset="0"/>
              </a:rPr>
              <a:t>Yılında Bakanlar Kurulu kararıyla</a:t>
            </a:r>
          </a:p>
        </p:txBody>
      </p:sp>
      <p:pic>
        <p:nvPicPr>
          <p:cNvPr id="9232" name="Picture 14"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5791200"/>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par>
                                <p:cTn id="8" presetID="22" presetClass="entr" presetSubtype="8"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1000"/>
                                        <p:tgtEl>
                                          <p:spTgt spid="9"/>
                                        </p:tgtEl>
                                      </p:cBhvr>
                                    </p:animEffect>
                                  </p:childTnLst>
                                </p:cTn>
                              </p:par>
                              <p:par>
                                <p:cTn id="11" presetID="22" presetClass="entr" presetSubtype="8"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1000"/>
                                        <p:tgtEl>
                                          <p:spTgt spid="10"/>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102"/>
                                        </p:tgtEl>
                                        <p:attrNameLst>
                                          <p:attrName>style.visibility</p:attrName>
                                        </p:attrNameLst>
                                      </p:cBhvr>
                                      <p:to>
                                        <p:strVal val="visible"/>
                                      </p:to>
                                    </p:set>
                                    <p:animEffect transition="in" filter="wipe(left)">
                                      <p:cBhvr>
                                        <p:cTn id="16" dur="1000"/>
                                        <p:tgtEl>
                                          <p:spTgt spid="4102"/>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103"/>
                                        </p:tgtEl>
                                        <p:attrNameLst>
                                          <p:attrName>style.visibility</p:attrName>
                                        </p:attrNameLst>
                                      </p:cBhvr>
                                      <p:to>
                                        <p:strVal val="visible"/>
                                      </p:to>
                                    </p:set>
                                    <p:animEffect transition="in" filter="wipe(left)">
                                      <p:cBhvr>
                                        <p:cTn id="19" dur="1000"/>
                                        <p:tgtEl>
                                          <p:spTgt spid="4103"/>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104"/>
                                        </p:tgtEl>
                                        <p:attrNameLst>
                                          <p:attrName>style.visibility</p:attrName>
                                        </p:attrNameLst>
                                      </p:cBhvr>
                                      <p:to>
                                        <p:strVal val="visible"/>
                                      </p:to>
                                    </p:set>
                                    <p:animEffect transition="in" filter="wipe(left)">
                                      <p:cBhvr>
                                        <p:cTn id="22" dur="10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P spid="4103" grpId="0"/>
      <p:bldP spid="410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Title 11"/>
          <p:cNvSpPr>
            <a:spLocks noGrp="1"/>
          </p:cNvSpPr>
          <p:nvPr>
            <p:ph type="title"/>
          </p:nvPr>
        </p:nvSpPr>
        <p:spPr>
          <a:xfrm>
            <a:off x="1981200" y="625475"/>
            <a:ext cx="8229600" cy="1066800"/>
          </a:xfrm>
        </p:spPr>
        <p:txBody>
          <a:bodyPr/>
          <a:lstStyle/>
          <a:p>
            <a:pPr eaLnBrk="1" hangingPunct="1"/>
            <a:r>
              <a:rPr lang="tr-TR" altLang="tr-TR" b="1" smtClean="0">
                <a:solidFill>
                  <a:srgbClr val="C00000"/>
                </a:solidFill>
              </a:rPr>
              <a:t>İhracat</a:t>
            </a:r>
            <a:r>
              <a:rPr lang="tr-TR" altLang="tr-TR" b="1" smtClean="0">
                <a:latin typeface="Times New Roman" panose="02020603050405020304" pitchFamily="18" charset="0"/>
                <a:cs typeface="Times New Roman" panose="02020603050405020304" pitchFamily="18" charset="0"/>
              </a:rPr>
              <a:t> </a:t>
            </a:r>
            <a:r>
              <a:rPr lang="tr-TR" altLang="tr-TR" b="1" smtClean="0">
                <a:solidFill>
                  <a:srgbClr val="C00000"/>
                </a:solidFill>
              </a:rPr>
              <a:t>Kredileri</a:t>
            </a:r>
          </a:p>
        </p:txBody>
      </p:sp>
      <p:sp>
        <p:nvSpPr>
          <p:cNvPr id="34819"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41418DC-327F-4163-82BD-2082FA4BF6CD}" type="slidenum">
              <a:rPr lang="tr-TR" altLang="tr-TR" smtClean="0">
                <a:solidFill>
                  <a:srgbClr val="FEFFFF"/>
                </a:solidFill>
                <a:latin typeface="Century Gothic" panose="020B0502020202020204" pitchFamily="34" charset="0"/>
              </a:rPr>
              <a:pPr/>
              <a:t>20</a:t>
            </a:fld>
            <a:endParaRPr lang="tr-TR" altLang="tr-TR" smtClean="0">
              <a:solidFill>
                <a:srgbClr val="FEFFFF"/>
              </a:solidFill>
              <a:latin typeface="Century Gothic" panose="020B0502020202020204" pitchFamily="34" charset="0"/>
            </a:endParaRPr>
          </a:p>
        </p:txBody>
      </p:sp>
      <p:sp>
        <p:nvSpPr>
          <p:cNvPr id="6" name="Freeform 5"/>
          <p:cNvSpPr/>
          <p:nvPr/>
        </p:nvSpPr>
        <p:spPr>
          <a:xfrm>
            <a:off x="1874838" y="1573213"/>
            <a:ext cx="7175500" cy="1206500"/>
          </a:xfrm>
          <a:custGeom>
            <a:avLst/>
            <a:gdLst>
              <a:gd name="connsiteX0" fmla="*/ 0 w 7175190"/>
              <a:gd name="connsiteY0" fmla="*/ 120618 h 1206180"/>
              <a:gd name="connsiteX1" fmla="*/ 35328 w 7175190"/>
              <a:gd name="connsiteY1" fmla="*/ 35328 h 1206180"/>
              <a:gd name="connsiteX2" fmla="*/ 120618 w 7175190"/>
              <a:gd name="connsiteY2" fmla="*/ 0 h 1206180"/>
              <a:gd name="connsiteX3" fmla="*/ 7054572 w 7175190"/>
              <a:gd name="connsiteY3" fmla="*/ 0 h 1206180"/>
              <a:gd name="connsiteX4" fmla="*/ 7139862 w 7175190"/>
              <a:gd name="connsiteY4" fmla="*/ 35328 h 1206180"/>
              <a:gd name="connsiteX5" fmla="*/ 7175190 w 7175190"/>
              <a:gd name="connsiteY5" fmla="*/ 120618 h 1206180"/>
              <a:gd name="connsiteX6" fmla="*/ 7175190 w 7175190"/>
              <a:gd name="connsiteY6" fmla="*/ 1085562 h 1206180"/>
              <a:gd name="connsiteX7" fmla="*/ 7139862 w 7175190"/>
              <a:gd name="connsiteY7" fmla="*/ 1170852 h 1206180"/>
              <a:gd name="connsiteX8" fmla="*/ 7054572 w 7175190"/>
              <a:gd name="connsiteY8" fmla="*/ 1206180 h 1206180"/>
              <a:gd name="connsiteX9" fmla="*/ 120618 w 7175190"/>
              <a:gd name="connsiteY9" fmla="*/ 1206180 h 1206180"/>
              <a:gd name="connsiteX10" fmla="*/ 35328 w 7175190"/>
              <a:gd name="connsiteY10" fmla="*/ 1170852 h 1206180"/>
              <a:gd name="connsiteX11" fmla="*/ 0 w 7175190"/>
              <a:gd name="connsiteY11" fmla="*/ 1085562 h 1206180"/>
              <a:gd name="connsiteX12" fmla="*/ 0 w 7175190"/>
              <a:gd name="connsiteY12" fmla="*/ 120618 h 1206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75190" h="1206180">
                <a:moveTo>
                  <a:pt x="0" y="120618"/>
                </a:moveTo>
                <a:cubicBezTo>
                  <a:pt x="0" y="88628"/>
                  <a:pt x="12708" y="57948"/>
                  <a:pt x="35328" y="35328"/>
                </a:cubicBezTo>
                <a:cubicBezTo>
                  <a:pt x="57948" y="12708"/>
                  <a:pt x="88628" y="0"/>
                  <a:pt x="120618" y="0"/>
                </a:cubicBezTo>
                <a:lnTo>
                  <a:pt x="7054572" y="0"/>
                </a:lnTo>
                <a:cubicBezTo>
                  <a:pt x="7086562" y="0"/>
                  <a:pt x="7117242" y="12708"/>
                  <a:pt x="7139862" y="35328"/>
                </a:cubicBezTo>
                <a:cubicBezTo>
                  <a:pt x="7162482" y="57948"/>
                  <a:pt x="7175190" y="88628"/>
                  <a:pt x="7175190" y="120618"/>
                </a:cubicBezTo>
                <a:lnTo>
                  <a:pt x="7175190" y="1085562"/>
                </a:lnTo>
                <a:cubicBezTo>
                  <a:pt x="7175190" y="1117552"/>
                  <a:pt x="7162482" y="1148232"/>
                  <a:pt x="7139862" y="1170852"/>
                </a:cubicBezTo>
                <a:cubicBezTo>
                  <a:pt x="7117242" y="1193472"/>
                  <a:pt x="7086562" y="1206180"/>
                  <a:pt x="7054572" y="1206180"/>
                </a:cubicBezTo>
                <a:lnTo>
                  <a:pt x="120618" y="1206180"/>
                </a:lnTo>
                <a:cubicBezTo>
                  <a:pt x="88628" y="1206180"/>
                  <a:pt x="57948" y="1193472"/>
                  <a:pt x="35328" y="1170852"/>
                </a:cubicBezTo>
                <a:cubicBezTo>
                  <a:pt x="12708" y="1148232"/>
                  <a:pt x="0" y="1117552"/>
                  <a:pt x="0" y="1085562"/>
                </a:cubicBezTo>
                <a:lnTo>
                  <a:pt x="0" y="120618"/>
                </a:lnTo>
                <a:close/>
              </a:path>
            </a:pathLst>
          </a:custGeom>
          <a:solidFill>
            <a:schemeClr val="accent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30578" tIns="130578" rIns="1361485" bIns="130578" spcCol="1270" anchor="ctr"/>
          <a:lstStyle/>
          <a:p>
            <a:pPr defTabSz="1111250" eaLnBrk="1" fontAlgn="auto" hangingPunct="1">
              <a:lnSpc>
                <a:spcPct val="90000"/>
              </a:lnSpc>
              <a:spcBef>
                <a:spcPts val="0"/>
              </a:spcBef>
              <a:spcAft>
                <a:spcPct val="35000"/>
              </a:spcAft>
              <a:defRPr/>
            </a:pPr>
            <a:r>
              <a:rPr lang="tr-TR" sz="2500" b="1" dirty="0">
                <a:latin typeface="Times New Roman" pitchFamily="18" charset="0"/>
                <a:cs typeface="Times New Roman" pitchFamily="18" charset="0"/>
              </a:rPr>
              <a:t>KISA VADELİ KREDİLER</a:t>
            </a:r>
          </a:p>
        </p:txBody>
      </p:sp>
      <p:sp>
        <p:nvSpPr>
          <p:cNvPr id="7" name="Freeform 6"/>
          <p:cNvSpPr/>
          <p:nvPr/>
        </p:nvSpPr>
        <p:spPr>
          <a:xfrm>
            <a:off x="2508250" y="2979738"/>
            <a:ext cx="7175500" cy="1206500"/>
          </a:xfrm>
          <a:custGeom>
            <a:avLst/>
            <a:gdLst>
              <a:gd name="connsiteX0" fmla="*/ 0 w 7175190"/>
              <a:gd name="connsiteY0" fmla="*/ 120618 h 1206180"/>
              <a:gd name="connsiteX1" fmla="*/ 35328 w 7175190"/>
              <a:gd name="connsiteY1" fmla="*/ 35328 h 1206180"/>
              <a:gd name="connsiteX2" fmla="*/ 120618 w 7175190"/>
              <a:gd name="connsiteY2" fmla="*/ 0 h 1206180"/>
              <a:gd name="connsiteX3" fmla="*/ 7054572 w 7175190"/>
              <a:gd name="connsiteY3" fmla="*/ 0 h 1206180"/>
              <a:gd name="connsiteX4" fmla="*/ 7139862 w 7175190"/>
              <a:gd name="connsiteY4" fmla="*/ 35328 h 1206180"/>
              <a:gd name="connsiteX5" fmla="*/ 7175190 w 7175190"/>
              <a:gd name="connsiteY5" fmla="*/ 120618 h 1206180"/>
              <a:gd name="connsiteX6" fmla="*/ 7175190 w 7175190"/>
              <a:gd name="connsiteY6" fmla="*/ 1085562 h 1206180"/>
              <a:gd name="connsiteX7" fmla="*/ 7139862 w 7175190"/>
              <a:gd name="connsiteY7" fmla="*/ 1170852 h 1206180"/>
              <a:gd name="connsiteX8" fmla="*/ 7054572 w 7175190"/>
              <a:gd name="connsiteY8" fmla="*/ 1206180 h 1206180"/>
              <a:gd name="connsiteX9" fmla="*/ 120618 w 7175190"/>
              <a:gd name="connsiteY9" fmla="*/ 1206180 h 1206180"/>
              <a:gd name="connsiteX10" fmla="*/ 35328 w 7175190"/>
              <a:gd name="connsiteY10" fmla="*/ 1170852 h 1206180"/>
              <a:gd name="connsiteX11" fmla="*/ 0 w 7175190"/>
              <a:gd name="connsiteY11" fmla="*/ 1085562 h 1206180"/>
              <a:gd name="connsiteX12" fmla="*/ 0 w 7175190"/>
              <a:gd name="connsiteY12" fmla="*/ 120618 h 1206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75190" h="1206180">
                <a:moveTo>
                  <a:pt x="0" y="120618"/>
                </a:moveTo>
                <a:cubicBezTo>
                  <a:pt x="0" y="88628"/>
                  <a:pt x="12708" y="57948"/>
                  <a:pt x="35328" y="35328"/>
                </a:cubicBezTo>
                <a:cubicBezTo>
                  <a:pt x="57948" y="12708"/>
                  <a:pt x="88628" y="0"/>
                  <a:pt x="120618" y="0"/>
                </a:cubicBezTo>
                <a:lnTo>
                  <a:pt x="7054572" y="0"/>
                </a:lnTo>
                <a:cubicBezTo>
                  <a:pt x="7086562" y="0"/>
                  <a:pt x="7117242" y="12708"/>
                  <a:pt x="7139862" y="35328"/>
                </a:cubicBezTo>
                <a:cubicBezTo>
                  <a:pt x="7162482" y="57948"/>
                  <a:pt x="7175190" y="88628"/>
                  <a:pt x="7175190" y="120618"/>
                </a:cubicBezTo>
                <a:lnTo>
                  <a:pt x="7175190" y="1085562"/>
                </a:lnTo>
                <a:cubicBezTo>
                  <a:pt x="7175190" y="1117552"/>
                  <a:pt x="7162482" y="1148232"/>
                  <a:pt x="7139862" y="1170852"/>
                </a:cubicBezTo>
                <a:cubicBezTo>
                  <a:pt x="7117242" y="1193472"/>
                  <a:pt x="7086562" y="1206180"/>
                  <a:pt x="7054572" y="1206180"/>
                </a:cubicBezTo>
                <a:lnTo>
                  <a:pt x="120618" y="1206180"/>
                </a:lnTo>
                <a:cubicBezTo>
                  <a:pt x="88628" y="1206180"/>
                  <a:pt x="57948" y="1193472"/>
                  <a:pt x="35328" y="1170852"/>
                </a:cubicBezTo>
                <a:cubicBezTo>
                  <a:pt x="12708" y="1148232"/>
                  <a:pt x="0" y="1117552"/>
                  <a:pt x="0" y="1085562"/>
                </a:cubicBezTo>
                <a:lnTo>
                  <a:pt x="0" y="120618"/>
                </a:lnTo>
                <a:close/>
              </a:path>
            </a:pathLst>
          </a:custGeom>
          <a:solidFill>
            <a:schemeClr val="accent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30578" tIns="130578" rIns="1547701" bIns="130579" spcCol="1270" anchor="ctr"/>
          <a:lstStyle/>
          <a:p>
            <a:pPr defTabSz="1111250" eaLnBrk="1" fontAlgn="auto" hangingPunct="1">
              <a:lnSpc>
                <a:spcPct val="90000"/>
              </a:lnSpc>
              <a:spcBef>
                <a:spcPts val="0"/>
              </a:spcBef>
              <a:spcAft>
                <a:spcPct val="35000"/>
              </a:spcAft>
              <a:defRPr/>
            </a:pPr>
            <a:r>
              <a:rPr lang="tr-TR" sz="2500" b="1" dirty="0">
                <a:latin typeface="Times New Roman" pitchFamily="18" charset="0"/>
                <a:cs typeface="Times New Roman" pitchFamily="18" charset="0"/>
              </a:rPr>
              <a:t>ORTA UZUN VADELİ KREDİLER</a:t>
            </a:r>
          </a:p>
        </p:txBody>
      </p:sp>
      <p:sp>
        <p:nvSpPr>
          <p:cNvPr id="8" name="Freeform 7"/>
          <p:cNvSpPr/>
          <p:nvPr/>
        </p:nvSpPr>
        <p:spPr>
          <a:xfrm>
            <a:off x="3141663" y="4387850"/>
            <a:ext cx="7175500" cy="1204913"/>
          </a:xfrm>
          <a:custGeom>
            <a:avLst/>
            <a:gdLst>
              <a:gd name="connsiteX0" fmla="*/ 0 w 7175190"/>
              <a:gd name="connsiteY0" fmla="*/ 120618 h 1206180"/>
              <a:gd name="connsiteX1" fmla="*/ 35328 w 7175190"/>
              <a:gd name="connsiteY1" fmla="*/ 35328 h 1206180"/>
              <a:gd name="connsiteX2" fmla="*/ 120618 w 7175190"/>
              <a:gd name="connsiteY2" fmla="*/ 0 h 1206180"/>
              <a:gd name="connsiteX3" fmla="*/ 7054572 w 7175190"/>
              <a:gd name="connsiteY3" fmla="*/ 0 h 1206180"/>
              <a:gd name="connsiteX4" fmla="*/ 7139862 w 7175190"/>
              <a:gd name="connsiteY4" fmla="*/ 35328 h 1206180"/>
              <a:gd name="connsiteX5" fmla="*/ 7175190 w 7175190"/>
              <a:gd name="connsiteY5" fmla="*/ 120618 h 1206180"/>
              <a:gd name="connsiteX6" fmla="*/ 7175190 w 7175190"/>
              <a:gd name="connsiteY6" fmla="*/ 1085562 h 1206180"/>
              <a:gd name="connsiteX7" fmla="*/ 7139862 w 7175190"/>
              <a:gd name="connsiteY7" fmla="*/ 1170852 h 1206180"/>
              <a:gd name="connsiteX8" fmla="*/ 7054572 w 7175190"/>
              <a:gd name="connsiteY8" fmla="*/ 1206180 h 1206180"/>
              <a:gd name="connsiteX9" fmla="*/ 120618 w 7175190"/>
              <a:gd name="connsiteY9" fmla="*/ 1206180 h 1206180"/>
              <a:gd name="connsiteX10" fmla="*/ 35328 w 7175190"/>
              <a:gd name="connsiteY10" fmla="*/ 1170852 h 1206180"/>
              <a:gd name="connsiteX11" fmla="*/ 0 w 7175190"/>
              <a:gd name="connsiteY11" fmla="*/ 1085562 h 1206180"/>
              <a:gd name="connsiteX12" fmla="*/ 0 w 7175190"/>
              <a:gd name="connsiteY12" fmla="*/ 120618 h 1206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75190" h="1206180">
                <a:moveTo>
                  <a:pt x="0" y="120618"/>
                </a:moveTo>
                <a:cubicBezTo>
                  <a:pt x="0" y="88628"/>
                  <a:pt x="12708" y="57948"/>
                  <a:pt x="35328" y="35328"/>
                </a:cubicBezTo>
                <a:cubicBezTo>
                  <a:pt x="57948" y="12708"/>
                  <a:pt x="88628" y="0"/>
                  <a:pt x="120618" y="0"/>
                </a:cubicBezTo>
                <a:lnTo>
                  <a:pt x="7054572" y="0"/>
                </a:lnTo>
                <a:cubicBezTo>
                  <a:pt x="7086562" y="0"/>
                  <a:pt x="7117242" y="12708"/>
                  <a:pt x="7139862" y="35328"/>
                </a:cubicBezTo>
                <a:cubicBezTo>
                  <a:pt x="7162482" y="57948"/>
                  <a:pt x="7175190" y="88628"/>
                  <a:pt x="7175190" y="120618"/>
                </a:cubicBezTo>
                <a:lnTo>
                  <a:pt x="7175190" y="1085562"/>
                </a:lnTo>
                <a:cubicBezTo>
                  <a:pt x="7175190" y="1117552"/>
                  <a:pt x="7162482" y="1148232"/>
                  <a:pt x="7139862" y="1170852"/>
                </a:cubicBezTo>
                <a:cubicBezTo>
                  <a:pt x="7117242" y="1193472"/>
                  <a:pt x="7086562" y="1206180"/>
                  <a:pt x="7054572" y="1206180"/>
                </a:cubicBezTo>
                <a:lnTo>
                  <a:pt x="120618" y="1206180"/>
                </a:lnTo>
                <a:cubicBezTo>
                  <a:pt x="88628" y="1206180"/>
                  <a:pt x="57948" y="1193472"/>
                  <a:pt x="35328" y="1170852"/>
                </a:cubicBezTo>
                <a:cubicBezTo>
                  <a:pt x="12708" y="1148232"/>
                  <a:pt x="0" y="1117552"/>
                  <a:pt x="0" y="1085562"/>
                </a:cubicBezTo>
                <a:lnTo>
                  <a:pt x="0" y="120618"/>
                </a:lnTo>
                <a:close/>
              </a:path>
            </a:pathLst>
          </a:custGeom>
          <a:solidFill>
            <a:schemeClr val="accent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30578" tIns="130578" rIns="1547700" bIns="130579" spcCol="1270" anchor="ctr"/>
          <a:lstStyle/>
          <a:p>
            <a:pPr defTabSz="1111250" eaLnBrk="1" fontAlgn="auto" hangingPunct="1">
              <a:lnSpc>
                <a:spcPct val="90000"/>
              </a:lnSpc>
              <a:spcBef>
                <a:spcPts val="0"/>
              </a:spcBef>
              <a:spcAft>
                <a:spcPct val="35000"/>
              </a:spcAft>
              <a:defRPr/>
            </a:pPr>
            <a:r>
              <a:rPr lang="tr-TR" sz="2500" b="1" dirty="0">
                <a:latin typeface="Times New Roman" pitchFamily="18" charset="0"/>
                <a:cs typeface="Times New Roman" pitchFamily="18" charset="0"/>
              </a:rPr>
              <a:t>DÖVİZ KAZANDIRICI HİZMETLER KAPSAMINDAKİ  KREDİLER </a:t>
            </a:r>
          </a:p>
        </p:txBody>
      </p:sp>
      <p:sp>
        <p:nvSpPr>
          <p:cNvPr id="9" name="Freeform 8"/>
          <p:cNvSpPr/>
          <p:nvPr/>
        </p:nvSpPr>
        <p:spPr>
          <a:xfrm>
            <a:off x="8266113" y="2487613"/>
            <a:ext cx="784225" cy="784225"/>
          </a:xfrm>
          <a:custGeom>
            <a:avLst/>
            <a:gdLst>
              <a:gd name="connsiteX0" fmla="*/ 0 w 784017"/>
              <a:gd name="connsiteY0" fmla="*/ 431209 h 784017"/>
              <a:gd name="connsiteX1" fmla="*/ 176404 w 784017"/>
              <a:gd name="connsiteY1" fmla="*/ 431209 h 784017"/>
              <a:gd name="connsiteX2" fmla="*/ 176404 w 784017"/>
              <a:gd name="connsiteY2" fmla="*/ 0 h 784017"/>
              <a:gd name="connsiteX3" fmla="*/ 607613 w 784017"/>
              <a:gd name="connsiteY3" fmla="*/ 0 h 784017"/>
              <a:gd name="connsiteX4" fmla="*/ 607613 w 784017"/>
              <a:gd name="connsiteY4" fmla="*/ 431209 h 784017"/>
              <a:gd name="connsiteX5" fmla="*/ 784017 w 784017"/>
              <a:gd name="connsiteY5" fmla="*/ 431209 h 784017"/>
              <a:gd name="connsiteX6" fmla="*/ 392009 w 784017"/>
              <a:gd name="connsiteY6" fmla="*/ 784017 h 784017"/>
              <a:gd name="connsiteX7" fmla="*/ 0 w 784017"/>
              <a:gd name="connsiteY7" fmla="*/ 431209 h 784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4017" h="784017">
                <a:moveTo>
                  <a:pt x="0" y="431209"/>
                </a:moveTo>
                <a:lnTo>
                  <a:pt x="176404" y="431209"/>
                </a:lnTo>
                <a:lnTo>
                  <a:pt x="176404" y="0"/>
                </a:lnTo>
                <a:lnTo>
                  <a:pt x="607613" y="0"/>
                </a:lnTo>
                <a:lnTo>
                  <a:pt x="607613" y="431209"/>
                </a:lnTo>
                <a:lnTo>
                  <a:pt x="784017" y="431209"/>
                </a:lnTo>
                <a:lnTo>
                  <a:pt x="392009" y="784017"/>
                </a:lnTo>
                <a:lnTo>
                  <a:pt x="0" y="431209"/>
                </a:lnTo>
                <a:close/>
              </a:path>
            </a:pathLst>
          </a:custGeom>
          <a:solidFill>
            <a:schemeClr val="accent5">
              <a:lumMod val="75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222124" rIns="222124" bIns="239764" spcCol="1270" anchor="ctr"/>
          <a:lstStyle/>
          <a:p>
            <a:pPr algn="ctr" defTabSz="1600200" eaLnBrk="1" fontAlgn="auto" hangingPunct="1">
              <a:lnSpc>
                <a:spcPct val="90000"/>
              </a:lnSpc>
              <a:spcBef>
                <a:spcPts val="0"/>
              </a:spcBef>
              <a:spcAft>
                <a:spcPct val="35000"/>
              </a:spcAft>
              <a:defRPr/>
            </a:pPr>
            <a:endParaRPr lang="tr-TR" sz="3600"/>
          </a:p>
        </p:txBody>
      </p:sp>
      <p:sp>
        <p:nvSpPr>
          <p:cNvPr id="10" name="Freeform 9"/>
          <p:cNvSpPr/>
          <p:nvPr/>
        </p:nvSpPr>
        <p:spPr>
          <a:xfrm>
            <a:off x="8899525" y="3886200"/>
            <a:ext cx="784225" cy="784225"/>
          </a:xfrm>
          <a:custGeom>
            <a:avLst/>
            <a:gdLst>
              <a:gd name="connsiteX0" fmla="*/ 0 w 784017"/>
              <a:gd name="connsiteY0" fmla="*/ 431209 h 784017"/>
              <a:gd name="connsiteX1" fmla="*/ 176404 w 784017"/>
              <a:gd name="connsiteY1" fmla="*/ 431209 h 784017"/>
              <a:gd name="connsiteX2" fmla="*/ 176404 w 784017"/>
              <a:gd name="connsiteY2" fmla="*/ 0 h 784017"/>
              <a:gd name="connsiteX3" fmla="*/ 607613 w 784017"/>
              <a:gd name="connsiteY3" fmla="*/ 0 h 784017"/>
              <a:gd name="connsiteX4" fmla="*/ 607613 w 784017"/>
              <a:gd name="connsiteY4" fmla="*/ 431209 h 784017"/>
              <a:gd name="connsiteX5" fmla="*/ 784017 w 784017"/>
              <a:gd name="connsiteY5" fmla="*/ 431209 h 784017"/>
              <a:gd name="connsiteX6" fmla="*/ 392009 w 784017"/>
              <a:gd name="connsiteY6" fmla="*/ 784017 h 784017"/>
              <a:gd name="connsiteX7" fmla="*/ 0 w 784017"/>
              <a:gd name="connsiteY7" fmla="*/ 431209 h 784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4017" h="784017">
                <a:moveTo>
                  <a:pt x="0" y="431209"/>
                </a:moveTo>
                <a:lnTo>
                  <a:pt x="176404" y="431209"/>
                </a:lnTo>
                <a:lnTo>
                  <a:pt x="176404" y="0"/>
                </a:lnTo>
                <a:lnTo>
                  <a:pt x="607613" y="0"/>
                </a:lnTo>
                <a:lnTo>
                  <a:pt x="607613" y="431209"/>
                </a:lnTo>
                <a:lnTo>
                  <a:pt x="784017" y="431209"/>
                </a:lnTo>
                <a:lnTo>
                  <a:pt x="392009" y="784017"/>
                </a:lnTo>
                <a:lnTo>
                  <a:pt x="0" y="431209"/>
                </a:lnTo>
                <a:close/>
              </a:path>
            </a:pathLst>
          </a:custGeom>
          <a:solidFill>
            <a:schemeClr val="accent5">
              <a:lumMod val="75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222124" rIns="222124" bIns="239764" spcCol="1270" anchor="ctr"/>
          <a:lstStyle/>
          <a:p>
            <a:pPr algn="ctr" defTabSz="1600200" eaLnBrk="1" fontAlgn="auto" hangingPunct="1">
              <a:lnSpc>
                <a:spcPct val="90000"/>
              </a:lnSpc>
              <a:spcBef>
                <a:spcPts val="0"/>
              </a:spcBef>
              <a:spcAft>
                <a:spcPct val="35000"/>
              </a:spcAft>
              <a:defRPr/>
            </a:pPr>
            <a:endParaRPr lang="tr-TR" sz="3600"/>
          </a:p>
        </p:txBody>
      </p:sp>
      <p:pic>
        <p:nvPicPr>
          <p:cNvPr id="34825" name="Picture 3"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5791200"/>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xit" presetSubtype="0" fill="hold" grpId="0" nodeType="withEffect">
                                  <p:stCondLst>
                                    <p:cond delay="0"/>
                                  </p:stCondLst>
                                  <p:childTnLst>
                                    <p:anim calcmode="lin" valueType="num">
                                      <p:cBhvr>
                                        <p:cTn id="6" dur="500"/>
                                        <p:tgtEl>
                                          <p:spTgt spid="6"/>
                                        </p:tgtEl>
                                        <p:attrNameLst>
                                          <p:attrName>ppt_w</p:attrName>
                                        </p:attrNameLst>
                                      </p:cBhvr>
                                      <p:tavLst>
                                        <p:tav tm="0">
                                          <p:val>
                                            <p:strVal val="ppt_w"/>
                                          </p:val>
                                        </p:tav>
                                        <p:tav tm="100000">
                                          <p:val>
                                            <p:fltVal val="0"/>
                                          </p:val>
                                        </p:tav>
                                      </p:tavLst>
                                    </p:anim>
                                    <p:anim calcmode="lin" valueType="num">
                                      <p:cBhvr>
                                        <p:cTn id="7" dur="500"/>
                                        <p:tgtEl>
                                          <p:spTgt spid="6"/>
                                        </p:tgtEl>
                                        <p:attrNameLst>
                                          <p:attrName>ppt_h</p:attrName>
                                        </p:attrNameLst>
                                      </p:cBhvr>
                                      <p:tavLst>
                                        <p:tav tm="0">
                                          <p:val>
                                            <p:strVal val="ppt_h"/>
                                          </p:val>
                                        </p:tav>
                                        <p:tav tm="100000">
                                          <p:val>
                                            <p:fltVal val="0"/>
                                          </p:val>
                                        </p:tav>
                                      </p:tavLst>
                                    </p:anim>
                                    <p:animEffect transition="out" filter="fade">
                                      <p:cBhvr>
                                        <p:cTn id="8" dur="500"/>
                                        <p:tgtEl>
                                          <p:spTgt spid="6"/>
                                        </p:tgtEl>
                                      </p:cBhvr>
                                    </p:animEffect>
                                    <p:set>
                                      <p:cBhvr>
                                        <p:cTn id="9" dur="1" fill="hold">
                                          <p:stCondLst>
                                            <p:cond delay="499"/>
                                          </p:stCondLst>
                                        </p:cTn>
                                        <p:tgtEl>
                                          <p:spTgt spid="6"/>
                                        </p:tgtEl>
                                        <p:attrNameLst>
                                          <p:attrName>style.visibility</p:attrName>
                                        </p:attrNameLst>
                                      </p:cBhvr>
                                      <p:to>
                                        <p:strVal val="hidden"/>
                                      </p:to>
                                    </p:set>
                                  </p:childTnLst>
                                </p:cTn>
                              </p:par>
                              <p:par>
                                <p:cTn id="10" presetID="53" presetClass="exit" presetSubtype="0" fill="hold" nodeType="withEffect">
                                  <p:stCondLst>
                                    <p:cond delay="0"/>
                                  </p:stCondLst>
                                  <p:childTnLst>
                                    <p:anim calcmode="lin" valueType="num">
                                      <p:cBhvr>
                                        <p:cTn id="11" dur="500"/>
                                        <p:tgtEl>
                                          <p:spTgt spid="9"/>
                                        </p:tgtEl>
                                        <p:attrNameLst>
                                          <p:attrName>ppt_w</p:attrName>
                                        </p:attrNameLst>
                                      </p:cBhvr>
                                      <p:tavLst>
                                        <p:tav tm="0">
                                          <p:val>
                                            <p:strVal val="ppt_w"/>
                                          </p:val>
                                        </p:tav>
                                        <p:tav tm="100000">
                                          <p:val>
                                            <p:fltVal val="0"/>
                                          </p:val>
                                        </p:tav>
                                      </p:tavLst>
                                    </p:anim>
                                    <p:anim calcmode="lin" valueType="num">
                                      <p:cBhvr>
                                        <p:cTn id="12" dur="500"/>
                                        <p:tgtEl>
                                          <p:spTgt spid="9"/>
                                        </p:tgtEl>
                                        <p:attrNameLst>
                                          <p:attrName>ppt_h</p:attrName>
                                        </p:attrNameLst>
                                      </p:cBhvr>
                                      <p:tavLst>
                                        <p:tav tm="0">
                                          <p:val>
                                            <p:strVal val="ppt_h"/>
                                          </p:val>
                                        </p:tav>
                                        <p:tav tm="100000">
                                          <p:val>
                                            <p:fltVal val="0"/>
                                          </p:val>
                                        </p:tav>
                                      </p:tavLst>
                                    </p:anim>
                                    <p:animEffect transition="out" filter="fade">
                                      <p:cBhvr>
                                        <p:cTn id="13" dur="500"/>
                                        <p:tgtEl>
                                          <p:spTgt spid="9"/>
                                        </p:tgtEl>
                                      </p:cBhvr>
                                    </p:animEffect>
                                    <p:set>
                                      <p:cBhvr>
                                        <p:cTn id="14" dur="1" fill="hold">
                                          <p:stCondLst>
                                            <p:cond delay="499"/>
                                          </p:stCondLst>
                                        </p:cTn>
                                        <p:tgtEl>
                                          <p:spTgt spid="9"/>
                                        </p:tgtEl>
                                        <p:attrNameLst>
                                          <p:attrName>style.visibility</p:attrName>
                                        </p:attrNameLst>
                                      </p:cBhvr>
                                      <p:to>
                                        <p:strVal val="hidden"/>
                                      </p:to>
                                    </p:set>
                                  </p:childTnLst>
                                </p:cTn>
                              </p:par>
                              <p:par>
                                <p:cTn id="15" presetID="53" presetClass="exit" presetSubtype="0" fill="hold" grpId="0" nodeType="withEffect">
                                  <p:stCondLst>
                                    <p:cond delay="0"/>
                                  </p:stCondLst>
                                  <p:childTnLst>
                                    <p:anim calcmode="lin" valueType="num">
                                      <p:cBhvr>
                                        <p:cTn id="16" dur="500"/>
                                        <p:tgtEl>
                                          <p:spTgt spid="7"/>
                                        </p:tgtEl>
                                        <p:attrNameLst>
                                          <p:attrName>ppt_w</p:attrName>
                                        </p:attrNameLst>
                                      </p:cBhvr>
                                      <p:tavLst>
                                        <p:tav tm="0">
                                          <p:val>
                                            <p:strVal val="ppt_w"/>
                                          </p:val>
                                        </p:tav>
                                        <p:tav tm="100000">
                                          <p:val>
                                            <p:fltVal val="0"/>
                                          </p:val>
                                        </p:tav>
                                      </p:tavLst>
                                    </p:anim>
                                    <p:anim calcmode="lin" valueType="num">
                                      <p:cBhvr>
                                        <p:cTn id="17" dur="500"/>
                                        <p:tgtEl>
                                          <p:spTgt spid="7"/>
                                        </p:tgtEl>
                                        <p:attrNameLst>
                                          <p:attrName>ppt_h</p:attrName>
                                        </p:attrNameLst>
                                      </p:cBhvr>
                                      <p:tavLst>
                                        <p:tav tm="0">
                                          <p:val>
                                            <p:strVal val="ppt_h"/>
                                          </p:val>
                                        </p:tav>
                                        <p:tav tm="100000">
                                          <p:val>
                                            <p:fltVal val="0"/>
                                          </p:val>
                                        </p:tav>
                                      </p:tavLst>
                                    </p:anim>
                                    <p:animEffect transition="out" filter="fade">
                                      <p:cBhvr>
                                        <p:cTn id="18" dur="500"/>
                                        <p:tgtEl>
                                          <p:spTgt spid="7"/>
                                        </p:tgtEl>
                                      </p:cBhvr>
                                    </p:animEffect>
                                    <p:set>
                                      <p:cBhvr>
                                        <p:cTn id="19" dur="1" fill="hold">
                                          <p:stCondLst>
                                            <p:cond delay="499"/>
                                          </p:stCondLst>
                                        </p:cTn>
                                        <p:tgtEl>
                                          <p:spTgt spid="7"/>
                                        </p:tgtEl>
                                        <p:attrNameLst>
                                          <p:attrName>style.visibility</p:attrName>
                                        </p:attrNameLst>
                                      </p:cBhvr>
                                      <p:to>
                                        <p:strVal val="hidden"/>
                                      </p:to>
                                    </p:set>
                                  </p:childTnLst>
                                </p:cTn>
                              </p:par>
                              <p:par>
                                <p:cTn id="20" presetID="53" presetClass="exit" presetSubtype="0" fill="hold" nodeType="withEffect">
                                  <p:stCondLst>
                                    <p:cond delay="0"/>
                                  </p:stCondLst>
                                  <p:childTnLst>
                                    <p:anim calcmode="lin" valueType="num">
                                      <p:cBhvr>
                                        <p:cTn id="21" dur="500"/>
                                        <p:tgtEl>
                                          <p:spTgt spid="10"/>
                                        </p:tgtEl>
                                        <p:attrNameLst>
                                          <p:attrName>ppt_w</p:attrName>
                                        </p:attrNameLst>
                                      </p:cBhvr>
                                      <p:tavLst>
                                        <p:tav tm="0">
                                          <p:val>
                                            <p:strVal val="ppt_w"/>
                                          </p:val>
                                        </p:tav>
                                        <p:tav tm="100000">
                                          <p:val>
                                            <p:fltVal val="0"/>
                                          </p:val>
                                        </p:tav>
                                      </p:tavLst>
                                    </p:anim>
                                    <p:anim calcmode="lin" valueType="num">
                                      <p:cBhvr>
                                        <p:cTn id="22" dur="500"/>
                                        <p:tgtEl>
                                          <p:spTgt spid="10"/>
                                        </p:tgtEl>
                                        <p:attrNameLst>
                                          <p:attrName>ppt_h</p:attrName>
                                        </p:attrNameLst>
                                      </p:cBhvr>
                                      <p:tavLst>
                                        <p:tav tm="0">
                                          <p:val>
                                            <p:strVal val="ppt_h"/>
                                          </p:val>
                                        </p:tav>
                                        <p:tav tm="100000">
                                          <p:val>
                                            <p:fltVal val="0"/>
                                          </p:val>
                                        </p:tav>
                                      </p:tavLst>
                                    </p:anim>
                                    <p:animEffect transition="out" filter="fade">
                                      <p:cBhvr>
                                        <p:cTn id="23" dur="500"/>
                                        <p:tgtEl>
                                          <p:spTgt spid="10"/>
                                        </p:tgtEl>
                                      </p:cBhvr>
                                    </p:animEffect>
                                    <p:set>
                                      <p:cBhvr>
                                        <p:cTn id="24" dur="1" fill="hold">
                                          <p:stCondLst>
                                            <p:cond delay="499"/>
                                          </p:stCondLst>
                                        </p:cTn>
                                        <p:tgtEl>
                                          <p:spTgt spid="10"/>
                                        </p:tgtEl>
                                        <p:attrNameLst>
                                          <p:attrName>style.visibility</p:attrName>
                                        </p:attrNameLst>
                                      </p:cBhvr>
                                      <p:to>
                                        <p:strVal val="hidden"/>
                                      </p:to>
                                    </p:set>
                                  </p:childTnLst>
                                </p:cTn>
                              </p:par>
                              <p:par>
                                <p:cTn id="25" presetID="56" presetClass="path" presetSubtype="0" accel="50000" decel="50000" fill="hold" grpId="0" nodeType="withEffect">
                                  <p:stCondLst>
                                    <p:cond delay="0"/>
                                  </p:stCondLst>
                                  <p:childTnLst>
                                    <p:animMotion origin="layout" path="M -8.33333E-7 3.7037E-6 L -0.08594 -0.17199 " pathEditMode="relative" rAng="0" ptsTypes="AA">
                                      <p:cBhvr>
                                        <p:cTn id="26" dur="2000" fill="hold"/>
                                        <p:tgtEl>
                                          <p:spTgt spid="8"/>
                                        </p:tgtEl>
                                        <p:attrNameLst>
                                          <p:attrName>ppt_x</p:attrName>
                                          <p:attrName>ppt_y</p:attrName>
                                        </p:attrNameLst>
                                      </p:cBhvr>
                                      <p:rCtr x="-430000" y="-8600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tr-TR" sz="4300" b="1" dirty="0" smtClean="0">
                <a:solidFill>
                  <a:srgbClr val="C00000"/>
                </a:solidFill>
              </a:rPr>
              <a:t>DÖVİZ KAZANDIRICI HİZMETLER KAPSAMINDAKİ KREDİLER</a:t>
            </a:r>
            <a:endParaRPr lang="tr-TR" dirty="0">
              <a:solidFill>
                <a:schemeClr val="tx1">
                  <a:lumMod val="85000"/>
                  <a:lumOff val="15000"/>
                </a:schemeClr>
              </a:solidFill>
            </a:endParaRPr>
          </a:p>
        </p:txBody>
      </p:sp>
      <p:grpSp>
        <p:nvGrpSpPr>
          <p:cNvPr id="20" name="Group 19"/>
          <p:cNvGrpSpPr/>
          <p:nvPr/>
        </p:nvGrpSpPr>
        <p:grpSpPr>
          <a:xfrm>
            <a:off x="-1662341" y="1385250"/>
            <a:ext cx="13025758" cy="4952759"/>
            <a:chOff x="-1662341" y="1385250"/>
            <a:chExt cx="13025758" cy="4952759"/>
          </a:xfrm>
        </p:grpSpPr>
        <p:sp>
          <p:nvSpPr>
            <p:cNvPr id="18" name="Freeform 17"/>
            <p:cNvSpPr/>
            <p:nvPr/>
          </p:nvSpPr>
          <p:spPr>
            <a:xfrm>
              <a:off x="2908194" y="2171702"/>
              <a:ext cx="8455223" cy="334170"/>
            </a:xfrm>
            <a:custGeom>
              <a:avLst/>
              <a:gdLst>
                <a:gd name="connsiteX0" fmla="*/ 0 w 8455223"/>
                <a:gd name="connsiteY0" fmla="*/ 0 h 334170"/>
                <a:gd name="connsiteX1" fmla="*/ 8455223 w 8455223"/>
                <a:gd name="connsiteY1" fmla="*/ 0 h 334170"/>
                <a:gd name="connsiteX2" fmla="*/ 8455223 w 8455223"/>
                <a:gd name="connsiteY2" fmla="*/ 334170 h 334170"/>
                <a:gd name="connsiteX3" fmla="*/ 0 w 8455223"/>
                <a:gd name="connsiteY3" fmla="*/ 334170 h 334170"/>
                <a:gd name="connsiteX4" fmla="*/ 0 w 8455223"/>
                <a:gd name="connsiteY4" fmla="*/ 0 h 3341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5223" h="334170">
                  <a:moveTo>
                    <a:pt x="0" y="0"/>
                  </a:moveTo>
                  <a:lnTo>
                    <a:pt x="8455223" y="0"/>
                  </a:lnTo>
                  <a:lnTo>
                    <a:pt x="8455223" y="334170"/>
                  </a:lnTo>
                  <a:lnTo>
                    <a:pt x="0" y="33417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65248" tIns="45720" rIns="45720" bIns="45720" numCol="1" spcCol="1270" anchor="ctr" anchorCtr="0">
              <a:noAutofit/>
            </a:bodyPr>
            <a:lstStyle/>
            <a:p>
              <a:pPr lvl="0" algn="l" defTabSz="800100">
                <a:lnSpc>
                  <a:spcPct val="90000"/>
                </a:lnSpc>
                <a:spcBef>
                  <a:spcPct val="0"/>
                </a:spcBef>
                <a:spcAft>
                  <a:spcPct val="35000"/>
                </a:spcAft>
              </a:pPr>
              <a:r>
                <a:rPr lang="tr-TR" altLang="tr-TR" sz="1800" b="1" kern="1200" dirty="0" smtClean="0"/>
                <a:t>Reeskont Kredisi</a:t>
              </a:r>
            </a:p>
          </p:txBody>
        </p:sp>
        <p:sp>
          <p:nvSpPr>
            <p:cNvPr id="4" name="Block Arc 3"/>
            <p:cNvSpPr/>
            <p:nvPr/>
          </p:nvSpPr>
          <p:spPr>
            <a:xfrm>
              <a:off x="-1662341" y="1385250"/>
              <a:ext cx="4952759" cy="4952759"/>
            </a:xfrm>
            <a:prstGeom prst="blockArc">
              <a:avLst>
                <a:gd name="adj1" fmla="val 18900000"/>
                <a:gd name="adj2" fmla="val 2700000"/>
                <a:gd name="adj3" fmla="val 436"/>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5" name="Freeform 4"/>
            <p:cNvSpPr/>
            <p:nvPr/>
          </p:nvSpPr>
          <p:spPr>
            <a:xfrm>
              <a:off x="3305685" y="3158724"/>
              <a:ext cx="8036598" cy="334170"/>
            </a:xfrm>
            <a:custGeom>
              <a:avLst/>
              <a:gdLst>
                <a:gd name="connsiteX0" fmla="*/ 0 w 8036598"/>
                <a:gd name="connsiteY0" fmla="*/ 0 h 334170"/>
                <a:gd name="connsiteX1" fmla="*/ 8036598 w 8036598"/>
                <a:gd name="connsiteY1" fmla="*/ 0 h 334170"/>
                <a:gd name="connsiteX2" fmla="*/ 8036598 w 8036598"/>
                <a:gd name="connsiteY2" fmla="*/ 334170 h 334170"/>
                <a:gd name="connsiteX3" fmla="*/ 0 w 8036598"/>
                <a:gd name="connsiteY3" fmla="*/ 334170 h 334170"/>
                <a:gd name="connsiteX4" fmla="*/ 0 w 8036598"/>
                <a:gd name="connsiteY4" fmla="*/ 0 h 3341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36598" h="334170">
                  <a:moveTo>
                    <a:pt x="0" y="0"/>
                  </a:moveTo>
                  <a:lnTo>
                    <a:pt x="8036598" y="0"/>
                  </a:lnTo>
                  <a:lnTo>
                    <a:pt x="8036598" y="334170"/>
                  </a:lnTo>
                  <a:lnTo>
                    <a:pt x="0" y="33417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65248" tIns="45720" rIns="45720" bIns="45720" numCol="1" spcCol="1270" anchor="ctr" anchorCtr="0">
              <a:noAutofit/>
            </a:bodyPr>
            <a:lstStyle/>
            <a:p>
              <a:pPr lvl="0" algn="l" defTabSz="800100" rtl="0">
                <a:lnSpc>
                  <a:spcPct val="90000"/>
                </a:lnSpc>
                <a:spcBef>
                  <a:spcPct val="0"/>
                </a:spcBef>
                <a:spcAft>
                  <a:spcPct val="35000"/>
                </a:spcAft>
              </a:pPr>
              <a:r>
                <a:rPr lang="tr-TR" sz="1800" b="1" kern="1200" dirty="0" smtClean="0"/>
                <a:t>Yurtdışı Müteahhitlik Hizmetlerine Yönelik Teminat Mektubu Programı</a:t>
              </a:r>
              <a:endParaRPr lang="tr-TR" sz="1800" kern="1200" dirty="0"/>
            </a:p>
          </p:txBody>
        </p:sp>
        <p:sp>
          <p:nvSpPr>
            <p:cNvPr id="7" name="Oval 6"/>
            <p:cNvSpPr/>
            <p:nvPr/>
          </p:nvSpPr>
          <p:spPr>
            <a:xfrm>
              <a:off x="2543311" y="2148490"/>
              <a:ext cx="417713" cy="417713"/>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Freeform 7"/>
            <p:cNvSpPr/>
            <p:nvPr/>
          </p:nvSpPr>
          <p:spPr>
            <a:xfrm>
              <a:off x="3054789" y="2691811"/>
              <a:ext cx="8305744" cy="334170"/>
            </a:xfrm>
            <a:custGeom>
              <a:avLst/>
              <a:gdLst>
                <a:gd name="connsiteX0" fmla="*/ 0 w 8305744"/>
                <a:gd name="connsiteY0" fmla="*/ 0 h 334170"/>
                <a:gd name="connsiteX1" fmla="*/ 8305744 w 8305744"/>
                <a:gd name="connsiteY1" fmla="*/ 0 h 334170"/>
                <a:gd name="connsiteX2" fmla="*/ 8305744 w 8305744"/>
                <a:gd name="connsiteY2" fmla="*/ 334170 h 334170"/>
                <a:gd name="connsiteX3" fmla="*/ 0 w 8305744"/>
                <a:gd name="connsiteY3" fmla="*/ 334170 h 334170"/>
                <a:gd name="connsiteX4" fmla="*/ 0 w 8305744"/>
                <a:gd name="connsiteY4" fmla="*/ 0 h 3341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05744" h="334170">
                  <a:moveTo>
                    <a:pt x="0" y="0"/>
                  </a:moveTo>
                  <a:lnTo>
                    <a:pt x="8305744" y="0"/>
                  </a:lnTo>
                  <a:lnTo>
                    <a:pt x="8305744" y="334170"/>
                  </a:lnTo>
                  <a:lnTo>
                    <a:pt x="0" y="33417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65248" tIns="45720" rIns="45720" bIns="45720" numCol="1" spcCol="1270" anchor="ctr" anchorCtr="0">
              <a:noAutofit/>
            </a:bodyPr>
            <a:lstStyle/>
            <a:p>
              <a:pPr lvl="0" algn="l" defTabSz="800100" rtl="0">
                <a:lnSpc>
                  <a:spcPct val="90000"/>
                </a:lnSpc>
                <a:spcBef>
                  <a:spcPct val="0"/>
                </a:spcBef>
                <a:spcAft>
                  <a:spcPct val="35000"/>
                </a:spcAft>
              </a:pPr>
              <a:r>
                <a:rPr lang="tr-TR" sz="1800" b="1" kern="1200" smtClean="0"/>
                <a:t>Yurtdışı Müteahhitlik Hizmetleri Köprü Kredisi</a:t>
              </a:r>
              <a:endParaRPr lang="tr-TR" sz="1800" kern="1200"/>
            </a:p>
          </p:txBody>
        </p:sp>
        <p:sp>
          <p:nvSpPr>
            <p:cNvPr id="9" name="Oval 8"/>
            <p:cNvSpPr/>
            <p:nvPr/>
          </p:nvSpPr>
          <p:spPr>
            <a:xfrm>
              <a:off x="2845932" y="2650040"/>
              <a:ext cx="417713" cy="417713"/>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0" name="Freeform 9"/>
            <p:cNvSpPr/>
            <p:nvPr/>
          </p:nvSpPr>
          <p:spPr>
            <a:xfrm>
              <a:off x="2849229" y="5198826"/>
              <a:ext cx="8511303" cy="334170"/>
            </a:xfrm>
            <a:custGeom>
              <a:avLst/>
              <a:gdLst>
                <a:gd name="connsiteX0" fmla="*/ 0 w 8139909"/>
                <a:gd name="connsiteY0" fmla="*/ 0 h 334170"/>
                <a:gd name="connsiteX1" fmla="*/ 8139909 w 8139909"/>
                <a:gd name="connsiteY1" fmla="*/ 0 h 334170"/>
                <a:gd name="connsiteX2" fmla="*/ 8139909 w 8139909"/>
                <a:gd name="connsiteY2" fmla="*/ 334170 h 334170"/>
                <a:gd name="connsiteX3" fmla="*/ 0 w 8139909"/>
                <a:gd name="connsiteY3" fmla="*/ 334170 h 334170"/>
                <a:gd name="connsiteX4" fmla="*/ 0 w 8139909"/>
                <a:gd name="connsiteY4" fmla="*/ 0 h 3341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39909" h="334170">
                  <a:moveTo>
                    <a:pt x="0" y="0"/>
                  </a:moveTo>
                  <a:lnTo>
                    <a:pt x="8139909" y="0"/>
                  </a:lnTo>
                  <a:lnTo>
                    <a:pt x="8139909" y="334170"/>
                  </a:lnTo>
                  <a:lnTo>
                    <a:pt x="0" y="33417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65248" tIns="45720" rIns="45720" bIns="45720" numCol="1" spcCol="1270" anchor="ctr" anchorCtr="0">
              <a:noAutofit/>
            </a:bodyPr>
            <a:lstStyle/>
            <a:p>
              <a:pPr lvl="0" algn="l" defTabSz="800100" rtl="0">
                <a:lnSpc>
                  <a:spcPct val="90000"/>
                </a:lnSpc>
                <a:spcBef>
                  <a:spcPct val="0"/>
                </a:spcBef>
                <a:spcAft>
                  <a:spcPct val="35000"/>
                </a:spcAft>
              </a:pPr>
              <a:r>
                <a:rPr lang="tr-TR" sz="1800" b="1" kern="1200" dirty="0" smtClean="0"/>
                <a:t>Uluslararası Nakliyat Pazarlama Kredisi </a:t>
              </a:r>
              <a:endParaRPr lang="tr-TR" sz="1800" kern="1200" dirty="0"/>
            </a:p>
          </p:txBody>
        </p:sp>
        <p:sp>
          <p:nvSpPr>
            <p:cNvPr id="11" name="Oval 10"/>
            <p:cNvSpPr/>
            <p:nvPr/>
          </p:nvSpPr>
          <p:spPr>
            <a:xfrm>
              <a:off x="3011767" y="3151222"/>
              <a:ext cx="417713" cy="417713"/>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Freeform 11"/>
            <p:cNvSpPr/>
            <p:nvPr/>
          </p:nvSpPr>
          <p:spPr>
            <a:xfrm>
              <a:off x="3273573" y="3694544"/>
              <a:ext cx="8086959" cy="334170"/>
            </a:xfrm>
            <a:custGeom>
              <a:avLst/>
              <a:gdLst>
                <a:gd name="connsiteX0" fmla="*/ 0 w 8086959"/>
                <a:gd name="connsiteY0" fmla="*/ 0 h 334170"/>
                <a:gd name="connsiteX1" fmla="*/ 8086959 w 8086959"/>
                <a:gd name="connsiteY1" fmla="*/ 0 h 334170"/>
                <a:gd name="connsiteX2" fmla="*/ 8086959 w 8086959"/>
                <a:gd name="connsiteY2" fmla="*/ 334170 h 334170"/>
                <a:gd name="connsiteX3" fmla="*/ 0 w 8086959"/>
                <a:gd name="connsiteY3" fmla="*/ 334170 h 334170"/>
                <a:gd name="connsiteX4" fmla="*/ 0 w 8086959"/>
                <a:gd name="connsiteY4" fmla="*/ 0 h 3341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86959" h="334170">
                  <a:moveTo>
                    <a:pt x="0" y="0"/>
                  </a:moveTo>
                  <a:lnTo>
                    <a:pt x="8086959" y="0"/>
                  </a:lnTo>
                  <a:lnTo>
                    <a:pt x="8086959" y="334170"/>
                  </a:lnTo>
                  <a:lnTo>
                    <a:pt x="0" y="33417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65248" tIns="45720" rIns="45720" bIns="45720" numCol="1" spcCol="1270" anchor="ctr" anchorCtr="0">
              <a:noAutofit/>
            </a:bodyPr>
            <a:lstStyle/>
            <a:p>
              <a:pPr lvl="0" algn="l" defTabSz="800100" rtl="0">
                <a:lnSpc>
                  <a:spcPct val="90000"/>
                </a:lnSpc>
                <a:spcBef>
                  <a:spcPct val="0"/>
                </a:spcBef>
                <a:spcAft>
                  <a:spcPct val="35000"/>
                </a:spcAft>
              </a:pPr>
              <a:r>
                <a:rPr lang="tr-TR" sz="1800" b="1" kern="1200" smtClean="0"/>
                <a:t>Turizm Kredisi</a:t>
              </a:r>
              <a:endParaRPr lang="tr-TR" sz="1800" kern="1200"/>
            </a:p>
          </p:txBody>
        </p:sp>
        <p:sp>
          <p:nvSpPr>
            <p:cNvPr id="13" name="Oval 12"/>
            <p:cNvSpPr/>
            <p:nvPr/>
          </p:nvSpPr>
          <p:spPr>
            <a:xfrm>
              <a:off x="3064717" y="3652772"/>
              <a:ext cx="417713" cy="417713"/>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4" name="Freeform 13"/>
            <p:cNvSpPr/>
            <p:nvPr/>
          </p:nvSpPr>
          <p:spPr>
            <a:xfrm>
              <a:off x="3220624" y="4196094"/>
              <a:ext cx="8139909" cy="334170"/>
            </a:xfrm>
            <a:custGeom>
              <a:avLst/>
              <a:gdLst>
                <a:gd name="connsiteX0" fmla="*/ 0 w 8139909"/>
                <a:gd name="connsiteY0" fmla="*/ 0 h 334170"/>
                <a:gd name="connsiteX1" fmla="*/ 8139909 w 8139909"/>
                <a:gd name="connsiteY1" fmla="*/ 0 h 334170"/>
                <a:gd name="connsiteX2" fmla="*/ 8139909 w 8139909"/>
                <a:gd name="connsiteY2" fmla="*/ 334170 h 334170"/>
                <a:gd name="connsiteX3" fmla="*/ 0 w 8139909"/>
                <a:gd name="connsiteY3" fmla="*/ 334170 h 334170"/>
                <a:gd name="connsiteX4" fmla="*/ 0 w 8139909"/>
                <a:gd name="connsiteY4" fmla="*/ 0 h 3341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39909" h="334170">
                  <a:moveTo>
                    <a:pt x="0" y="0"/>
                  </a:moveTo>
                  <a:lnTo>
                    <a:pt x="8139909" y="0"/>
                  </a:lnTo>
                  <a:lnTo>
                    <a:pt x="8139909" y="334170"/>
                  </a:lnTo>
                  <a:lnTo>
                    <a:pt x="0" y="33417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65248" tIns="45720" rIns="45720" bIns="45720" numCol="1" spcCol="1270" anchor="ctr" anchorCtr="0">
              <a:noAutofit/>
            </a:bodyPr>
            <a:lstStyle/>
            <a:p>
              <a:pPr lvl="0" algn="l" defTabSz="800100" rtl="0">
                <a:lnSpc>
                  <a:spcPct val="90000"/>
                </a:lnSpc>
                <a:spcBef>
                  <a:spcPct val="0"/>
                </a:spcBef>
                <a:spcAft>
                  <a:spcPct val="35000"/>
                </a:spcAft>
              </a:pPr>
              <a:r>
                <a:rPr lang="tr-TR" sz="1800" b="1" kern="1200" dirty="0" smtClean="0"/>
                <a:t>Döviz Kazandırıcı Hizmetler Kredisi </a:t>
              </a:r>
              <a:endParaRPr lang="tr-TR" sz="1800" kern="1200" dirty="0"/>
            </a:p>
          </p:txBody>
        </p:sp>
        <p:sp>
          <p:nvSpPr>
            <p:cNvPr id="15" name="Oval 14"/>
            <p:cNvSpPr/>
            <p:nvPr/>
          </p:nvSpPr>
          <p:spPr>
            <a:xfrm>
              <a:off x="3011767" y="4154322"/>
              <a:ext cx="417713" cy="417713"/>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6" name="Freeform 15"/>
            <p:cNvSpPr/>
            <p:nvPr/>
          </p:nvSpPr>
          <p:spPr>
            <a:xfrm>
              <a:off x="3054789" y="4697276"/>
              <a:ext cx="8305744" cy="334170"/>
            </a:xfrm>
            <a:custGeom>
              <a:avLst/>
              <a:gdLst>
                <a:gd name="connsiteX0" fmla="*/ 0 w 8305744"/>
                <a:gd name="connsiteY0" fmla="*/ 0 h 334170"/>
                <a:gd name="connsiteX1" fmla="*/ 8305744 w 8305744"/>
                <a:gd name="connsiteY1" fmla="*/ 0 h 334170"/>
                <a:gd name="connsiteX2" fmla="*/ 8305744 w 8305744"/>
                <a:gd name="connsiteY2" fmla="*/ 334170 h 334170"/>
                <a:gd name="connsiteX3" fmla="*/ 0 w 8305744"/>
                <a:gd name="connsiteY3" fmla="*/ 334170 h 334170"/>
                <a:gd name="connsiteX4" fmla="*/ 0 w 8305744"/>
                <a:gd name="connsiteY4" fmla="*/ 0 h 3341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05744" h="334170">
                  <a:moveTo>
                    <a:pt x="0" y="0"/>
                  </a:moveTo>
                  <a:lnTo>
                    <a:pt x="8305744" y="0"/>
                  </a:lnTo>
                  <a:lnTo>
                    <a:pt x="8305744" y="334170"/>
                  </a:lnTo>
                  <a:lnTo>
                    <a:pt x="0" y="33417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65248" tIns="45720" rIns="45720" bIns="45720" numCol="1" spcCol="1270" anchor="ctr" anchorCtr="0">
              <a:noAutofit/>
            </a:bodyPr>
            <a:lstStyle/>
            <a:p>
              <a:pPr lvl="0" algn="l" defTabSz="800100" rtl="0">
                <a:lnSpc>
                  <a:spcPct val="90000"/>
                </a:lnSpc>
                <a:spcBef>
                  <a:spcPct val="0"/>
                </a:spcBef>
                <a:spcAft>
                  <a:spcPct val="35000"/>
                </a:spcAft>
              </a:pPr>
              <a:r>
                <a:rPr lang="tr-TR" sz="1800" b="1" kern="1200" smtClean="0"/>
                <a:t>Yurtdışı Fuar Katılım Kredisi</a:t>
              </a:r>
              <a:endParaRPr lang="tr-TR" sz="1800" kern="1200"/>
            </a:p>
          </p:txBody>
        </p:sp>
        <p:sp>
          <p:nvSpPr>
            <p:cNvPr id="17" name="Oval 16"/>
            <p:cNvSpPr/>
            <p:nvPr/>
          </p:nvSpPr>
          <p:spPr>
            <a:xfrm>
              <a:off x="2845932" y="4655505"/>
              <a:ext cx="417713" cy="417713"/>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9" name="Oval 18"/>
            <p:cNvSpPr/>
            <p:nvPr/>
          </p:nvSpPr>
          <p:spPr>
            <a:xfrm>
              <a:off x="2543311" y="5157055"/>
              <a:ext cx="417713" cy="417713"/>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3686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CAB383B-2CA2-4B8B-B3CE-334148784FEB}" type="slidenum">
              <a:rPr lang="tr-TR" altLang="tr-TR" smtClean="0">
                <a:solidFill>
                  <a:srgbClr val="FEFFFF"/>
                </a:solidFill>
                <a:latin typeface="Century Gothic" panose="020B0502020202020204" pitchFamily="34" charset="0"/>
              </a:rPr>
              <a:pPr/>
              <a:t>21</a:t>
            </a:fld>
            <a:endParaRPr lang="tr-TR" altLang="tr-TR" smtClean="0">
              <a:solidFill>
                <a:srgbClr val="FEFFFF"/>
              </a:solidFill>
              <a:latin typeface="Century Gothic" panose="020B0502020202020204" pitchFamily="34" charset="0"/>
            </a:endParaRPr>
          </a:p>
        </p:txBody>
      </p:sp>
      <p:pic>
        <p:nvPicPr>
          <p:cNvPr id="36869" name="Picture 3"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chor="ctr"/>
          <a:lstStyle/>
          <a:p>
            <a:pPr eaLnBrk="1" hangingPunct="1"/>
            <a:r>
              <a:rPr lang="tr-TR" altLang="tr-TR" sz="4300" b="1" dirty="0" smtClean="0">
                <a:solidFill>
                  <a:srgbClr val="C00000"/>
                </a:solidFill>
              </a:rPr>
              <a:t>Reeskont Kredisi </a:t>
            </a:r>
          </a:p>
        </p:txBody>
      </p:sp>
      <p:sp>
        <p:nvSpPr>
          <p:cNvPr id="3" name="Content Placeholder 2"/>
          <p:cNvSpPr>
            <a:spLocks noGrp="1"/>
          </p:cNvSpPr>
          <p:nvPr>
            <p:ph idx="1"/>
          </p:nvPr>
        </p:nvSpPr>
        <p:spPr/>
        <p:txBody>
          <a:bodyPr anchor="ctr"/>
          <a:lstStyle/>
          <a:p>
            <a:pPr eaLnBrk="1" hangingPunct="1"/>
            <a:r>
              <a:rPr lang="tr-TR" altLang="tr-TR" b="1" dirty="0" smtClean="0"/>
              <a:t>TCMB kaynağı dolayısıyla hızlı kullanım</a:t>
            </a:r>
          </a:p>
          <a:p>
            <a:pPr eaLnBrk="1" hangingPunct="1"/>
            <a:r>
              <a:rPr lang="tr-TR" altLang="tr-TR" b="1" dirty="0" smtClean="0"/>
              <a:t>360 güne kadar vade imkanı</a:t>
            </a:r>
          </a:p>
          <a:p>
            <a:pPr eaLnBrk="1" hangingPunct="1"/>
            <a:r>
              <a:rPr lang="tr-TR" altLang="tr-TR" b="1" dirty="0" smtClean="0"/>
              <a:t>Geri ödeme yapmadan yeni kredi kullanma imkanı</a:t>
            </a:r>
          </a:p>
          <a:p>
            <a:pPr eaLnBrk="1" hangingPunct="1"/>
            <a:r>
              <a:rPr lang="tr-TR" altLang="tr-TR" b="1" dirty="0" smtClean="0"/>
              <a:t>24 aylık ihracat taahhüt kapatma süresi</a:t>
            </a:r>
          </a:p>
          <a:p>
            <a:pPr eaLnBrk="1" hangingPunct="1"/>
            <a:r>
              <a:rPr lang="tr-TR" altLang="tr-TR" b="1" dirty="0" smtClean="0"/>
              <a:t>Dövizde 240 güne kadar yıllık %1’in altında faiz oranları</a:t>
            </a:r>
          </a:p>
          <a:p>
            <a:pPr eaLnBrk="1" hangingPunct="1"/>
            <a:r>
              <a:rPr lang="tr-TR" altLang="tr-TR" b="1" dirty="0"/>
              <a:t>3</a:t>
            </a:r>
            <a:r>
              <a:rPr lang="tr-TR" altLang="tr-TR" b="1" dirty="0" smtClean="0"/>
              <a:t>50 milyon ABD Dolarında başlayan firma limiti </a:t>
            </a:r>
          </a:p>
          <a:p>
            <a:pPr eaLnBrk="1" hangingPunct="1"/>
            <a:r>
              <a:rPr lang="tr-TR" altLang="tr-TR" b="1" dirty="0" smtClean="0"/>
              <a:t>Banka avali, banka teminat mektubu veya KGF kefaleti ile </a:t>
            </a:r>
            <a:r>
              <a:rPr lang="tr-TR" altLang="tr-TR" b="1" dirty="0" err="1" smtClean="0"/>
              <a:t>teminatlandırma</a:t>
            </a:r>
            <a:endParaRPr lang="tr-TR" altLang="tr-TR" b="1" dirty="0" smtClean="0"/>
          </a:p>
        </p:txBody>
      </p:sp>
      <p:sp>
        <p:nvSpPr>
          <p:cNvPr id="23556"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B930E40-0A99-4EC1-9286-C4530EEF4BD2}" type="slidenum">
              <a:rPr lang="tr-TR" altLang="tr-TR" smtClean="0">
                <a:solidFill>
                  <a:srgbClr val="FEFFFF"/>
                </a:solidFill>
                <a:latin typeface="Century Gothic" panose="020B0502020202020204" pitchFamily="34" charset="0"/>
              </a:rPr>
              <a:pPr/>
              <a:t>22</a:t>
            </a:fld>
            <a:endParaRPr lang="tr-TR" altLang="tr-TR" smtClean="0">
              <a:solidFill>
                <a:srgbClr val="FEFFFF"/>
              </a:solidFill>
              <a:latin typeface="Century Gothic" panose="020B0502020202020204" pitchFamily="34" charset="0"/>
            </a:endParaRPr>
          </a:p>
        </p:txBody>
      </p:sp>
      <p:pic>
        <p:nvPicPr>
          <p:cNvPr id="23557" name="Picture 3"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343919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tr-TR" altLang="tr-TR" sz="4300" b="1" smtClean="0">
                <a:solidFill>
                  <a:srgbClr val="C00000"/>
                </a:solidFill>
              </a:rPr>
              <a:t>Turizm Kredisi</a:t>
            </a:r>
            <a:endParaRPr lang="tr-TR" altLang="tr-TR" smtClean="0"/>
          </a:p>
        </p:txBody>
      </p:sp>
      <p:sp>
        <p:nvSpPr>
          <p:cNvPr id="3" name="Content Placeholder 2"/>
          <p:cNvSpPr>
            <a:spLocks noGrp="1"/>
          </p:cNvSpPr>
          <p:nvPr>
            <p:ph idx="1"/>
          </p:nvPr>
        </p:nvSpPr>
        <p:spPr/>
        <p:txBody>
          <a:bodyPr anchor="ctr"/>
          <a:lstStyle/>
          <a:p>
            <a:pPr eaLnBrk="1" hangingPunct="1"/>
            <a:r>
              <a:rPr lang="tr-TR" altLang="tr-TR" b="1" dirty="0" smtClean="0"/>
              <a:t>Turizm hizmetlerinin finansmanına yönelik</a:t>
            </a:r>
          </a:p>
          <a:p>
            <a:pPr eaLnBrk="1" hangingPunct="1"/>
            <a:r>
              <a:rPr lang="tr-TR" altLang="tr-TR" b="1" dirty="0" smtClean="0"/>
              <a:t>Firma limiti 25 milyon ABD doları</a:t>
            </a:r>
          </a:p>
          <a:p>
            <a:pPr eaLnBrk="1" hangingPunct="1"/>
            <a:r>
              <a:rPr lang="tr-TR" altLang="tr-TR" b="1" dirty="0" smtClean="0"/>
              <a:t>540 güne kadar vadeli</a:t>
            </a:r>
          </a:p>
          <a:p>
            <a:pPr eaLnBrk="1" hangingPunct="1"/>
            <a:r>
              <a:rPr lang="tr-TR" altLang="tr-TR" b="1" dirty="0" smtClean="0"/>
              <a:t>VRHİB kapsamında ve VRHİB kapsamı dışında</a:t>
            </a:r>
          </a:p>
          <a:p>
            <a:pPr eaLnBrk="1" hangingPunct="1"/>
            <a:r>
              <a:rPr lang="tr-TR" altLang="tr-TR" b="1" dirty="0" smtClean="0"/>
              <a:t>Kredi vadesi içerisinde turistlere verilen turizm hizmetleri taahhüdü karşılığı</a:t>
            </a:r>
          </a:p>
          <a:p>
            <a:pPr eaLnBrk="1" hangingPunct="1"/>
            <a:r>
              <a:rPr lang="tr-TR" altLang="tr-TR" b="1" dirty="0" smtClean="0"/>
              <a:t>Banka Teminat Mektubu, KGF Kefaleti ve/veya Devlet İç ve Dış Borçlanma Senetleri ile </a:t>
            </a:r>
            <a:r>
              <a:rPr lang="tr-TR" altLang="tr-TR" b="1" dirty="0" err="1" smtClean="0"/>
              <a:t>Teminatlandırma</a:t>
            </a:r>
            <a:endParaRPr lang="tr-TR" altLang="tr-TR" b="1" dirty="0" smtClean="0"/>
          </a:p>
          <a:p>
            <a:pPr eaLnBrk="1" hangingPunct="1"/>
            <a:endParaRPr lang="tr-TR" altLang="tr-TR" dirty="0" smtClean="0"/>
          </a:p>
        </p:txBody>
      </p:sp>
      <p:sp>
        <p:nvSpPr>
          <p:cNvPr id="40964"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A454417-AA23-41BD-995B-786D5A577644}" type="slidenum">
              <a:rPr lang="tr-TR" altLang="tr-TR" smtClean="0">
                <a:solidFill>
                  <a:srgbClr val="FEFFFF"/>
                </a:solidFill>
                <a:latin typeface="Century Gothic" panose="020B0502020202020204" pitchFamily="34" charset="0"/>
              </a:rPr>
              <a:pPr/>
              <a:t>23</a:t>
            </a:fld>
            <a:endParaRPr lang="tr-TR" altLang="tr-TR" smtClean="0">
              <a:solidFill>
                <a:srgbClr val="FEFFFF"/>
              </a:solidFill>
              <a:latin typeface="Century Gothic" panose="020B0502020202020204" pitchFamily="34" charset="0"/>
            </a:endParaRPr>
          </a:p>
        </p:txBody>
      </p:sp>
      <p:pic>
        <p:nvPicPr>
          <p:cNvPr id="40965" name="Picture 3" descr="2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tr-TR" sz="4300" b="1" dirty="0" smtClean="0">
                <a:solidFill>
                  <a:srgbClr val="C00000"/>
                </a:solidFill>
              </a:rPr>
              <a:t>Uluslararası Nakliyat Pazarlama Kredisi</a:t>
            </a:r>
            <a:endParaRPr lang="tr-TR" dirty="0">
              <a:solidFill>
                <a:schemeClr val="tx1">
                  <a:lumMod val="85000"/>
                  <a:lumOff val="15000"/>
                </a:schemeClr>
              </a:solidFill>
            </a:endParaRPr>
          </a:p>
        </p:txBody>
      </p:sp>
      <p:sp>
        <p:nvSpPr>
          <p:cNvPr id="3" name="Content Placeholder 2"/>
          <p:cNvSpPr>
            <a:spLocks noGrp="1"/>
          </p:cNvSpPr>
          <p:nvPr>
            <p:ph idx="1"/>
          </p:nvPr>
        </p:nvSpPr>
        <p:spPr/>
        <p:txBody>
          <a:bodyPr anchor="ctr"/>
          <a:lstStyle/>
          <a:p>
            <a:pPr eaLnBrk="1" hangingPunct="1"/>
            <a:r>
              <a:rPr lang="tr-TR" altLang="tr-TR" b="1" dirty="0" smtClean="0"/>
              <a:t>Karayolu, Denizyolu ve Havayolu taşımacılık hizmetleri finansmanı</a:t>
            </a:r>
          </a:p>
          <a:p>
            <a:pPr eaLnBrk="1" hangingPunct="1"/>
            <a:r>
              <a:rPr lang="tr-TR" altLang="tr-TR" b="1" dirty="0" smtClean="0"/>
              <a:t>Firma limiti 25 milyon ABD doları</a:t>
            </a:r>
          </a:p>
          <a:p>
            <a:pPr eaLnBrk="1" hangingPunct="1"/>
            <a:r>
              <a:rPr lang="tr-TR" altLang="tr-TR" b="1" dirty="0" smtClean="0"/>
              <a:t>540 güne kadar vadeli</a:t>
            </a:r>
          </a:p>
          <a:p>
            <a:pPr eaLnBrk="1" hangingPunct="1"/>
            <a:r>
              <a:rPr lang="tr-TR" altLang="tr-TR" b="1" dirty="0" smtClean="0"/>
              <a:t>VRHİB kapsamında ve VRHİB kapsamı dışında</a:t>
            </a:r>
          </a:p>
          <a:p>
            <a:pPr eaLnBrk="1" hangingPunct="1"/>
            <a:r>
              <a:rPr lang="tr-TR" altLang="tr-TR" b="1" dirty="0" smtClean="0"/>
              <a:t>Kredi vadesi içerisinde uluslararası navlun hizmeti taahhüdü karşılığı</a:t>
            </a:r>
          </a:p>
          <a:p>
            <a:pPr eaLnBrk="1" hangingPunct="1"/>
            <a:r>
              <a:rPr lang="tr-TR" altLang="tr-TR" b="1" dirty="0" smtClean="0"/>
              <a:t>Banka Teminat Mektubu, KGF Kefaleti ve/veya Devlet İç ve Dış Borçlanma Senetleri ile </a:t>
            </a:r>
            <a:r>
              <a:rPr lang="tr-TR" altLang="tr-TR" b="1" dirty="0" err="1" smtClean="0"/>
              <a:t>Teminatlandırma</a:t>
            </a:r>
            <a:endParaRPr lang="tr-TR" altLang="tr-TR" b="1" dirty="0" smtClean="0"/>
          </a:p>
          <a:p>
            <a:pPr eaLnBrk="1" hangingPunct="1"/>
            <a:endParaRPr lang="tr-TR" altLang="tr-TR" dirty="0" smtClean="0"/>
          </a:p>
        </p:txBody>
      </p:sp>
      <p:sp>
        <p:nvSpPr>
          <p:cNvPr id="39940"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E21229F-5219-42D1-83CB-BEC3367DF685}" type="slidenum">
              <a:rPr lang="tr-TR" altLang="tr-TR" smtClean="0">
                <a:solidFill>
                  <a:srgbClr val="FEFFFF"/>
                </a:solidFill>
                <a:latin typeface="Century Gothic" panose="020B0502020202020204" pitchFamily="34" charset="0"/>
              </a:rPr>
              <a:pPr/>
              <a:t>24</a:t>
            </a:fld>
            <a:endParaRPr lang="tr-TR" altLang="tr-TR" smtClean="0">
              <a:solidFill>
                <a:srgbClr val="FEFFFF"/>
              </a:solidFill>
              <a:latin typeface="Century Gothic" panose="020B0502020202020204" pitchFamily="34" charset="0"/>
            </a:endParaRPr>
          </a:p>
        </p:txBody>
      </p:sp>
      <p:pic>
        <p:nvPicPr>
          <p:cNvPr id="39941" name="Picture 3" descr="2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tr-TR" sz="4300" b="1" dirty="0" smtClean="0">
                <a:solidFill>
                  <a:srgbClr val="C00000"/>
                </a:solidFill>
              </a:rPr>
              <a:t>Döviz Kazandırıcı Hizmetler Kredisi</a:t>
            </a:r>
            <a:endParaRPr lang="tr-TR" dirty="0">
              <a:solidFill>
                <a:schemeClr val="tx1">
                  <a:lumMod val="85000"/>
                  <a:lumOff val="15000"/>
                </a:schemeClr>
              </a:solidFill>
            </a:endParaRPr>
          </a:p>
        </p:txBody>
      </p:sp>
      <p:sp>
        <p:nvSpPr>
          <p:cNvPr id="3" name="Content Placeholder 2"/>
          <p:cNvSpPr>
            <a:spLocks noGrp="1"/>
          </p:cNvSpPr>
          <p:nvPr>
            <p:ph idx="1"/>
          </p:nvPr>
        </p:nvSpPr>
        <p:spPr/>
        <p:txBody>
          <a:bodyPr anchor="ctr"/>
          <a:lstStyle/>
          <a:p>
            <a:pPr eaLnBrk="1" hangingPunct="1"/>
            <a:r>
              <a:rPr lang="tr-TR" altLang="tr-TR" b="1" dirty="0" smtClean="0"/>
              <a:t>Müteahhitlik, müşavirlik, yazılım projelendirme ve mühendislik vb. kapsamında hizmetlere yönelik</a:t>
            </a:r>
          </a:p>
          <a:p>
            <a:pPr eaLnBrk="1" hangingPunct="1"/>
            <a:r>
              <a:rPr lang="tr-TR" altLang="tr-TR" b="1" dirty="0" smtClean="0"/>
              <a:t>Vergi Resim Harç İstisna Belgesi kapsamında </a:t>
            </a:r>
          </a:p>
          <a:p>
            <a:pPr eaLnBrk="1" hangingPunct="1"/>
            <a:r>
              <a:rPr lang="tr-TR" altLang="tr-TR" b="1" dirty="0" smtClean="0"/>
              <a:t>Firma limiti 25 milyon ABD Doları</a:t>
            </a:r>
          </a:p>
          <a:p>
            <a:pPr eaLnBrk="1" hangingPunct="1"/>
            <a:r>
              <a:rPr lang="tr-TR" altLang="tr-TR" b="1" dirty="0" smtClean="0"/>
              <a:t>540 güne kadar vadeli</a:t>
            </a:r>
          </a:p>
          <a:p>
            <a:pPr eaLnBrk="1" hangingPunct="1"/>
            <a:r>
              <a:rPr lang="tr-TR" altLang="tr-TR" b="1" dirty="0" smtClean="0"/>
              <a:t>Banka Teminat Mektubu, KGF Kefaleti ve/veya Devlet İç ve Dış Borçlanma Senetleri ile </a:t>
            </a:r>
            <a:r>
              <a:rPr lang="tr-TR" altLang="tr-TR" b="1" dirty="0" err="1" smtClean="0"/>
              <a:t>Teminatlandırma</a:t>
            </a:r>
            <a:endParaRPr lang="tr-TR" altLang="tr-TR" b="1" dirty="0" smtClean="0"/>
          </a:p>
          <a:p>
            <a:pPr eaLnBrk="1" hangingPunct="1"/>
            <a:endParaRPr lang="tr-TR" altLang="tr-TR" dirty="0" smtClean="0"/>
          </a:p>
        </p:txBody>
      </p:sp>
      <p:sp>
        <p:nvSpPr>
          <p:cNvPr id="38916"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FEA436F-2F74-4BD9-ADCB-1A532AD3C30D}" type="slidenum">
              <a:rPr lang="tr-TR" altLang="tr-TR" smtClean="0">
                <a:solidFill>
                  <a:srgbClr val="FEFFFF"/>
                </a:solidFill>
                <a:latin typeface="Century Gothic" panose="020B0502020202020204" pitchFamily="34" charset="0"/>
              </a:rPr>
              <a:pPr/>
              <a:t>25</a:t>
            </a:fld>
            <a:endParaRPr lang="tr-TR" altLang="tr-TR" smtClean="0">
              <a:solidFill>
                <a:srgbClr val="FEFFFF"/>
              </a:solidFill>
              <a:latin typeface="Century Gothic" panose="020B0502020202020204" pitchFamily="34" charset="0"/>
            </a:endParaRPr>
          </a:p>
        </p:txBody>
      </p:sp>
      <p:pic>
        <p:nvPicPr>
          <p:cNvPr id="38917" name="Picture 3" descr="2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tr-TR" altLang="tr-TR" sz="4300" b="1" dirty="0">
                <a:solidFill>
                  <a:srgbClr val="C00000"/>
                </a:solidFill>
              </a:rPr>
              <a:t> Yurtdışı Fuar Katılım Kredisi </a:t>
            </a:r>
            <a:endParaRPr lang="tr-TR" altLang="tr-TR" dirty="0" smtClean="0"/>
          </a:p>
        </p:txBody>
      </p:sp>
      <p:sp>
        <p:nvSpPr>
          <p:cNvPr id="3" name="Content Placeholder 2"/>
          <p:cNvSpPr>
            <a:spLocks noGrp="1"/>
          </p:cNvSpPr>
          <p:nvPr>
            <p:ph idx="1"/>
          </p:nvPr>
        </p:nvSpPr>
        <p:spPr/>
        <p:txBody>
          <a:bodyPr anchor="ctr"/>
          <a:lstStyle/>
          <a:p>
            <a:r>
              <a:rPr lang="tr-TR" b="1" dirty="0" smtClean="0"/>
              <a:t>Organizatör </a:t>
            </a:r>
            <a:r>
              <a:rPr lang="tr-TR" b="1" dirty="0"/>
              <a:t>kuruluşlar, </a:t>
            </a:r>
            <a:r>
              <a:rPr lang="tr-TR" b="1" dirty="0" smtClean="0"/>
              <a:t>milli </a:t>
            </a:r>
            <a:r>
              <a:rPr lang="tr-TR" b="1" dirty="0"/>
              <a:t>katılımcı firmalar ve Bireysel katılımcı firmalar kredi imkanından yararlanırlar. </a:t>
            </a:r>
          </a:p>
          <a:p>
            <a:pPr eaLnBrk="1" hangingPunct="1"/>
            <a:r>
              <a:rPr lang="tr-TR" altLang="tr-TR" b="1" dirty="0" smtClean="0"/>
              <a:t>360 güne kadar vadeli</a:t>
            </a:r>
          </a:p>
          <a:p>
            <a:r>
              <a:rPr lang="tr-TR" b="1" dirty="0" smtClean="0"/>
              <a:t>Sadece </a:t>
            </a:r>
            <a:r>
              <a:rPr lang="tr-TR" b="1" dirty="0"/>
              <a:t>TL olarak kullandırılan kredi programında vade 360 gündür (iki taksit). </a:t>
            </a:r>
          </a:p>
          <a:p>
            <a:pPr eaLnBrk="1" hangingPunct="1"/>
            <a:r>
              <a:rPr lang="tr-TR" altLang="tr-TR" b="1" dirty="0" smtClean="0"/>
              <a:t>Banka Teminat Mektubu, KGF Kefaleti ve/veya Devlet İç ve Dış Borçlanma Senetleri, T</a:t>
            </a:r>
            <a:r>
              <a:rPr lang="tr-TR" b="1" dirty="0" smtClean="0"/>
              <a:t>.C</a:t>
            </a:r>
            <a:r>
              <a:rPr lang="tr-TR" b="1" dirty="0"/>
              <a:t>. Merkez Bankası nezdinde Kesinleşmiş DFİF Alacaklarının Temliki (%60 Oranında) </a:t>
            </a:r>
            <a:r>
              <a:rPr lang="tr-TR" altLang="tr-TR" b="1" dirty="0" smtClean="0"/>
              <a:t> ile </a:t>
            </a:r>
            <a:r>
              <a:rPr lang="tr-TR" altLang="tr-TR" b="1" dirty="0" err="1"/>
              <a:t>t</a:t>
            </a:r>
            <a:r>
              <a:rPr lang="tr-TR" altLang="tr-TR" b="1" dirty="0" err="1" smtClean="0"/>
              <a:t>eminatlandırma</a:t>
            </a:r>
            <a:endParaRPr lang="tr-TR" altLang="tr-TR" b="1" dirty="0" smtClean="0"/>
          </a:p>
          <a:p>
            <a:pPr eaLnBrk="1" hangingPunct="1"/>
            <a:endParaRPr lang="tr-TR" altLang="tr-TR" dirty="0" smtClean="0"/>
          </a:p>
        </p:txBody>
      </p:sp>
      <p:sp>
        <p:nvSpPr>
          <p:cNvPr id="40964"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A454417-AA23-41BD-995B-786D5A577644}" type="slidenum">
              <a:rPr lang="tr-TR" altLang="tr-TR" smtClean="0">
                <a:solidFill>
                  <a:srgbClr val="FEFFFF"/>
                </a:solidFill>
                <a:latin typeface="Century Gothic" panose="020B0502020202020204" pitchFamily="34" charset="0"/>
              </a:rPr>
              <a:pPr/>
              <a:t>26</a:t>
            </a:fld>
            <a:endParaRPr lang="tr-TR" altLang="tr-TR" smtClean="0">
              <a:solidFill>
                <a:srgbClr val="FEFFFF"/>
              </a:solidFill>
              <a:latin typeface="Century Gothic" panose="020B0502020202020204" pitchFamily="34" charset="0"/>
            </a:endParaRPr>
          </a:p>
        </p:txBody>
      </p:sp>
      <p:pic>
        <p:nvPicPr>
          <p:cNvPr id="40965" name="Picture 3" descr="2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415990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rot="21600000">
            <a:off x="4572000" y="2514600"/>
            <a:ext cx="2895600" cy="3541713"/>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chemeClr val="accent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99" tIns="708342" rIns="152400" bIns="708342" spcCol="1270" anchor="ctr"/>
          <a:lstStyle/>
          <a:p>
            <a:pPr algn="ctr" defTabSz="1066800" eaLnBrk="1" fontAlgn="auto" hangingPunct="1">
              <a:lnSpc>
                <a:spcPct val="90000"/>
              </a:lnSpc>
              <a:spcAft>
                <a:spcPct val="35000"/>
              </a:spcAft>
              <a:defRPr/>
            </a:pPr>
            <a:r>
              <a:rPr lang="tr-TR" sz="2100" b="1" dirty="0"/>
              <a:t>ULUSLARARASI KREDİLER</a:t>
            </a:r>
          </a:p>
        </p:txBody>
      </p:sp>
      <p:sp>
        <p:nvSpPr>
          <p:cNvPr id="7" name="Freeform 6"/>
          <p:cNvSpPr/>
          <p:nvPr/>
        </p:nvSpPr>
        <p:spPr>
          <a:xfrm rot="21600000">
            <a:off x="2209800" y="2438400"/>
            <a:ext cx="2590800" cy="3541713"/>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chemeClr val="accent2">
              <a:lumMod val="75000"/>
              <a:alpha val="42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400" tIns="708342" rIns="152400" bIns="708342" spcCol="1270" anchor="ctr"/>
          <a:lstStyle/>
          <a:p>
            <a:pPr algn="ctr" defTabSz="1066800" eaLnBrk="1" fontAlgn="auto" hangingPunct="1">
              <a:lnSpc>
                <a:spcPct val="90000"/>
              </a:lnSpc>
              <a:spcAft>
                <a:spcPct val="35000"/>
              </a:spcAft>
              <a:defRPr/>
            </a:pPr>
            <a:r>
              <a:rPr lang="tr-TR" sz="2100" b="1" dirty="0"/>
              <a:t>ULUSLARARASI </a:t>
            </a:r>
          </a:p>
          <a:p>
            <a:pPr algn="ctr" defTabSz="1066800" eaLnBrk="1" fontAlgn="auto" hangingPunct="1">
              <a:lnSpc>
                <a:spcPct val="90000"/>
              </a:lnSpc>
              <a:spcAft>
                <a:spcPct val="35000"/>
              </a:spcAft>
              <a:defRPr/>
            </a:pPr>
            <a:r>
              <a:rPr lang="tr-TR" sz="2100" b="1" dirty="0"/>
              <a:t>PROJE</a:t>
            </a:r>
          </a:p>
          <a:p>
            <a:pPr algn="ctr" defTabSz="1066800" eaLnBrk="1" fontAlgn="auto" hangingPunct="1">
              <a:lnSpc>
                <a:spcPct val="90000"/>
              </a:lnSpc>
              <a:spcAft>
                <a:spcPct val="35000"/>
              </a:spcAft>
              <a:defRPr/>
            </a:pPr>
            <a:r>
              <a:rPr lang="tr-TR" sz="2100" b="1" dirty="0"/>
              <a:t>KREDİLERİ</a:t>
            </a:r>
          </a:p>
        </p:txBody>
      </p:sp>
      <p:sp>
        <p:nvSpPr>
          <p:cNvPr id="8" name="Freeform 7"/>
          <p:cNvSpPr/>
          <p:nvPr/>
        </p:nvSpPr>
        <p:spPr>
          <a:xfrm rot="21600000">
            <a:off x="7467600" y="2362200"/>
            <a:ext cx="2660650" cy="3541713"/>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chemeClr val="accent2">
              <a:lumMod val="75000"/>
              <a:alpha val="42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400" tIns="708342" rIns="152400" bIns="708342" spcCol="1270" anchor="ctr"/>
          <a:lstStyle/>
          <a:p>
            <a:pPr algn="ctr" defTabSz="1066800" eaLnBrk="1" fontAlgn="auto" hangingPunct="1">
              <a:lnSpc>
                <a:spcPct val="90000"/>
              </a:lnSpc>
              <a:spcAft>
                <a:spcPct val="35000"/>
              </a:spcAft>
              <a:defRPr/>
            </a:pPr>
            <a:r>
              <a:rPr lang="tr-TR" sz="2100" b="1" dirty="0"/>
              <a:t>ULUSLARARASI TİCARETİN FİNANSMANI</a:t>
            </a:r>
          </a:p>
        </p:txBody>
      </p:sp>
      <p:sp>
        <p:nvSpPr>
          <p:cNvPr id="89093" name="Slide Number Placeholder 1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fld id="{F0465B3D-F112-4A93-A22C-DADCDB658F2F}" type="slidenum">
              <a:rPr lang="en-US" altLang="tr-TR" smtClean="0">
                <a:solidFill>
                  <a:srgbClr val="FEFFFF"/>
                </a:solidFill>
              </a:rPr>
              <a:pPr>
                <a:spcBef>
                  <a:spcPct val="0"/>
                </a:spcBef>
                <a:buClrTx/>
                <a:buFontTx/>
                <a:buNone/>
              </a:pPr>
              <a:t>27</a:t>
            </a:fld>
            <a:endParaRPr lang="en-US" altLang="tr-TR" smtClean="0">
              <a:solidFill>
                <a:srgbClr val="FEFFFF"/>
              </a:solidFill>
            </a:endParaRPr>
          </a:p>
        </p:txBody>
      </p:sp>
    </p:spTree>
    <p:extLst>
      <p:ext uri="{BB962C8B-B14F-4D97-AF65-F5344CB8AC3E}">
        <p14:creationId xmlns:p14="http://schemas.microsoft.com/office/powerpoint/2010/main" val="377904717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iterate type="lt">
                                    <p:tmPct val="0"/>
                                  </p:iterate>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par>
                                <p:cTn id="10" presetID="64" presetClass="path" presetSubtype="0" accel="50000" decel="50000" fill="hold" grpId="1" nodeType="withEffect">
                                  <p:stCondLst>
                                    <p:cond delay="0"/>
                                  </p:stCondLst>
                                  <p:iterate type="lt">
                                    <p:tmPct val="0"/>
                                  </p:iterate>
                                  <p:childTnLst>
                                    <p:animMotion origin="layout" path="M 3.33333E-6 1.71138E-6 L 3.33333E-6 -0.33303 " pathEditMode="relative" rAng="0" ptsTypes="AA">
                                      <p:cBhvr>
                                        <p:cTn id="11" dur="2000" fill="hold"/>
                                        <p:tgtEl>
                                          <p:spTgt spid="6"/>
                                        </p:tgtEl>
                                        <p:attrNameLst>
                                          <p:attrName>ppt_x</p:attrName>
                                          <p:attrName>ppt_y</p:attrName>
                                        </p:attrNameLst>
                                      </p:cBhvr>
                                      <p:rCtr x="0" y="-16700"/>
                                    </p:animMotion>
                                  </p:childTnLst>
                                </p:cTn>
                              </p:par>
                              <p:par>
                                <p:cTn id="12" presetID="55" presetClass="entr" presetSubtype="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2000" fill="hold"/>
                                        <p:tgtEl>
                                          <p:spTgt spid="7"/>
                                        </p:tgtEl>
                                        <p:attrNameLst>
                                          <p:attrName>ppt_w</p:attrName>
                                        </p:attrNameLst>
                                      </p:cBhvr>
                                      <p:tavLst>
                                        <p:tav tm="0">
                                          <p:val>
                                            <p:strVal val="#ppt_w*0.70"/>
                                          </p:val>
                                        </p:tav>
                                        <p:tav tm="100000">
                                          <p:val>
                                            <p:strVal val="#ppt_w"/>
                                          </p:val>
                                        </p:tav>
                                      </p:tavLst>
                                    </p:anim>
                                    <p:anim calcmode="lin" valueType="num">
                                      <p:cBhvr>
                                        <p:cTn id="15" dur="2000" fill="hold"/>
                                        <p:tgtEl>
                                          <p:spTgt spid="7"/>
                                        </p:tgtEl>
                                        <p:attrNameLst>
                                          <p:attrName>ppt_h</p:attrName>
                                        </p:attrNameLst>
                                      </p:cBhvr>
                                      <p:tavLst>
                                        <p:tav tm="0">
                                          <p:val>
                                            <p:strVal val="#ppt_h"/>
                                          </p:val>
                                        </p:tav>
                                        <p:tav tm="100000">
                                          <p:val>
                                            <p:strVal val="#ppt_h"/>
                                          </p:val>
                                        </p:tav>
                                      </p:tavLst>
                                    </p:anim>
                                    <p:animEffect transition="in" filter="fade">
                                      <p:cBhvr>
                                        <p:cTn id="16" dur="2000"/>
                                        <p:tgtEl>
                                          <p:spTgt spid="7"/>
                                        </p:tgtEl>
                                      </p:cBhvr>
                                    </p:animEffect>
                                  </p:childTnLst>
                                </p:cTn>
                              </p:par>
                            </p:childTnLst>
                          </p:cTn>
                        </p:par>
                        <p:par>
                          <p:cTn id="17" fill="hold" nodeType="afterGroup">
                            <p:stCondLst>
                              <p:cond delay="2000"/>
                            </p:stCondLst>
                            <p:childTnLst>
                              <p:par>
                                <p:cTn id="18" presetID="55"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1000" fill="hold"/>
                                        <p:tgtEl>
                                          <p:spTgt spid="8"/>
                                        </p:tgtEl>
                                        <p:attrNameLst>
                                          <p:attrName>ppt_w</p:attrName>
                                        </p:attrNameLst>
                                      </p:cBhvr>
                                      <p:tavLst>
                                        <p:tav tm="0">
                                          <p:val>
                                            <p:strVal val="#ppt_w*0.70"/>
                                          </p:val>
                                        </p:tav>
                                        <p:tav tm="100000">
                                          <p:val>
                                            <p:strVal val="#ppt_w"/>
                                          </p:val>
                                        </p:tav>
                                      </p:tavLst>
                                    </p:anim>
                                    <p:anim calcmode="lin" valueType="num">
                                      <p:cBhvr>
                                        <p:cTn id="21" dur="1000" fill="hold"/>
                                        <p:tgtEl>
                                          <p:spTgt spid="8"/>
                                        </p:tgtEl>
                                        <p:attrNameLst>
                                          <p:attrName>ppt_h</p:attrName>
                                        </p:attrNameLst>
                                      </p:cBhvr>
                                      <p:tavLst>
                                        <p:tav tm="0">
                                          <p:val>
                                            <p:strVal val="#ppt_h"/>
                                          </p:val>
                                        </p:tav>
                                        <p:tav tm="100000">
                                          <p:val>
                                            <p:strVal val="#ppt_h"/>
                                          </p:val>
                                        </p:tav>
                                      </p:tavLst>
                                    </p:anim>
                                    <p:animEffect transition="in" filter="fade">
                                      <p:cBhvr>
                                        <p:cTn id="22"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7"/>
          <p:cNvSpPr>
            <a:spLocks noGrp="1"/>
          </p:cNvSpPr>
          <p:nvPr>
            <p:ph sz="half" idx="4294967295"/>
          </p:nvPr>
        </p:nvSpPr>
        <p:spPr>
          <a:xfrm>
            <a:off x="7751763" y="874713"/>
            <a:ext cx="3559175" cy="676275"/>
          </a:xfrm>
        </p:spPr>
        <p:txBody>
          <a:bodyPr/>
          <a:lstStyle/>
          <a:p>
            <a:pPr algn="ctr" eaLnBrk="1" hangingPunct="1">
              <a:buFont typeface="Wingdings" panose="05000000000000000000" pitchFamily="2" charset="2"/>
              <a:buChar char="ü"/>
            </a:pPr>
            <a:r>
              <a:rPr lang="tr-TR" altLang="tr-TR" sz="3200" b="1" u="sng" smtClean="0">
                <a:solidFill>
                  <a:srgbClr val="C00000"/>
                </a:solidFill>
              </a:rPr>
              <a:t>MAL İHRACATI</a:t>
            </a:r>
          </a:p>
        </p:txBody>
      </p:sp>
      <p:graphicFrame>
        <p:nvGraphicFramePr>
          <p:cNvPr id="5" name="Content Placeholder 17"/>
          <p:cNvGraphicFramePr>
            <a:graphicFrameLocks noGrp="1"/>
          </p:cNvGraphicFramePr>
          <p:nvPr>
            <p:ph sz="half" idx="4294967295"/>
          </p:nvPr>
        </p:nvGraphicFramePr>
        <p:xfrm>
          <a:off x="4094875" y="1767807"/>
          <a:ext cx="3240360" cy="47523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3944938" y="874713"/>
            <a:ext cx="2849562" cy="584200"/>
          </a:xfrm>
          <a:prstGeom prst="rect">
            <a:avLst/>
          </a:prstGeom>
          <a:noFill/>
        </p:spPr>
        <p:txBody>
          <a:bodyPr>
            <a:spAutoFit/>
          </a:bodyPr>
          <a:lstStyle/>
          <a:p>
            <a:pPr algn="ctr" eaLnBrk="1" fontAlgn="auto" hangingPunct="1">
              <a:spcBef>
                <a:spcPts val="0"/>
              </a:spcBef>
              <a:spcAft>
                <a:spcPts val="0"/>
              </a:spcAft>
              <a:buClr>
                <a:srgbClr val="C00000"/>
              </a:buClr>
              <a:buFont typeface="Wingdings" pitchFamily="2" charset="2"/>
              <a:buChar char="ü"/>
              <a:defRPr/>
            </a:pPr>
            <a:r>
              <a:rPr lang="tr-TR" sz="3200" b="1" dirty="0">
                <a:solidFill>
                  <a:schemeClr val="tx1">
                    <a:lumMod val="75000"/>
                    <a:lumOff val="25000"/>
                  </a:schemeClr>
                </a:solidFill>
                <a:latin typeface="+mn-lt"/>
              </a:rPr>
              <a:t> </a:t>
            </a:r>
            <a:r>
              <a:rPr lang="tr-TR" sz="3200" b="1" u="sng" dirty="0">
                <a:solidFill>
                  <a:srgbClr val="C00000"/>
                </a:solidFill>
                <a:latin typeface="+mn-lt"/>
              </a:rPr>
              <a:t>PROJE</a:t>
            </a:r>
          </a:p>
        </p:txBody>
      </p:sp>
      <p:graphicFrame>
        <p:nvGraphicFramePr>
          <p:cNvPr id="7" name="Content Placeholder 17"/>
          <p:cNvGraphicFramePr>
            <a:graphicFrameLocks/>
          </p:cNvGraphicFramePr>
          <p:nvPr/>
        </p:nvGraphicFramePr>
        <p:xfrm>
          <a:off x="7878154" y="1810787"/>
          <a:ext cx="3399445" cy="47525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1142"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fld id="{9D250035-FEF9-4324-A3E0-0268291712C7}" type="slidenum">
              <a:rPr lang="tr-TR" altLang="tr-TR" smtClean="0">
                <a:solidFill>
                  <a:srgbClr val="FEFFFF"/>
                </a:solidFill>
              </a:rPr>
              <a:pPr>
                <a:spcBef>
                  <a:spcPct val="0"/>
                </a:spcBef>
                <a:buClrTx/>
                <a:buFontTx/>
                <a:buNone/>
              </a:pPr>
              <a:t>28</a:t>
            </a:fld>
            <a:endParaRPr lang="tr-TR" altLang="tr-TR" smtClean="0">
              <a:solidFill>
                <a:srgbClr val="FEFFFF"/>
              </a:solidFill>
            </a:endParaRPr>
          </a:p>
        </p:txBody>
      </p:sp>
    </p:spTree>
    <p:extLst>
      <p:ext uri="{BB962C8B-B14F-4D97-AF65-F5344CB8AC3E}">
        <p14:creationId xmlns:p14="http://schemas.microsoft.com/office/powerpoint/2010/main" val="10499403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par>
                          <p:cTn id="8" fill="hold" nodeType="afterGroup">
                            <p:stCondLst>
                              <p:cond delay="1000"/>
                            </p:stCondLst>
                            <p:childTnLst>
                              <p:par>
                                <p:cTn id="9" presetID="3" presetClass="entr" presetSubtype="10" fill="hold" nodeType="afterEffect">
                                  <p:stCondLst>
                                    <p:cond delay="100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blinds(horizontal)">
                                      <p:cBhvr>
                                        <p:cTn id="11"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10"/>
          <p:cNvSpPr/>
          <p:nvPr/>
        </p:nvSpPr>
        <p:spPr>
          <a:xfrm>
            <a:off x="4419600" y="1981200"/>
            <a:ext cx="6019800" cy="720725"/>
          </a:xfrm>
          <a:custGeom>
            <a:avLst/>
            <a:gdLst>
              <a:gd name="connsiteX0" fmla="*/ 0 w 1842395"/>
              <a:gd name="connsiteY0" fmla="*/ 0 h 1165324"/>
              <a:gd name="connsiteX1" fmla="*/ 1842395 w 1842395"/>
              <a:gd name="connsiteY1" fmla="*/ 0 h 1165324"/>
              <a:gd name="connsiteX2" fmla="*/ 1842395 w 1842395"/>
              <a:gd name="connsiteY2" fmla="*/ 1165324 h 1165324"/>
              <a:gd name="connsiteX3" fmla="*/ 0 w 1842395"/>
              <a:gd name="connsiteY3" fmla="*/ 1165324 h 1165324"/>
              <a:gd name="connsiteX4" fmla="*/ 0 w 1842395"/>
              <a:gd name="connsiteY4" fmla="*/ 0 h 1165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2395" h="1165324">
                <a:moveTo>
                  <a:pt x="0" y="0"/>
                </a:moveTo>
                <a:lnTo>
                  <a:pt x="1842395" y="0"/>
                </a:lnTo>
                <a:lnTo>
                  <a:pt x="1842395" y="1165324"/>
                </a:lnTo>
                <a:lnTo>
                  <a:pt x="0" y="116532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lIns="0" tIns="0" rIns="0" bIns="0" spcCol="1270" anchor="ctr"/>
          <a:lstStyle/>
          <a:p>
            <a:pPr eaLnBrk="1" fontAlgn="auto" hangingPunct="1">
              <a:spcBef>
                <a:spcPts val="0"/>
              </a:spcBef>
              <a:spcAft>
                <a:spcPts val="0"/>
              </a:spcAft>
              <a:defRPr/>
            </a:pPr>
            <a:endParaRPr lang="tr-TR" sz="2400" b="1" dirty="0">
              <a:solidFill>
                <a:schemeClr val="accent2">
                  <a:lumMod val="75000"/>
                </a:schemeClr>
              </a:solidFill>
              <a:latin typeface="Times New Roman" pitchFamily="18" charset="0"/>
              <a:cs typeface="Times New Roman" pitchFamily="18" charset="0"/>
            </a:endParaRPr>
          </a:p>
        </p:txBody>
      </p:sp>
      <p:pic>
        <p:nvPicPr>
          <p:cNvPr id="17" name="Picture 16" descr="dünyaaa.bmp"/>
          <p:cNvPicPr>
            <a:picLocks noChangeAspect="1"/>
          </p:cNvPicPr>
          <p:nvPr/>
        </p:nvPicPr>
        <p:blipFill>
          <a:blip r:embed="rId3" cstate="print">
            <a:duotone>
              <a:schemeClr val="accent1">
                <a:shade val="45000"/>
                <a:satMod val="135000"/>
              </a:schemeClr>
              <a:prstClr val="white"/>
            </a:duotone>
          </a:blip>
          <a:stretch>
            <a:fillRect/>
          </a:stretch>
        </p:blipFill>
        <p:spPr>
          <a:xfrm>
            <a:off x="1524001" y="2362200"/>
            <a:ext cx="2795587" cy="2552700"/>
          </a:xfrm>
          <a:prstGeom prst="flowChartConnector">
            <a:avLst/>
          </a:prstGeom>
        </p:spPr>
      </p:pic>
      <p:sp>
        <p:nvSpPr>
          <p:cNvPr id="6" name="Freeform 5"/>
          <p:cNvSpPr/>
          <p:nvPr/>
        </p:nvSpPr>
        <p:spPr>
          <a:xfrm rot="691085" flipV="1">
            <a:off x="4124325" y="4675188"/>
            <a:ext cx="609600" cy="95250"/>
          </a:xfrm>
          <a:custGeom>
            <a:avLst/>
            <a:gdLst/>
            <a:ahLst/>
            <a:cxnLst/>
            <a:rect l="0" t="0" r="0" b="0"/>
            <a:pathLst>
              <a:path>
                <a:moveTo>
                  <a:pt x="0" y="19116"/>
                </a:moveTo>
                <a:lnTo>
                  <a:pt x="607367"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9" name="Freeform 18"/>
          <p:cNvSpPr/>
          <p:nvPr/>
        </p:nvSpPr>
        <p:spPr>
          <a:xfrm rot="20967957">
            <a:off x="4105275" y="2757488"/>
            <a:ext cx="457200" cy="44450"/>
          </a:xfrm>
          <a:custGeom>
            <a:avLst/>
            <a:gdLst/>
            <a:ahLst/>
            <a:cxnLst/>
            <a:rect l="0" t="0" r="0" b="0"/>
            <a:pathLst>
              <a:path>
                <a:moveTo>
                  <a:pt x="0" y="19116"/>
                </a:moveTo>
                <a:lnTo>
                  <a:pt x="676108"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1" name="TextBox 20"/>
          <p:cNvSpPr txBox="1"/>
          <p:nvPr/>
        </p:nvSpPr>
        <p:spPr>
          <a:xfrm>
            <a:off x="4943475" y="2420938"/>
            <a:ext cx="5395913" cy="461962"/>
          </a:xfrm>
          <a:prstGeom prst="rect">
            <a:avLst/>
          </a:prstGeom>
          <a:noFill/>
        </p:spPr>
        <p:txBody>
          <a:bodyPr>
            <a:spAutoFit/>
          </a:bodyPr>
          <a:lstStyle/>
          <a:p>
            <a:pPr algn="just" eaLnBrk="1" fontAlgn="auto" hangingPunct="1">
              <a:spcBef>
                <a:spcPts val="0"/>
              </a:spcBef>
              <a:spcAft>
                <a:spcPts val="0"/>
              </a:spcAft>
              <a:defRPr/>
            </a:pPr>
            <a:r>
              <a:rPr lang="tr-TR" sz="2000" b="1" dirty="0">
                <a:solidFill>
                  <a:schemeClr val="accent2">
                    <a:lumMod val="75000"/>
                  </a:schemeClr>
                </a:solidFill>
                <a:latin typeface="Times New Roman" pitchFamily="18" charset="0"/>
                <a:cs typeface="Times New Roman" pitchFamily="18" charset="0"/>
              </a:rPr>
              <a:t>Banka</a:t>
            </a:r>
            <a:r>
              <a:rPr lang="tr-TR" sz="2400" b="1" dirty="0">
                <a:latin typeface="+mn-lt"/>
                <a:cs typeface="Times New Roman" pitchFamily="18" charset="0"/>
              </a:rPr>
              <a:t> </a:t>
            </a:r>
            <a:r>
              <a:rPr lang="tr-TR" sz="2000" b="1" dirty="0">
                <a:solidFill>
                  <a:schemeClr val="accent2">
                    <a:lumMod val="75000"/>
                  </a:schemeClr>
                </a:solidFill>
                <a:latin typeface="Times New Roman" pitchFamily="18" charset="0"/>
                <a:cs typeface="Times New Roman" pitchFamily="18" charset="0"/>
              </a:rPr>
              <a:t>ön</a:t>
            </a:r>
            <a:r>
              <a:rPr lang="tr-TR" sz="2400" b="1" dirty="0">
                <a:latin typeface="+mn-lt"/>
                <a:cs typeface="Times New Roman" pitchFamily="18" charset="0"/>
              </a:rPr>
              <a:t> </a:t>
            </a:r>
            <a:r>
              <a:rPr lang="tr-TR" sz="2000" b="1" dirty="0">
                <a:solidFill>
                  <a:schemeClr val="accent2">
                    <a:lumMod val="75000"/>
                  </a:schemeClr>
                </a:solidFill>
                <a:latin typeface="Times New Roman" pitchFamily="18" charset="0"/>
                <a:cs typeface="Times New Roman" pitchFamily="18" charset="0"/>
              </a:rPr>
              <a:t>incelemesi</a:t>
            </a:r>
            <a:r>
              <a:rPr lang="tr-TR" sz="2400" b="1" dirty="0">
                <a:latin typeface="+mn-lt"/>
                <a:cs typeface="Times New Roman" pitchFamily="18" charset="0"/>
              </a:rPr>
              <a:t>,  </a:t>
            </a:r>
            <a:endParaRPr lang="tr-TR" sz="2400" b="1" u="sng" dirty="0">
              <a:effectLst>
                <a:outerShdw blurRad="38100" dist="38100" dir="2700000" algn="tl">
                  <a:srgbClr val="000000">
                    <a:alpha val="43137"/>
                  </a:srgbClr>
                </a:outerShdw>
              </a:effectLst>
              <a:latin typeface="+mn-lt"/>
              <a:cs typeface="Times New Roman" pitchFamily="18" charset="0"/>
            </a:endParaRPr>
          </a:p>
        </p:txBody>
      </p:sp>
      <p:sp>
        <p:nvSpPr>
          <p:cNvPr id="92167" name="TextBox 21"/>
          <p:cNvSpPr txBox="1">
            <a:spLocks noChangeArrowheads="1"/>
          </p:cNvSpPr>
          <p:nvPr/>
        </p:nvSpPr>
        <p:spPr bwMode="auto">
          <a:xfrm>
            <a:off x="3657600" y="57150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tr-TR" altLang="tr-TR">
              <a:solidFill>
                <a:schemeClr val="tx1"/>
              </a:solidFill>
            </a:endParaRPr>
          </a:p>
        </p:txBody>
      </p:sp>
      <p:sp>
        <p:nvSpPr>
          <p:cNvPr id="23" name="TextBox 22"/>
          <p:cNvSpPr txBox="1"/>
          <p:nvPr/>
        </p:nvSpPr>
        <p:spPr>
          <a:xfrm>
            <a:off x="4943475" y="3860800"/>
            <a:ext cx="5395913" cy="461963"/>
          </a:xfrm>
          <a:prstGeom prst="rect">
            <a:avLst/>
          </a:prstGeom>
          <a:noFill/>
        </p:spPr>
        <p:txBody>
          <a:bodyPr>
            <a:spAutoFit/>
          </a:bodyPr>
          <a:lstStyle/>
          <a:p>
            <a:pPr algn="just" eaLnBrk="1" fontAlgn="auto" hangingPunct="1">
              <a:spcBef>
                <a:spcPts val="0"/>
              </a:spcBef>
              <a:spcAft>
                <a:spcPts val="0"/>
              </a:spcAft>
              <a:defRPr/>
            </a:pPr>
            <a:r>
              <a:rPr lang="tr-TR" sz="2000" b="1" dirty="0">
                <a:solidFill>
                  <a:schemeClr val="accent2">
                    <a:lumMod val="75000"/>
                  </a:schemeClr>
                </a:solidFill>
                <a:latin typeface="Times New Roman" pitchFamily="18" charset="0"/>
                <a:cs typeface="Times New Roman" pitchFamily="18" charset="0"/>
              </a:rPr>
              <a:t>Kredi</a:t>
            </a:r>
            <a:r>
              <a:rPr lang="tr-TR" sz="2400" b="1" dirty="0">
                <a:latin typeface="+mn-lt"/>
                <a:cs typeface="Times New Roman" pitchFamily="18" charset="0"/>
              </a:rPr>
              <a:t> </a:t>
            </a:r>
            <a:r>
              <a:rPr lang="tr-TR" sz="2000" b="1" dirty="0">
                <a:solidFill>
                  <a:schemeClr val="accent2">
                    <a:lumMod val="75000"/>
                  </a:schemeClr>
                </a:solidFill>
                <a:latin typeface="Times New Roman" pitchFamily="18" charset="0"/>
                <a:cs typeface="Times New Roman" pitchFamily="18" charset="0"/>
              </a:rPr>
              <a:t>anlaşması</a:t>
            </a:r>
            <a:r>
              <a:rPr lang="tr-TR" sz="2400" b="1" dirty="0">
                <a:latin typeface="+mn-lt"/>
                <a:cs typeface="Times New Roman" pitchFamily="18" charset="0"/>
              </a:rPr>
              <a:t> </a:t>
            </a:r>
            <a:r>
              <a:rPr lang="tr-TR" sz="2000" b="1" dirty="0">
                <a:solidFill>
                  <a:schemeClr val="accent2">
                    <a:lumMod val="75000"/>
                  </a:schemeClr>
                </a:solidFill>
                <a:latin typeface="Times New Roman" pitchFamily="18" charset="0"/>
                <a:cs typeface="Times New Roman" pitchFamily="18" charset="0"/>
              </a:rPr>
              <a:t>imzalanması</a:t>
            </a:r>
            <a:r>
              <a:rPr lang="tr-TR" sz="2400" b="1" dirty="0">
                <a:latin typeface="+mn-lt"/>
                <a:cs typeface="Times New Roman" pitchFamily="18" charset="0"/>
              </a:rPr>
              <a:t>,</a:t>
            </a:r>
          </a:p>
        </p:txBody>
      </p:sp>
      <p:sp>
        <p:nvSpPr>
          <p:cNvPr id="12" name="Freeform 11"/>
          <p:cNvSpPr/>
          <p:nvPr/>
        </p:nvSpPr>
        <p:spPr>
          <a:xfrm>
            <a:off x="4191000" y="4038600"/>
            <a:ext cx="608013" cy="38100"/>
          </a:xfrm>
          <a:custGeom>
            <a:avLst/>
            <a:gdLst/>
            <a:ahLst/>
            <a:cxnLst/>
            <a:rect l="0" t="0" r="0" b="0"/>
            <a:pathLst>
              <a:path>
                <a:moveTo>
                  <a:pt x="0" y="19116"/>
                </a:moveTo>
                <a:lnTo>
                  <a:pt x="607367"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Freeform 12"/>
          <p:cNvSpPr/>
          <p:nvPr/>
        </p:nvSpPr>
        <p:spPr>
          <a:xfrm>
            <a:off x="4191000" y="3352800"/>
            <a:ext cx="608013" cy="38100"/>
          </a:xfrm>
          <a:custGeom>
            <a:avLst/>
            <a:gdLst/>
            <a:ahLst/>
            <a:cxnLst/>
            <a:rect l="0" t="0" r="0" b="0"/>
            <a:pathLst>
              <a:path>
                <a:moveTo>
                  <a:pt x="0" y="19116"/>
                </a:moveTo>
                <a:lnTo>
                  <a:pt x="607367"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5" name="Rectangle 14"/>
          <p:cNvSpPr/>
          <p:nvPr/>
        </p:nvSpPr>
        <p:spPr>
          <a:xfrm>
            <a:off x="5016500" y="3141663"/>
            <a:ext cx="5394325" cy="460375"/>
          </a:xfrm>
          <a:prstGeom prst="rect">
            <a:avLst/>
          </a:prstGeom>
        </p:spPr>
        <p:txBody>
          <a:bodyPr>
            <a:spAutoFit/>
          </a:bodyPr>
          <a:lstStyle/>
          <a:p>
            <a:pPr algn="just" eaLnBrk="1" fontAlgn="auto" hangingPunct="1">
              <a:spcBef>
                <a:spcPts val="0"/>
              </a:spcBef>
              <a:spcAft>
                <a:spcPts val="0"/>
              </a:spcAft>
              <a:defRPr/>
            </a:pPr>
            <a:r>
              <a:rPr lang="tr-TR" sz="2000" b="1" dirty="0">
                <a:solidFill>
                  <a:schemeClr val="accent2">
                    <a:lumMod val="75000"/>
                  </a:schemeClr>
                </a:solidFill>
                <a:latin typeface="Times New Roman" pitchFamily="18" charset="0"/>
                <a:cs typeface="Times New Roman" pitchFamily="18" charset="0"/>
              </a:rPr>
              <a:t>Limit</a:t>
            </a:r>
            <a:r>
              <a:rPr lang="tr-TR" sz="2400" b="1" dirty="0">
                <a:latin typeface="+mn-lt"/>
                <a:cs typeface="Times New Roman" pitchFamily="18" charset="0"/>
              </a:rPr>
              <a:t> </a:t>
            </a:r>
            <a:r>
              <a:rPr lang="tr-TR" sz="2000" b="1" dirty="0">
                <a:solidFill>
                  <a:schemeClr val="accent2">
                    <a:lumMod val="75000"/>
                  </a:schemeClr>
                </a:solidFill>
                <a:latin typeface="Times New Roman" pitchFamily="18" charset="0"/>
                <a:cs typeface="Times New Roman" pitchFamily="18" charset="0"/>
              </a:rPr>
              <a:t>tahsisi</a:t>
            </a:r>
            <a:r>
              <a:rPr lang="tr-TR" sz="2400" b="1" dirty="0">
                <a:latin typeface="+mn-lt"/>
                <a:cs typeface="Times New Roman" pitchFamily="18" charset="0"/>
              </a:rPr>
              <a:t>, </a:t>
            </a:r>
          </a:p>
        </p:txBody>
      </p:sp>
      <p:sp>
        <p:nvSpPr>
          <p:cNvPr id="25" name="Rectangle 24"/>
          <p:cNvSpPr/>
          <p:nvPr/>
        </p:nvSpPr>
        <p:spPr>
          <a:xfrm>
            <a:off x="4872038" y="4581525"/>
            <a:ext cx="5395912" cy="461963"/>
          </a:xfrm>
          <a:prstGeom prst="rect">
            <a:avLst/>
          </a:prstGeom>
        </p:spPr>
        <p:txBody>
          <a:bodyPr>
            <a:spAutoFit/>
          </a:bodyPr>
          <a:lstStyle/>
          <a:p>
            <a:pPr algn="just" eaLnBrk="1" fontAlgn="auto" hangingPunct="1">
              <a:spcBef>
                <a:spcPts val="0"/>
              </a:spcBef>
              <a:spcAft>
                <a:spcPts val="0"/>
              </a:spcAft>
              <a:defRPr/>
            </a:pPr>
            <a:r>
              <a:rPr lang="tr-TR" sz="2000" b="1" dirty="0">
                <a:solidFill>
                  <a:schemeClr val="accent2">
                    <a:lumMod val="75000"/>
                  </a:schemeClr>
                </a:solidFill>
                <a:latin typeface="Times New Roman" pitchFamily="18" charset="0"/>
                <a:cs typeface="Times New Roman" pitchFamily="18" charset="0"/>
              </a:rPr>
              <a:t>İhracatın</a:t>
            </a:r>
            <a:r>
              <a:rPr lang="tr-TR" sz="2400" b="1" dirty="0">
                <a:latin typeface="+mn-lt"/>
                <a:cs typeface="Times New Roman" pitchFamily="18" charset="0"/>
              </a:rPr>
              <a:t> </a:t>
            </a:r>
            <a:r>
              <a:rPr lang="tr-TR" sz="2000" b="1" dirty="0">
                <a:solidFill>
                  <a:schemeClr val="accent2">
                    <a:lumMod val="75000"/>
                  </a:schemeClr>
                </a:solidFill>
                <a:latin typeface="Times New Roman" pitchFamily="18" charset="0"/>
                <a:cs typeface="Times New Roman" pitchFamily="18" charset="0"/>
              </a:rPr>
              <a:t>finansmanı</a:t>
            </a:r>
          </a:p>
        </p:txBody>
      </p:sp>
      <p:sp>
        <p:nvSpPr>
          <p:cNvPr id="92173" name="Title 26"/>
          <p:cNvSpPr>
            <a:spLocks noGrp="1"/>
          </p:cNvSpPr>
          <p:nvPr>
            <p:ph type="title"/>
          </p:nvPr>
        </p:nvSpPr>
        <p:spPr>
          <a:xfrm>
            <a:off x="1905000" y="838200"/>
            <a:ext cx="8229600" cy="1066800"/>
          </a:xfrm>
        </p:spPr>
        <p:txBody>
          <a:bodyPr/>
          <a:lstStyle/>
          <a:p>
            <a:pPr eaLnBrk="1" hangingPunct="1"/>
            <a:r>
              <a:rPr lang="tr-TR" altLang="tr-TR" sz="3200" b="1" smtClean="0">
                <a:solidFill>
                  <a:srgbClr val="C00000"/>
                </a:solidFill>
              </a:rPr>
              <a:t>ULUSLARARASI TİCARETİN FİNANSMANI</a:t>
            </a:r>
            <a:br>
              <a:rPr lang="tr-TR" altLang="tr-TR" sz="3200" b="1" smtClean="0">
                <a:solidFill>
                  <a:srgbClr val="C00000"/>
                </a:solidFill>
              </a:rPr>
            </a:br>
            <a:r>
              <a:rPr lang="tr-TR" altLang="tr-TR" sz="3200" b="1" smtClean="0">
                <a:solidFill>
                  <a:srgbClr val="C00000"/>
                </a:solidFill>
              </a:rPr>
              <a:t>Yurt Dışı Bankalar Alıcı Kredileri</a:t>
            </a:r>
          </a:p>
        </p:txBody>
      </p:sp>
      <p:sp>
        <p:nvSpPr>
          <p:cNvPr id="92174"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fld id="{A260DF00-E38F-4793-9DDD-E9A3B248DCD0}" type="slidenum">
              <a:rPr lang="tr-TR" altLang="tr-TR" smtClean="0">
                <a:solidFill>
                  <a:srgbClr val="FEFFFF"/>
                </a:solidFill>
              </a:rPr>
              <a:pPr>
                <a:spcBef>
                  <a:spcPct val="0"/>
                </a:spcBef>
                <a:buClrTx/>
                <a:buFontTx/>
                <a:buNone/>
              </a:pPr>
              <a:t>29</a:t>
            </a:fld>
            <a:endParaRPr lang="tr-TR" altLang="tr-TR" smtClean="0">
              <a:solidFill>
                <a:srgbClr val="FEFFFF"/>
              </a:solidFill>
            </a:endParaRPr>
          </a:p>
        </p:txBody>
      </p:sp>
      <p:pic>
        <p:nvPicPr>
          <p:cNvPr id="92175" name="Picture 3" descr="20.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5791200"/>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001084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000"/>
                                        <p:tgtEl>
                                          <p:spTgt spid="11"/>
                                        </p:tgtEl>
                                      </p:cBhvr>
                                    </p:animEffect>
                                  </p:childTnLst>
                                </p:cTn>
                              </p:par>
                              <p:par>
                                <p:cTn id="14" presetID="22" presetClass="entr" presetSubtype="8"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left)">
                                      <p:cBhvr>
                                        <p:cTn id="16" dur="1000"/>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1000"/>
                                        <p:tgtEl>
                                          <p:spTgt spid="21"/>
                                        </p:tgtEl>
                                      </p:cBhvr>
                                    </p:animEffect>
                                  </p:childTnLst>
                                </p:cTn>
                              </p:par>
                              <p:par>
                                <p:cTn id="20" presetID="22" presetClass="entr" presetSubtype="8"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1000"/>
                                        <p:tgtEl>
                                          <p:spTgt spid="1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2000"/>
                                        <p:tgtEl>
                                          <p:spTgt spid="15"/>
                                        </p:tgtEl>
                                      </p:cBhvr>
                                    </p:animEffect>
                                  </p:childTnLst>
                                </p:cTn>
                              </p:par>
                              <p:par>
                                <p:cTn id="26" presetID="22" presetClass="entr" presetSubtype="8"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left)">
                                      <p:cBhvr>
                                        <p:cTn id="28" dur="1000"/>
                                        <p:tgtEl>
                                          <p:spTgt spid="1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2000"/>
                                        <p:tgtEl>
                                          <p:spTgt spid="23"/>
                                        </p:tgtEl>
                                      </p:cBhvr>
                                    </p:animEffect>
                                  </p:childTnLst>
                                </p:cTn>
                              </p:par>
                              <p:par>
                                <p:cTn id="32" presetID="22" presetClass="entr" presetSubtype="8"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left)">
                                      <p:cBhvr>
                                        <p:cTn id="34" dur="1000"/>
                                        <p:tgtEl>
                                          <p:spTgt spid="6"/>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P spid="15" grpId="0"/>
      <p:bldP spid="2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Title 1"/>
          <p:cNvSpPr>
            <a:spLocks noGrp="1"/>
          </p:cNvSpPr>
          <p:nvPr>
            <p:ph type="title"/>
          </p:nvPr>
        </p:nvSpPr>
        <p:spPr>
          <a:xfrm>
            <a:off x="1981200" y="615950"/>
            <a:ext cx="8229600" cy="1066800"/>
          </a:xfrm>
        </p:spPr>
        <p:txBody>
          <a:bodyPr/>
          <a:lstStyle/>
          <a:p>
            <a:pPr eaLnBrk="1" hangingPunct="1"/>
            <a:r>
              <a:rPr lang="tr-TR" altLang="tr-TR" sz="4300" b="1" smtClean="0">
                <a:solidFill>
                  <a:srgbClr val="C00000"/>
                </a:solidFill>
              </a:rPr>
              <a:t>Amaç</a:t>
            </a:r>
          </a:p>
        </p:txBody>
      </p:sp>
      <p:sp>
        <p:nvSpPr>
          <p:cNvPr id="1126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B66592C-81A9-4784-95AE-93760AA88E24}" type="slidenum">
              <a:rPr lang="tr-TR" altLang="tr-TR" smtClean="0">
                <a:solidFill>
                  <a:srgbClr val="FEFFFF"/>
                </a:solidFill>
                <a:latin typeface="Century Gothic" panose="020B0502020202020204" pitchFamily="34" charset="0"/>
              </a:rPr>
              <a:pPr/>
              <a:t>3</a:t>
            </a:fld>
            <a:endParaRPr lang="tr-TR" altLang="tr-TR" smtClean="0">
              <a:solidFill>
                <a:srgbClr val="FEFFFF"/>
              </a:solidFill>
              <a:latin typeface="Century Gothic" panose="020B0502020202020204" pitchFamily="34" charset="0"/>
            </a:endParaRPr>
          </a:p>
        </p:txBody>
      </p:sp>
      <p:pic>
        <p:nvPicPr>
          <p:cNvPr id="11268" name="Picture 14"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5791200"/>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2" name="Diagram 11"/>
          <p:cNvGraphicFramePr/>
          <p:nvPr/>
        </p:nvGraphicFramePr>
        <p:xfrm>
          <a:off x="2565125" y="1768064"/>
          <a:ext cx="7083700" cy="34897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2" name="Picture 1"/>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487613" y="1620838"/>
            <a:ext cx="7216775" cy="361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10"/>
          <p:cNvSpPr/>
          <p:nvPr/>
        </p:nvSpPr>
        <p:spPr>
          <a:xfrm>
            <a:off x="4419600" y="1981200"/>
            <a:ext cx="6019800" cy="720725"/>
          </a:xfrm>
          <a:custGeom>
            <a:avLst/>
            <a:gdLst>
              <a:gd name="connsiteX0" fmla="*/ 0 w 1842395"/>
              <a:gd name="connsiteY0" fmla="*/ 0 h 1165324"/>
              <a:gd name="connsiteX1" fmla="*/ 1842395 w 1842395"/>
              <a:gd name="connsiteY1" fmla="*/ 0 h 1165324"/>
              <a:gd name="connsiteX2" fmla="*/ 1842395 w 1842395"/>
              <a:gd name="connsiteY2" fmla="*/ 1165324 h 1165324"/>
              <a:gd name="connsiteX3" fmla="*/ 0 w 1842395"/>
              <a:gd name="connsiteY3" fmla="*/ 1165324 h 1165324"/>
              <a:gd name="connsiteX4" fmla="*/ 0 w 1842395"/>
              <a:gd name="connsiteY4" fmla="*/ 0 h 1165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2395" h="1165324">
                <a:moveTo>
                  <a:pt x="0" y="0"/>
                </a:moveTo>
                <a:lnTo>
                  <a:pt x="1842395" y="0"/>
                </a:lnTo>
                <a:lnTo>
                  <a:pt x="1842395" y="1165324"/>
                </a:lnTo>
                <a:lnTo>
                  <a:pt x="0" y="116532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lIns="0" tIns="0" rIns="0" bIns="0" spcCol="1270" anchor="ctr"/>
          <a:lstStyle/>
          <a:p>
            <a:pPr eaLnBrk="1" fontAlgn="auto" hangingPunct="1">
              <a:spcBef>
                <a:spcPts val="0"/>
              </a:spcBef>
              <a:spcAft>
                <a:spcPts val="0"/>
              </a:spcAft>
              <a:defRPr/>
            </a:pPr>
            <a:endParaRPr lang="tr-TR" sz="2400" b="1" dirty="0">
              <a:solidFill>
                <a:schemeClr val="accent2">
                  <a:lumMod val="75000"/>
                </a:schemeClr>
              </a:solidFill>
              <a:latin typeface="Times New Roman" pitchFamily="18" charset="0"/>
              <a:cs typeface="Times New Roman" pitchFamily="18" charset="0"/>
            </a:endParaRPr>
          </a:p>
        </p:txBody>
      </p:sp>
      <p:sp>
        <p:nvSpPr>
          <p:cNvPr id="94211" name="TextBox 21"/>
          <p:cNvSpPr txBox="1">
            <a:spLocks noChangeArrowheads="1"/>
          </p:cNvSpPr>
          <p:nvPr/>
        </p:nvSpPr>
        <p:spPr bwMode="auto">
          <a:xfrm>
            <a:off x="3657600" y="57150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tr-TR" altLang="tr-TR">
              <a:solidFill>
                <a:schemeClr val="tx1"/>
              </a:solidFill>
            </a:endParaRPr>
          </a:p>
        </p:txBody>
      </p:sp>
      <p:sp>
        <p:nvSpPr>
          <p:cNvPr id="94212" name="Title 26"/>
          <p:cNvSpPr>
            <a:spLocks noGrp="1"/>
          </p:cNvSpPr>
          <p:nvPr>
            <p:ph type="title"/>
          </p:nvPr>
        </p:nvSpPr>
        <p:spPr>
          <a:xfrm>
            <a:off x="1981200" y="515938"/>
            <a:ext cx="8229600" cy="1066800"/>
          </a:xfrm>
        </p:spPr>
        <p:txBody>
          <a:bodyPr/>
          <a:lstStyle/>
          <a:p>
            <a:pPr eaLnBrk="1" hangingPunct="1"/>
            <a:r>
              <a:rPr lang="tr-TR" altLang="tr-TR" sz="3200" b="1" smtClean="0">
                <a:solidFill>
                  <a:srgbClr val="C00000"/>
                </a:solidFill>
              </a:rPr>
              <a:t>ULUSLARARASI TİCARETİN FİNANSMANI</a:t>
            </a:r>
            <a:br>
              <a:rPr lang="tr-TR" altLang="tr-TR" sz="3200" b="1" smtClean="0">
                <a:solidFill>
                  <a:srgbClr val="C00000"/>
                </a:solidFill>
              </a:rPr>
            </a:br>
            <a:r>
              <a:rPr lang="tr-TR" altLang="tr-TR" sz="3200" b="1" smtClean="0">
                <a:solidFill>
                  <a:srgbClr val="C00000"/>
                </a:solidFill>
              </a:rPr>
              <a:t>Yurt Dışı Bankalar Alıcı Kredileri</a:t>
            </a:r>
          </a:p>
        </p:txBody>
      </p:sp>
      <p:pic>
        <p:nvPicPr>
          <p:cNvPr id="94213" name="Picture 14"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5791200"/>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p:cNvGraphicFramePr>
            <a:graphicFrameLocks noGrp="1"/>
          </p:cNvGraphicFramePr>
          <p:nvPr/>
        </p:nvGraphicFramePr>
        <p:xfrm>
          <a:off x="2273300" y="2155825"/>
          <a:ext cx="8166100" cy="2960691"/>
        </p:xfrm>
        <a:graphic>
          <a:graphicData uri="http://schemas.openxmlformats.org/drawingml/2006/table">
            <a:tbl>
              <a:tblPr firstRow="1" bandRow="1">
                <a:tableStyleId>{6E25E649-3F16-4E02-A733-19D2CDBF48F0}</a:tableStyleId>
              </a:tblPr>
              <a:tblGrid>
                <a:gridCol w="4083050"/>
                <a:gridCol w="4083050"/>
              </a:tblGrid>
              <a:tr h="385587">
                <a:tc>
                  <a:txBody>
                    <a:bodyPr/>
                    <a:lstStyle/>
                    <a:p>
                      <a:r>
                        <a:rPr lang="tr-TR" sz="1600" dirty="0" smtClean="0"/>
                        <a:t>Limit Tahsis Edilen Bankalar</a:t>
                      </a:r>
                      <a:endParaRPr lang="tr-TR" sz="1600" dirty="0"/>
                    </a:p>
                  </a:txBody>
                  <a:tcPr marL="91442" marR="91442" marT="45728" marB="45728"/>
                </a:tc>
                <a:tc>
                  <a:txBody>
                    <a:bodyPr/>
                    <a:lstStyle/>
                    <a:p>
                      <a:endParaRPr lang="tr-TR" sz="1600" dirty="0"/>
                    </a:p>
                  </a:txBody>
                  <a:tcPr marL="91442" marR="91442" marT="45728" marB="45728"/>
                </a:tc>
              </a:tr>
              <a:tr h="367872">
                <a:tc>
                  <a:txBody>
                    <a:bodyPr/>
                    <a:lstStyle/>
                    <a:p>
                      <a:r>
                        <a:rPr lang="tr-TR" sz="1600" b="1" dirty="0" smtClean="0"/>
                        <a:t>Rusya (4)</a:t>
                      </a:r>
                      <a:endParaRPr lang="tr-TR" sz="1600" b="1" dirty="0"/>
                    </a:p>
                  </a:txBody>
                  <a:tcPr marL="91442" marR="91442" marT="45728" marB="45728"/>
                </a:tc>
                <a:tc>
                  <a:txBody>
                    <a:bodyPr/>
                    <a:lstStyle/>
                    <a:p>
                      <a:r>
                        <a:rPr lang="tr-TR" sz="1600" b="1" dirty="0" smtClean="0"/>
                        <a:t>Moğolistan (2)</a:t>
                      </a:r>
                      <a:endParaRPr lang="tr-TR" sz="1600" b="1" dirty="0"/>
                    </a:p>
                  </a:txBody>
                  <a:tcPr marL="91442" marR="91442" marT="45728" marB="45728"/>
                </a:tc>
              </a:tr>
              <a:tr h="367872">
                <a:tc>
                  <a:txBody>
                    <a:bodyPr/>
                    <a:lstStyle/>
                    <a:p>
                      <a:r>
                        <a:rPr lang="tr-TR" sz="1600" b="1" dirty="0" smtClean="0"/>
                        <a:t>Azerbaycan (3)</a:t>
                      </a:r>
                      <a:endParaRPr lang="tr-TR" sz="1600" b="1" dirty="0"/>
                    </a:p>
                  </a:txBody>
                  <a:tcPr marL="91442" marR="91442" marT="45728" marB="45728"/>
                </a:tc>
                <a:tc>
                  <a:txBody>
                    <a:bodyPr/>
                    <a:lstStyle/>
                    <a:p>
                      <a:r>
                        <a:rPr lang="tr-TR" sz="1600" b="1" dirty="0" smtClean="0"/>
                        <a:t>Kırgızistan (1)</a:t>
                      </a:r>
                      <a:endParaRPr lang="tr-TR" sz="1600" b="1" dirty="0"/>
                    </a:p>
                  </a:txBody>
                  <a:tcPr marL="91442" marR="91442" marT="45728" marB="45728"/>
                </a:tc>
              </a:tr>
              <a:tr h="367872">
                <a:tc>
                  <a:txBody>
                    <a:bodyPr/>
                    <a:lstStyle/>
                    <a:p>
                      <a:r>
                        <a:rPr lang="tr-TR" sz="1600" b="1" dirty="0" smtClean="0"/>
                        <a:t>Beyaz Rusya (2)</a:t>
                      </a:r>
                      <a:endParaRPr lang="tr-TR" sz="1600" b="1" dirty="0"/>
                    </a:p>
                  </a:txBody>
                  <a:tcPr marL="91442" marR="91442" marT="45728" marB="45728"/>
                </a:tc>
                <a:tc>
                  <a:txBody>
                    <a:bodyPr/>
                    <a:lstStyle/>
                    <a:p>
                      <a:r>
                        <a:rPr lang="tr-TR" sz="1600" b="1" dirty="0" smtClean="0"/>
                        <a:t>Arnavutluk (1)</a:t>
                      </a:r>
                      <a:endParaRPr lang="tr-TR" sz="1600" b="1" dirty="0"/>
                    </a:p>
                  </a:txBody>
                  <a:tcPr marL="91442" marR="91442" marT="45728" marB="45728"/>
                </a:tc>
              </a:tr>
              <a:tr h="367872">
                <a:tc>
                  <a:txBody>
                    <a:bodyPr/>
                    <a:lstStyle/>
                    <a:p>
                      <a:r>
                        <a:rPr lang="tr-TR" sz="1600" b="1" dirty="0" smtClean="0"/>
                        <a:t>Gürcistan (2)</a:t>
                      </a:r>
                      <a:endParaRPr lang="tr-TR" sz="1600" b="1" dirty="0"/>
                    </a:p>
                  </a:txBody>
                  <a:tcPr marL="91442" marR="91442" marT="45728" marB="45728"/>
                </a:tc>
                <a:tc>
                  <a:txBody>
                    <a:bodyPr/>
                    <a:lstStyle/>
                    <a:p>
                      <a:r>
                        <a:rPr lang="tr-TR" sz="1600" b="1" dirty="0" smtClean="0"/>
                        <a:t>Çok Uluslu Banka</a:t>
                      </a:r>
                      <a:r>
                        <a:rPr lang="tr-TR" sz="1600" b="1" baseline="0" dirty="0" smtClean="0"/>
                        <a:t> (1)</a:t>
                      </a:r>
                      <a:endParaRPr lang="tr-TR" sz="1600" b="1" dirty="0"/>
                    </a:p>
                  </a:txBody>
                  <a:tcPr marL="91442" marR="91442" marT="45728" marB="45728"/>
                </a:tc>
              </a:tr>
              <a:tr h="367872">
                <a:tc>
                  <a:txBody>
                    <a:bodyPr/>
                    <a:lstStyle/>
                    <a:p>
                      <a:r>
                        <a:rPr lang="tr-TR" sz="1600" b="1" dirty="0" smtClean="0"/>
                        <a:t>Kazakistan (2)</a:t>
                      </a:r>
                      <a:endParaRPr lang="tr-TR" sz="1600" b="1" dirty="0"/>
                    </a:p>
                  </a:txBody>
                  <a:tcPr marL="91442" marR="91442" marT="45728" marB="45728"/>
                </a:tc>
                <a:tc>
                  <a:txBody>
                    <a:bodyPr/>
                    <a:lstStyle/>
                    <a:p>
                      <a:endParaRPr lang="tr-TR" sz="1600" b="1"/>
                    </a:p>
                  </a:txBody>
                  <a:tcPr marL="91442" marR="91442" marT="45728" marB="45728"/>
                </a:tc>
              </a:tr>
              <a:tr h="367872">
                <a:tc>
                  <a:txBody>
                    <a:bodyPr/>
                    <a:lstStyle/>
                    <a:p>
                      <a:endParaRPr lang="tr-TR" sz="1600" b="1" dirty="0"/>
                    </a:p>
                  </a:txBody>
                  <a:tcPr marL="91442" marR="91442" marT="45728" marB="45728"/>
                </a:tc>
                <a:tc>
                  <a:txBody>
                    <a:bodyPr/>
                    <a:lstStyle/>
                    <a:p>
                      <a:endParaRPr lang="tr-TR" sz="1600" b="1" dirty="0"/>
                    </a:p>
                  </a:txBody>
                  <a:tcPr marL="91442" marR="91442" marT="45728" marB="45728"/>
                </a:tc>
              </a:tr>
              <a:tr h="367872">
                <a:tc>
                  <a:txBody>
                    <a:bodyPr/>
                    <a:lstStyle/>
                    <a:p>
                      <a:r>
                        <a:rPr lang="tr-TR" sz="1600" b="1" dirty="0" smtClean="0"/>
                        <a:t>Toplam:</a:t>
                      </a:r>
                      <a:r>
                        <a:rPr lang="tr-TR" sz="1600" b="1" baseline="0" dirty="0" smtClean="0"/>
                        <a:t> 18 Banka – 800 milyon USD </a:t>
                      </a:r>
                      <a:endParaRPr lang="tr-TR" sz="1600" b="1" dirty="0"/>
                    </a:p>
                  </a:txBody>
                  <a:tcPr marL="91442" marR="91442" marT="45728" marB="45728"/>
                </a:tc>
                <a:tc>
                  <a:txBody>
                    <a:bodyPr/>
                    <a:lstStyle/>
                    <a:p>
                      <a:endParaRPr lang="tr-TR" sz="1600" b="1" dirty="0"/>
                    </a:p>
                  </a:txBody>
                  <a:tcPr marL="91442" marR="91442" marT="45728" marB="45728"/>
                </a:tc>
              </a:tr>
            </a:tbl>
          </a:graphicData>
        </a:graphic>
      </p:graphicFrame>
      <p:sp>
        <p:nvSpPr>
          <p:cNvPr id="94234"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fld id="{17241340-1E43-438A-9345-817621CF0975}" type="slidenum">
              <a:rPr lang="tr-TR" altLang="tr-TR" smtClean="0">
                <a:solidFill>
                  <a:srgbClr val="FEFFFF"/>
                </a:solidFill>
              </a:rPr>
              <a:pPr>
                <a:spcBef>
                  <a:spcPct val="0"/>
                </a:spcBef>
                <a:buClrTx/>
                <a:buFontTx/>
                <a:buNone/>
              </a:pPr>
              <a:t>30</a:t>
            </a:fld>
            <a:endParaRPr lang="tr-TR" altLang="tr-TR" smtClean="0">
              <a:solidFill>
                <a:srgbClr val="FEFFFF"/>
              </a:solidFill>
            </a:endParaRPr>
          </a:p>
        </p:txBody>
      </p:sp>
    </p:spTree>
    <p:extLst>
      <p:ext uri="{BB962C8B-B14F-4D97-AF65-F5344CB8AC3E}">
        <p14:creationId xmlns:p14="http://schemas.microsoft.com/office/powerpoint/2010/main" val="27266606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26"/>
          <p:cNvSpPr>
            <a:spLocks noGrp="1"/>
          </p:cNvSpPr>
          <p:nvPr>
            <p:ph type="title"/>
          </p:nvPr>
        </p:nvSpPr>
        <p:spPr>
          <a:xfrm>
            <a:off x="1981200" y="628650"/>
            <a:ext cx="8229600" cy="1066800"/>
          </a:xfrm>
        </p:spPr>
        <p:txBody>
          <a:bodyPr/>
          <a:lstStyle/>
          <a:p>
            <a:pPr eaLnBrk="1" hangingPunct="1"/>
            <a:r>
              <a:rPr lang="tr-TR" altLang="tr-TR" sz="3200" b="1" smtClean="0">
                <a:solidFill>
                  <a:srgbClr val="C00000"/>
                </a:solidFill>
              </a:rPr>
              <a:t>ULUSLARARASI TİCARETİN FİNANSMANI</a:t>
            </a:r>
            <a:br>
              <a:rPr lang="tr-TR" altLang="tr-TR" sz="3200" b="1" smtClean="0">
                <a:solidFill>
                  <a:srgbClr val="C00000"/>
                </a:solidFill>
              </a:rPr>
            </a:br>
            <a:r>
              <a:rPr lang="tr-TR" altLang="tr-TR" sz="3200" b="1" smtClean="0">
                <a:solidFill>
                  <a:srgbClr val="C00000"/>
                </a:solidFill>
              </a:rPr>
              <a:t>Yurt İçi Bankalar Alıcı Kredisi</a:t>
            </a:r>
          </a:p>
        </p:txBody>
      </p:sp>
      <p:pic>
        <p:nvPicPr>
          <p:cNvPr id="96259" name="Picture 14"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5791200"/>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10"/>
          <p:cNvSpPr/>
          <p:nvPr/>
        </p:nvSpPr>
        <p:spPr>
          <a:xfrm>
            <a:off x="4419600" y="1981200"/>
            <a:ext cx="6019800" cy="720725"/>
          </a:xfrm>
          <a:custGeom>
            <a:avLst/>
            <a:gdLst>
              <a:gd name="connsiteX0" fmla="*/ 0 w 1842395"/>
              <a:gd name="connsiteY0" fmla="*/ 0 h 1165324"/>
              <a:gd name="connsiteX1" fmla="*/ 1842395 w 1842395"/>
              <a:gd name="connsiteY1" fmla="*/ 0 h 1165324"/>
              <a:gd name="connsiteX2" fmla="*/ 1842395 w 1842395"/>
              <a:gd name="connsiteY2" fmla="*/ 1165324 h 1165324"/>
              <a:gd name="connsiteX3" fmla="*/ 0 w 1842395"/>
              <a:gd name="connsiteY3" fmla="*/ 1165324 h 1165324"/>
              <a:gd name="connsiteX4" fmla="*/ 0 w 1842395"/>
              <a:gd name="connsiteY4" fmla="*/ 0 h 1165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2395" h="1165324">
                <a:moveTo>
                  <a:pt x="0" y="0"/>
                </a:moveTo>
                <a:lnTo>
                  <a:pt x="1842395" y="0"/>
                </a:lnTo>
                <a:lnTo>
                  <a:pt x="1842395" y="1165324"/>
                </a:lnTo>
                <a:lnTo>
                  <a:pt x="0" y="116532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lIns="0" tIns="0" rIns="0" bIns="0" spcCol="1270" anchor="ctr"/>
          <a:lstStyle/>
          <a:p>
            <a:pPr eaLnBrk="1" fontAlgn="auto" hangingPunct="1">
              <a:spcBef>
                <a:spcPts val="0"/>
              </a:spcBef>
              <a:spcAft>
                <a:spcPts val="0"/>
              </a:spcAft>
              <a:defRPr/>
            </a:pPr>
            <a:endParaRPr lang="tr-TR" sz="2400" b="1" dirty="0">
              <a:solidFill>
                <a:schemeClr val="accent2">
                  <a:lumMod val="75000"/>
                </a:schemeClr>
              </a:solidFill>
              <a:latin typeface="Times New Roman" pitchFamily="18" charset="0"/>
              <a:cs typeface="Times New Roman" pitchFamily="18" charset="0"/>
            </a:endParaRPr>
          </a:p>
        </p:txBody>
      </p:sp>
      <p:pic>
        <p:nvPicPr>
          <p:cNvPr id="17" name="Picture 16" descr="dünyaaa.bmp"/>
          <p:cNvPicPr>
            <a:picLocks noChangeAspect="1"/>
          </p:cNvPicPr>
          <p:nvPr/>
        </p:nvPicPr>
        <p:blipFill>
          <a:blip r:embed="rId4" cstate="print">
            <a:duotone>
              <a:schemeClr val="accent1">
                <a:shade val="45000"/>
                <a:satMod val="135000"/>
              </a:schemeClr>
              <a:prstClr val="white"/>
            </a:duotone>
          </a:blip>
          <a:stretch>
            <a:fillRect/>
          </a:stretch>
        </p:blipFill>
        <p:spPr>
          <a:xfrm>
            <a:off x="1524001" y="2362200"/>
            <a:ext cx="2795587" cy="2552700"/>
          </a:xfrm>
          <a:prstGeom prst="flowChartConnector">
            <a:avLst/>
          </a:prstGeom>
        </p:spPr>
      </p:pic>
      <p:sp>
        <p:nvSpPr>
          <p:cNvPr id="6" name="Freeform 5"/>
          <p:cNvSpPr/>
          <p:nvPr/>
        </p:nvSpPr>
        <p:spPr>
          <a:xfrm>
            <a:off x="4114800" y="3581400"/>
            <a:ext cx="608013" cy="38100"/>
          </a:xfrm>
          <a:custGeom>
            <a:avLst/>
            <a:gdLst/>
            <a:ahLst/>
            <a:cxnLst/>
            <a:rect l="0" t="0" r="0" b="0"/>
            <a:pathLst>
              <a:path>
                <a:moveTo>
                  <a:pt x="0" y="19116"/>
                </a:moveTo>
                <a:lnTo>
                  <a:pt x="607367"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9" name="Freeform 18"/>
          <p:cNvSpPr/>
          <p:nvPr/>
        </p:nvSpPr>
        <p:spPr>
          <a:xfrm rot="20486861">
            <a:off x="3957638" y="2738438"/>
            <a:ext cx="457200" cy="46037"/>
          </a:xfrm>
          <a:custGeom>
            <a:avLst/>
            <a:gdLst/>
            <a:ahLst/>
            <a:cxnLst/>
            <a:rect l="0" t="0" r="0" b="0"/>
            <a:pathLst>
              <a:path>
                <a:moveTo>
                  <a:pt x="0" y="19116"/>
                </a:moveTo>
                <a:lnTo>
                  <a:pt x="676108"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1" name="TextBox 20"/>
          <p:cNvSpPr txBox="1"/>
          <p:nvPr/>
        </p:nvSpPr>
        <p:spPr>
          <a:xfrm>
            <a:off x="4718050" y="2362200"/>
            <a:ext cx="5664200" cy="400050"/>
          </a:xfrm>
          <a:prstGeom prst="rect">
            <a:avLst/>
          </a:prstGeom>
          <a:noFill/>
        </p:spPr>
        <p:txBody>
          <a:bodyPr wrap="none">
            <a:spAutoFit/>
          </a:bodyPr>
          <a:lstStyle/>
          <a:p>
            <a:pPr eaLnBrk="1" fontAlgn="auto" hangingPunct="1">
              <a:spcBef>
                <a:spcPts val="1000"/>
              </a:spcBef>
              <a:spcAft>
                <a:spcPts val="0"/>
              </a:spcAft>
              <a:buClr>
                <a:schemeClr val="accent1"/>
              </a:buClr>
              <a:defRPr/>
            </a:pPr>
            <a:r>
              <a:rPr lang="tr-TR" sz="2000" b="1" dirty="0">
                <a:solidFill>
                  <a:schemeClr val="accent2">
                    <a:lumMod val="75000"/>
                  </a:schemeClr>
                </a:solidFill>
                <a:latin typeface="Times New Roman" pitchFamily="18" charset="0"/>
                <a:cs typeface="Times New Roman" pitchFamily="18" charset="0"/>
              </a:rPr>
              <a:t>Kredi borçlusu, yurt içinde yerleşik olan bankalar</a:t>
            </a:r>
          </a:p>
        </p:txBody>
      </p:sp>
      <p:sp>
        <p:nvSpPr>
          <p:cNvPr id="96265" name="TextBox 21"/>
          <p:cNvSpPr txBox="1">
            <a:spLocks noChangeArrowheads="1"/>
          </p:cNvSpPr>
          <p:nvPr/>
        </p:nvSpPr>
        <p:spPr bwMode="auto">
          <a:xfrm>
            <a:off x="3657600" y="57150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tr-TR" altLang="tr-TR">
              <a:solidFill>
                <a:schemeClr val="tx1"/>
              </a:solidFill>
            </a:endParaRPr>
          </a:p>
        </p:txBody>
      </p:sp>
      <p:sp>
        <p:nvSpPr>
          <p:cNvPr id="23" name="TextBox 22"/>
          <p:cNvSpPr txBox="1"/>
          <p:nvPr/>
        </p:nvSpPr>
        <p:spPr>
          <a:xfrm>
            <a:off x="4724400" y="3200400"/>
            <a:ext cx="5943600" cy="708025"/>
          </a:xfrm>
          <a:prstGeom prst="rect">
            <a:avLst/>
          </a:prstGeom>
          <a:noFill/>
        </p:spPr>
        <p:txBody>
          <a:bodyPr>
            <a:spAutoFit/>
          </a:bodyPr>
          <a:lstStyle/>
          <a:p>
            <a:pPr eaLnBrk="1" fontAlgn="auto" hangingPunct="1">
              <a:spcBef>
                <a:spcPts val="1000"/>
              </a:spcBef>
              <a:spcAft>
                <a:spcPts val="0"/>
              </a:spcAft>
              <a:buClr>
                <a:schemeClr val="accent1"/>
              </a:buClr>
              <a:defRPr/>
            </a:pPr>
            <a:r>
              <a:rPr lang="tr-TR" sz="2000" b="1" dirty="0">
                <a:solidFill>
                  <a:schemeClr val="accent2">
                    <a:lumMod val="75000"/>
                  </a:schemeClr>
                </a:solidFill>
                <a:latin typeface="Times New Roman" pitchFamily="18" charset="0"/>
                <a:cs typeface="Times New Roman" pitchFamily="18" charset="0"/>
              </a:rPr>
              <a:t>Yurt içi bankaların yurt dışında yerleşik şubeleri, iştirak banka ve muhabir bankaları aracılığı ile..</a:t>
            </a:r>
          </a:p>
        </p:txBody>
      </p:sp>
      <p:sp>
        <p:nvSpPr>
          <p:cNvPr id="13" name="TextBox 12"/>
          <p:cNvSpPr txBox="1"/>
          <p:nvPr/>
        </p:nvSpPr>
        <p:spPr>
          <a:xfrm>
            <a:off x="4724400" y="4419600"/>
            <a:ext cx="5629275" cy="836613"/>
          </a:xfrm>
          <a:prstGeom prst="rect">
            <a:avLst/>
          </a:prstGeom>
          <a:noFill/>
        </p:spPr>
        <p:txBody>
          <a:bodyPr wrap="none">
            <a:spAutoFit/>
          </a:bodyPr>
          <a:lstStyle/>
          <a:p>
            <a:pPr eaLnBrk="1" fontAlgn="auto" hangingPunct="1">
              <a:spcBef>
                <a:spcPts val="1000"/>
              </a:spcBef>
              <a:spcAft>
                <a:spcPts val="0"/>
              </a:spcAft>
              <a:buClr>
                <a:schemeClr val="accent1"/>
              </a:buClr>
              <a:defRPr/>
            </a:pPr>
            <a:r>
              <a:rPr lang="tr-TR" sz="2000" b="1" dirty="0">
                <a:solidFill>
                  <a:schemeClr val="accent2">
                    <a:lumMod val="75000"/>
                  </a:schemeClr>
                </a:solidFill>
                <a:latin typeface="Times New Roman" pitchFamily="18" charset="0"/>
                <a:cs typeface="Times New Roman" pitchFamily="18" charset="0"/>
              </a:rPr>
              <a:t>2 yıl – 7 yıl arasında değişen azami kredi vadeleri </a:t>
            </a:r>
          </a:p>
          <a:p>
            <a:pPr indent="-342900" eaLnBrk="1" fontAlgn="auto" hangingPunct="1">
              <a:spcBef>
                <a:spcPts val="1000"/>
              </a:spcBef>
              <a:spcAft>
                <a:spcPts val="0"/>
              </a:spcAft>
              <a:buClr>
                <a:schemeClr val="accent1"/>
              </a:buClr>
              <a:buFont typeface="Wingdings 3" charset="2"/>
              <a:buChar char=""/>
              <a:defRPr/>
            </a:pPr>
            <a:endParaRPr lang="tr-TR" sz="2000" b="1" dirty="0">
              <a:solidFill>
                <a:schemeClr val="accent2">
                  <a:lumMod val="75000"/>
                </a:schemeClr>
              </a:solidFill>
              <a:latin typeface="Times New Roman" pitchFamily="18" charset="0"/>
              <a:cs typeface="Times New Roman" pitchFamily="18" charset="0"/>
            </a:endParaRPr>
          </a:p>
        </p:txBody>
      </p:sp>
      <p:sp>
        <p:nvSpPr>
          <p:cNvPr id="14" name="Freeform 13"/>
          <p:cNvSpPr/>
          <p:nvPr/>
        </p:nvSpPr>
        <p:spPr>
          <a:xfrm rot="1345690">
            <a:off x="3954463" y="4429125"/>
            <a:ext cx="457200" cy="46038"/>
          </a:xfrm>
          <a:custGeom>
            <a:avLst/>
            <a:gdLst/>
            <a:ahLst/>
            <a:cxnLst/>
            <a:rect l="0" t="0" r="0" b="0"/>
            <a:pathLst>
              <a:path>
                <a:moveTo>
                  <a:pt x="0" y="19116"/>
                </a:moveTo>
                <a:lnTo>
                  <a:pt x="676108"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6269"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fld id="{727458C6-00B1-4EEC-9A91-4374E9A9F6AA}" type="slidenum">
              <a:rPr lang="tr-TR" altLang="tr-TR" smtClean="0">
                <a:solidFill>
                  <a:srgbClr val="FEFFFF"/>
                </a:solidFill>
              </a:rPr>
              <a:pPr>
                <a:spcBef>
                  <a:spcPct val="0"/>
                </a:spcBef>
                <a:buClrTx/>
                <a:buFontTx/>
                <a:buNone/>
              </a:pPr>
              <a:t>31</a:t>
            </a:fld>
            <a:endParaRPr lang="tr-TR" altLang="tr-TR" smtClean="0">
              <a:solidFill>
                <a:srgbClr val="FEFFFF"/>
              </a:solidFill>
            </a:endParaRPr>
          </a:p>
        </p:txBody>
      </p:sp>
    </p:spTree>
    <p:extLst>
      <p:ext uri="{BB962C8B-B14F-4D97-AF65-F5344CB8AC3E}">
        <p14:creationId xmlns:p14="http://schemas.microsoft.com/office/powerpoint/2010/main" val="284027604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000"/>
                                        <p:tgtEl>
                                          <p:spTgt spid="11"/>
                                        </p:tgtEl>
                                      </p:cBhvr>
                                    </p:animEffect>
                                  </p:childTnLst>
                                </p:cTn>
                              </p:par>
                            </p:childTnLst>
                          </p:cTn>
                        </p:par>
                        <p:par>
                          <p:cTn id="14" fill="hold" nodeType="afterGroup">
                            <p:stCondLst>
                              <p:cond delay="1000"/>
                            </p:stCondLst>
                            <p:childTnLst>
                              <p:par>
                                <p:cTn id="15" presetID="22" presetClass="entr" presetSubtype="8"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1000"/>
                                        <p:tgtEl>
                                          <p:spTgt spid="1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2000"/>
                                        <p:tgtEl>
                                          <p:spTgt spid="21"/>
                                        </p:tgtEl>
                                      </p:cBhvr>
                                    </p:animEffect>
                                  </p:childTnLst>
                                </p:cTn>
                              </p:par>
                            </p:childTnLst>
                          </p:cTn>
                        </p:par>
                        <p:par>
                          <p:cTn id="21" fill="hold" nodeType="afterGroup">
                            <p:stCondLst>
                              <p:cond delay="3000"/>
                            </p:stCondLst>
                            <p:childTnLst>
                              <p:par>
                                <p:cTn id="22" presetID="22" presetClass="entr" presetSubtype="8" fill="hold"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1000"/>
                                        <p:tgtEl>
                                          <p:spTgt spid="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2000"/>
                                        <p:tgtEl>
                                          <p:spTgt spid="23"/>
                                        </p:tgtEl>
                                      </p:cBhvr>
                                    </p:animEffect>
                                  </p:childTnLst>
                                </p:cTn>
                              </p:par>
                            </p:childTnLst>
                          </p:cTn>
                        </p:par>
                        <p:par>
                          <p:cTn id="28" fill="hold" nodeType="afterGroup">
                            <p:stCondLst>
                              <p:cond delay="5000"/>
                            </p:stCondLst>
                            <p:childTnLst>
                              <p:par>
                                <p:cTn id="29" presetID="22" presetClass="entr" presetSubtype="8"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left)">
                                      <p:cBhvr>
                                        <p:cTn id="31" dur="1000"/>
                                        <p:tgtEl>
                                          <p:spTgt spid="1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P spid="1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1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fld id="{8418659B-D8C1-47DB-85A3-86CE9CE8D5EF}" type="slidenum">
              <a:rPr lang="en-US" altLang="tr-TR" smtClean="0">
                <a:solidFill>
                  <a:srgbClr val="FEFFFF"/>
                </a:solidFill>
                <a:latin typeface="Arial" panose="020B0604020202020204" pitchFamily="34" charset="0"/>
              </a:rPr>
              <a:pPr>
                <a:spcBef>
                  <a:spcPct val="0"/>
                </a:spcBef>
                <a:buClrTx/>
                <a:buFontTx/>
                <a:buNone/>
              </a:pPr>
              <a:t>32</a:t>
            </a:fld>
            <a:endParaRPr lang="en-US" altLang="tr-TR" smtClean="0">
              <a:solidFill>
                <a:srgbClr val="FEFFFF"/>
              </a:solidFill>
              <a:latin typeface="Arial" panose="020B0604020202020204" pitchFamily="34" charset="0"/>
            </a:endParaRPr>
          </a:p>
        </p:txBody>
      </p:sp>
      <p:sp>
        <p:nvSpPr>
          <p:cNvPr id="98307" name="AutoShape 2" descr="işbankası ile ilgili görsel sonucu"/>
          <p:cNvSpPr>
            <a:spLocks noChangeAspect="1" noChangeArrowheads="1"/>
          </p:cNvSpPr>
          <p:nvPr/>
        </p:nvSpPr>
        <p:spPr bwMode="auto">
          <a:xfrm>
            <a:off x="207963" y="-144463"/>
            <a:ext cx="4064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tr-TR" altLang="tr-TR">
              <a:solidFill>
                <a:schemeClr val="tx1"/>
              </a:solidFill>
              <a:latin typeface="Arial" panose="020B0604020202020204" pitchFamily="34" charset="0"/>
            </a:endParaRPr>
          </a:p>
        </p:txBody>
      </p:sp>
      <p:sp>
        <p:nvSpPr>
          <p:cNvPr id="98308" name="AutoShape 4" descr="işbankası ile ilgili görsel sonucu"/>
          <p:cNvSpPr>
            <a:spLocks noChangeAspect="1" noChangeArrowheads="1"/>
          </p:cNvSpPr>
          <p:nvPr/>
        </p:nvSpPr>
        <p:spPr bwMode="auto">
          <a:xfrm>
            <a:off x="207963" y="-144463"/>
            <a:ext cx="4064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tr-TR" altLang="tr-TR">
              <a:solidFill>
                <a:schemeClr val="tx1"/>
              </a:solidFill>
              <a:latin typeface="Arial" panose="020B0604020202020204" pitchFamily="34" charset="0"/>
            </a:endParaRPr>
          </a:p>
        </p:txBody>
      </p:sp>
      <p:sp>
        <p:nvSpPr>
          <p:cNvPr id="98309" name="AutoShape 6" descr="işbankası ile ilgili görsel sonucu"/>
          <p:cNvSpPr>
            <a:spLocks noChangeAspect="1" noChangeArrowheads="1"/>
          </p:cNvSpPr>
          <p:nvPr/>
        </p:nvSpPr>
        <p:spPr bwMode="auto">
          <a:xfrm>
            <a:off x="207963" y="-144463"/>
            <a:ext cx="4064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tr-TR" altLang="tr-TR">
              <a:solidFill>
                <a:schemeClr val="tx1"/>
              </a:solidFill>
              <a:latin typeface="Arial" panose="020B0604020202020204" pitchFamily="34" charset="0"/>
            </a:endParaRPr>
          </a:p>
        </p:txBody>
      </p:sp>
      <p:graphicFrame>
        <p:nvGraphicFramePr>
          <p:cNvPr id="55" name="Diagram 54"/>
          <p:cNvGraphicFramePr/>
          <p:nvPr/>
        </p:nvGraphicFramePr>
        <p:xfrm>
          <a:off x="1016000" y="1981200"/>
          <a:ext cx="101600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le 26"/>
          <p:cNvSpPr txBox="1">
            <a:spLocks/>
          </p:cNvSpPr>
          <p:nvPr/>
        </p:nvSpPr>
        <p:spPr bwMode="auto">
          <a:xfrm>
            <a:off x="2417763" y="592138"/>
            <a:ext cx="8229600" cy="1066800"/>
          </a:xfrm>
          <a:prstGeom prst="rect">
            <a:avLst/>
          </a:prstGeom>
          <a:noFill/>
          <a:ln w="15875" cap="rnd" cmpd="sng" algn="ctr">
            <a:noFill/>
            <a:prstDash val="solid"/>
            <a:miter lim="800000"/>
            <a:headEnd/>
            <a:tailEnd/>
          </a:ln>
          <a:effectLst>
            <a:outerShdw dist="12700" dir="3000000" algn="ctr" rotWithShape="0">
              <a:schemeClr val="bg2">
                <a:lumMod val="75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defTabSz="457200" eaLnBrk="1" fontAlgn="auto" hangingPunct="1">
              <a:spcAft>
                <a:spcPts val="0"/>
              </a:spcAft>
              <a:defRPr/>
            </a:pPr>
            <a:r>
              <a:rPr lang="tr-TR" altLang="tr-TR" sz="3200" b="1" dirty="0">
                <a:solidFill>
                  <a:srgbClr val="C00000"/>
                </a:solidFill>
              </a:rPr>
              <a:t>ULUSLARARASI TİCARETİN FİNANSMANI</a:t>
            </a:r>
            <a:br>
              <a:rPr lang="tr-TR" altLang="tr-TR" sz="3200" b="1" dirty="0">
                <a:solidFill>
                  <a:srgbClr val="C00000"/>
                </a:solidFill>
              </a:rPr>
            </a:br>
            <a:r>
              <a:rPr lang="tr-TR" altLang="tr-TR" sz="3200" b="1" dirty="0">
                <a:solidFill>
                  <a:srgbClr val="C00000"/>
                </a:solidFill>
              </a:rPr>
              <a:t>Yurt İçi Bankalar Alıcı Kredisi</a:t>
            </a:r>
            <a:endParaRPr lang="tr-TR" sz="2400" dirty="0">
              <a:solidFill>
                <a:srgbClr val="53565A"/>
              </a:solidFill>
            </a:endParaRPr>
          </a:p>
        </p:txBody>
      </p:sp>
    </p:spTree>
    <p:extLst>
      <p:ext uri="{BB962C8B-B14F-4D97-AF65-F5344CB8AC3E}">
        <p14:creationId xmlns:p14="http://schemas.microsoft.com/office/powerpoint/2010/main" val="383630573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blinds(horizontal)">
                                      <p:cBhvr>
                                        <p:cTn id="7" dur="1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5" grpId="0">
        <p:bldAsOne/>
      </p:bldGraphic>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26"/>
          <p:cNvSpPr>
            <a:spLocks noGrp="1"/>
          </p:cNvSpPr>
          <p:nvPr>
            <p:ph type="title"/>
          </p:nvPr>
        </p:nvSpPr>
        <p:spPr>
          <a:xfrm>
            <a:off x="1981200" y="628650"/>
            <a:ext cx="8229600" cy="1066800"/>
          </a:xfrm>
        </p:spPr>
        <p:txBody>
          <a:bodyPr/>
          <a:lstStyle/>
          <a:p>
            <a:pPr eaLnBrk="1" hangingPunct="1"/>
            <a:r>
              <a:rPr lang="tr-TR" altLang="tr-TR" sz="3200" b="1" smtClean="0">
                <a:solidFill>
                  <a:srgbClr val="C00000"/>
                </a:solidFill>
              </a:rPr>
              <a:t>ULUSLARARASI TİCARETİN FİNANSMANI </a:t>
            </a:r>
            <a:br>
              <a:rPr lang="tr-TR" altLang="tr-TR" sz="3200" b="1" smtClean="0">
                <a:solidFill>
                  <a:srgbClr val="C00000"/>
                </a:solidFill>
              </a:rPr>
            </a:br>
            <a:r>
              <a:rPr lang="tr-TR" altLang="tr-TR" sz="3200" b="1" smtClean="0">
                <a:solidFill>
                  <a:srgbClr val="C00000"/>
                </a:solidFill>
              </a:rPr>
              <a:t>Poliçe/Akreditif İskonto Programı</a:t>
            </a:r>
          </a:p>
        </p:txBody>
      </p:sp>
      <p:pic>
        <p:nvPicPr>
          <p:cNvPr id="100355" name="Picture 14"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5791200"/>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10"/>
          <p:cNvSpPr/>
          <p:nvPr/>
        </p:nvSpPr>
        <p:spPr>
          <a:xfrm>
            <a:off x="4419600" y="1981200"/>
            <a:ext cx="6019800" cy="720725"/>
          </a:xfrm>
          <a:custGeom>
            <a:avLst/>
            <a:gdLst>
              <a:gd name="connsiteX0" fmla="*/ 0 w 1842395"/>
              <a:gd name="connsiteY0" fmla="*/ 0 h 1165324"/>
              <a:gd name="connsiteX1" fmla="*/ 1842395 w 1842395"/>
              <a:gd name="connsiteY1" fmla="*/ 0 h 1165324"/>
              <a:gd name="connsiteX2" fmla="*/ 1842395 w 1842395"/>
              <a:gd name="connsiteY2" fmla="*/ 1165324 h 1165324"/>
              <a:gd name="connsiteX3" fmla="*/ 0 w 1842395"/>
              <a:gd name="connsiteY3" fmla="*/ 1165324 h 1165324"/>
              <a:gd name="connsiteX4" fmla="*/ 0 w 1842395"/>
              <a:gd name="connsiteY4" fmla="*/ 0 h 1165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2395" h="1165324">
                <a:moveTo>
                  <a:pt x="0" y="0"/>
                </a:moveTo>
                <a:lnTo>
                  <a:pt x="1842395" y="0"/>
                </a:lnTo>
                <a:lnTo>
                  <a:pt x="1842395" y="1165324"/>
                </a:lnTo>
                <a:lnTo>
                  <a:pt x="0" y="116532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lIns="0" tIns="0" rIns="0" bIns="0" spcCol="1270" anchor="ctr"/>
          <a:lstStyle/>
          <a:p>
            <a:pPr eaLnBrk="1" fontAlgn="auto" hangingPunct="1">
              <a:spcBef>
                <a:spcPts val="0"/>
              </a:spcBef>
              <a:spcAft>
                <a:spcPts val="0"/>
              </a:spcAft>
              <a:defRPr/>
            </a:pPr>
            <a:endParaRPr lang="tr-TR" sz="2400" b="1" dirty="0">
              <a:solidFill>
                <a:schemeClr val="accent2">
                  <a:lumMod val="75000"/>
                </a:schemeClr>
              </a:solidFill>
              <a:latin typeface="Times New Roman" pitchFamily="18" charset="0"/>
              <a:cs typeface="Times New Roman" pitchFamily="18" charset="0"/>
            </a:endParaRPr>
          </a:p>
        </p:txBody>
      </p:sp>
      <p:pic>
        <p:nvPicPr>
          <p:cNvPr id="17" name="Picture 16" descr="dünyaaa.bmp"/>
          <p:cNvPicPr>
            <a:picLocks noChangeAspect="1"/>
          </p:cNvPicPr>
          <p:nvPr/>
        </p:nvPicPr>
        <p:blipFill>
          <a:blip r:embed="rId4" cstate="print">
            <a:duotone>
              <a:schemeClr val="accent1">
                <a:shade val="45000"/>
                <a:satMod val="135000"/>
              </a:schemeClr>
              <a:prstClr val="white"/>
            </a:duotone>
          </a:blip>
          <a:stretch>
            <a:fillRect/>
          </a:stretch>
        </p:blipFill>
        <p:spPr>
          <a:xfrm>
            <a:off x="1524001" y="2362200"/>
            <a:ext cx="2795587" cy="2552700"/>
          </a:xfrm>
          <a:prstGeom prst="flowChartConnector">
            <a:avLst/>
          </a:prstGeom>
          <a:solidFill>
            <a:schemeClr val="bg1"/>
          </a:solidFill>
        </p:spPr>
      </p:pic>
      <p:sp>
        <p:nvSpPr>
          <p:cNvPr id="6" name="Freeform 5"/>
          <p:cNvSpPr/>
          <p:nvPr/>
        </p:nvSpPr>
        <p:spPr>
          <a:xfrm rot="1374057">
            <a:off x="4098925" y="4765675"/>
            <a:ext cx="608013" cy="38100"/>
          </a:xfrm>
          <a:custGeom>
            <a:avLst/>
            <a:gdLst/>
            <a:ahLst/>
            <a:cxnLst/>
            <a:rect l="0" t="0" r="0" b="0"/>
            <a:pathLst>
              <a:path>
                <a:moveTo>
                  <a:pt x="0" y="19116"/>
                </a:moveTo>
                <a:lnTo>
                  <a:pt x="607367"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9" name="Freeform 18"/>
          <p:cNvSpPr/>
          <p:nvPr/>
        </p:nvSpPr>
        <p:spPr>
          <a:xfrm rot="20177866">
            <a:off x="4105275" y="2757488"/>
            <a:ext cx="457200" cy="44450"/>
          </a:xfrm>
          <a:custGeom>
            <a:avLst/>
            <a:gdLst/>
            <a:ahLst/>
            <a:cxnLst/>
            <a:rect l="0" t="0" r="0" b="0"/>
            <a:pathLst>
              <a:path>
                <a:moveTo>
                  <a:pt x="0" y="19116"/>
                </a:moveTo>
                <a:lnTo>
                  <a:pt x="676108"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1" name="TextBox 20"/>
          <p:cNvSpPr txBox="1"/>
          <p:nvPr/>
        </p:nvSpPr>
        <p:spPr>
          <a:xfrm>
            <a:off x="4876800" y="2209800"/>
            <a:ext cx="5791200" cy="708025"/>
          </a:xfrm>
          <a:prstGeom prst="rect">
            <a:avLst/>
          </a:prstGeom>
          <a:noFill/>
        </p:spPr>
        <p:txBody>
          <a:bodyPr>
            <a:spAutoFit/>
          </a:bodyPr>
          <a:lstStyle/>
          <a:p>
            <a:pPr eaLnBrk="1" fontAlgn="auto" hangingPunct="1">
              <a:spcBef>
                <a:spcPts val="0"/>
              </a:spcBef>
              <a:spcAft>
                <a:spcPts val="0"/>
              </a:spcAft>
              <a:defRPr/>
            </a:pPr>
            <a:r>
              <a:rPr lang="tr-TR" sz="2000" b="1" dirty="0">
                <a:solidFill>
                  <a:schemeClr val="accent2">
                    <a:lumMod val="75000"/>
                  </a:schemeClr>
                </a:solidFill>
                <a:latin typeface="Times New Roman" pitchFamily="18" charset="0"/>
                <a:cs typeface="Times New Roman" pitchFamily="18" charset="0"/>
              </a:rPr>
              <a:t>İhracat alacaklarının Spesifik İhracat Kredi Sigortası Programı kapsamında </a:t>
            </a:r>
            <a:r>
              <a:rPr lang="tr-TR" sz="2000" b="1" u="sng" dirty="0">
                <a:solidFill>
                  <a:schemeClr val="accent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sigortalanması</a:t>
            </a:r>
            <a:endParaRPr lang="tr-TR" sz="2000" dirty="0">
              <a:solidFill>
                <a:schemeClr val="accent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0361" name="TextBox 21"/>
          <p:cNvSpPr txBox="1">
            <a:spLocks noChangeArrowheads="1"/>
          </p:cNvSpPr>
          <p:nvPr/>
        </p:nvSpPr>
        <p:spPr bwMode="auto">
          <a:xfrm>
            <a:off x="3657600" y="57150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endParaRPr lang="tr-TR" altLang="tr-TR">
              <a:solidFill>
                <a:schemeClr val="tx1"/>
              </a:solidFill>
            </a:endParaRPr>
          </a:p>
        </p:txBody>
      </p:sp>
      <p:sp>
        <p:nvSpPr>
          <p:cNvPr id="23" name="TextBox 22"/>
          <p:cNvSpPr txBox="1"/>
          <p:nvPr/>
        </p:nvSpPr>
        <p:spPr>
          <a:xfrm>
            <a:off x="4876800" y="4572000"/>
            <a:ext cx="5257800" cy="708025"/>
          </a:xfrm>
          <a:prstGeom prst="rect">
            <a:avLst/>
          </a:prstGeom>
          <a:noFill/>
        </p:spPr>
        <p:txBody>
          <a:bodyPr>
            <a:spAutoFit/>
          </a:bodyPr>
          <a:lstStyle/>
          <a:p>
            <a:pPr eaLnBrk="1" fontAlgn="auto" hangingPunct="1">
              <a:spcBef>
                <a:spcPts val="0"/>
              </a:spcBef>
              <a:spcAft>
                <a:spcPts val="0"/>
              </a:spcAft>
              <a:defRPr/>
            </a:pPr>
            <a:r>
              <a:rPr lang="tr-TR" sz="2000" b="1" dirty="0">
                <a:solidFill>
                  <a:schemeClr val="accent2">
                    <a:lumMod val="75000"/>
                  </a:schemeClr>
                </a:solidFill>
                <a:latin typeface="Times New Roman" pitchFamily="18" charset="0"/>
                <a:cs typeface="Times New Roman" pitchFamily="18" charset="0"/>
              </a:rPr>
              <a:t>Bankamız </a:t>
            </a:r>
            <a:r>
              <a:rPr lang="tr-TR" sz="2000" b="1" u="sng" dirty="0">
                <a:solidFill>
                  <a:schemeClr val="accent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Spesifik İhracat Sigorta Poliçesi</a:t>
            </a:r>
            <a:r>
              <a:rPr lang="tr-TR" sz="2000" b="1" dirty="0">
                <a:solidFill>
                  <a:schemeClr val="accent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tr-TR" sz="2000" b="1" dirty="0">
                <a:solidFill>
                  <a:schemeClr val="accent2">
                    <a:lumMod val="75000"/>
                  </a:schemeClr>
                </a:solidFill>
                <a:latin typeface="Times New Roman" pitchFamily="18" charset="0"/>
                <a:cs typeface="Times New Roman" pitchFamily="18" charset="0"/>
              </a:rPr>
              <a:t>ile teminatlandırma</a:t>
            </a:r>
          </a:p>
        </p:txBody>
      </p:sp>
      <p:sp>
        <p:nvSpPr>
          <p:cNvPr id="12" name="Freeform 11"/>
          <p:cNvSpPr/>
          <p:nvPr/>
        </p:nvSpPr>
        <p:spPr>
          <a:xfrm>
            <a:off x="4191000" y="4038600"/>
            <a:ext cx="608013" cy="38100"/>
          </a:xfrm>
          <a:custGeom>
            <a:avLst/>
            <a:gdLst/>
            <a:ahLst/>
            <a:cxnLst/>
            <a:rect l="0" t="0" r="0" b="0"/>
            <a:pathLst>
              <a:path>
                <a:moveTo>
                  <a:pt x="0" y="19116"/>
                </a:moveTo>
                <a:lnTo>
                  <a:pt x="607367"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Freeform 12"/>
          <p:cNvSpPr/>
          <p:nvPr/>
        </p:nvSpPr>
        <p:spPr>
          <a:xfrm>
            <a:off x="4191000" y="3352800"/>
            <a:ext cx="608013" cy="38100"/>
          </a:xfrm>
          <a:custGeom>
            <a:avLst/>
            <a:gdLst/>
            <a:ahLst/>
            <a:cxnLst/>
            <a:rect l="0" t="0" r="0" b="0"/>
            <a:pathLst>
              <a:path>
                <a:moveTo>
                  <a:pt x="0" y="19116"/>
                </a:moveTo>
                <a:lnTo>
                  <a:pt x="607367"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Rectangle 13"/>
          <p:cNvSpPr/>
          <p:nvPr/>
        </p:nvSpPr>
        <p:spPr>
          <a:xfrm>
            <a:off x="4876800" y="3878263"/>
            <a:ext cx="5995988" cy="400050"/>
          </a:xfrm>
          <a:prstGeom prst="rect">
            <a:avLst/>
          </a:prstGeom>
        </p:spPr>
        <p:txBody>
          <a:bodyPr>
            <a:spAutoFit/>
          </a:bodyPr>
          <a:lstStyle/>
          <a:p>
            <a:pPr eaLnBrk="1" fontAlgn="auto" hangingPunct="1">
              <a:spcBef>
                <a:spcPts val="0"/>
              </a:spcBef>
              <a:spcAft>
                <a:spcPts val="0"/>
              </a:spcAft>
              <a:defRPr/>
            </a:pPr>
            <a:r>
              <a:rPr lang="tr-TR" sz="2000" b="1" dirty="0">
                <a:solidFill>
                  <a:schemeClr val="accent2">
                    <a:lumMod val="75000"/>
                  </a:schemeClr>
                </a:solidFill>
                <a:latin typeface="Times New Roman" pitchFamily="18" charset="0"/>
                <a:cs typeface="Times New Roman" pitchFamily="18" charset="0"/>
              </a:rPr>
              <a:t>Vadesine azami 84 ay kalan poliçeler</a:t>
            </a:r>
          </a:p>
        </p:txBody>
      </p:sp>
      <p:sp>
        <p:nvSpPr>
          <p:cNvPr id="15" name="Rectangle 14"/>
          <p:cNvSpPr/>
          <p:nvPr/>
        </p:nvSpPr>
        <p:spPr>
          <a:xfrm>
            <a:off x="4876800" y="3113088"/>
            <a:ext cx="5995988" cy="706437"/>
          </a:xfrm>
          <a:prstGeom prst="rect">
            <a:avLst/>
          </a:prstGeom>
        </p:spPr>
        <p:txBody>
          <a:bodyPr>
            <a:spAutoFit/>
          </a:bodyPr>
          <a:lstStyle/>
          <a:p>
            <a:pPr eaLnBrk="1" fontAlgn="auto" hangingPunct="1">
              <a:spcBef>
                <a:spcPts val="0"/>
              </a:spcBef>
              <a:spcAft>
                <a:spcPts val="0"/>
              </a:spcAft>
              <a:defRPr/>
            </a:pPr>
            <a:r>
              <a:rPr lang="tr-TR" sz="2000" b="1" dirty="0">
                <a:solidFill>
                  <a:schemeClr val="accent2">
                    <a:lumMod val="75000"/>
                  </a:schemeClr>
                </a:solidFill>
                <a:latin typeface="Times New Roman" pitchFamily="18" charset="0"/>
                <a:cs typeface="Times New Roman" pitchFamily="18" charset="0"/>
              </a:rPr>
              <a:t>İhracat işlemine ilişkin düzenlenen poliçenin veya akreditifin </a:t>
            </a:r>
            <a:r>
              <a:rPr lang="tr-TR" sz="2000" b="1" u="sng" dirty="0" err="1">
                <a:solidFill>
                  <a:schemeClr val="accent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iskonto</a:t>
            </a:r>
            <a:r>
              <a:rPr lang="tr-TR" sz="2000" b="1" u="sng" dirty="0">
                <a:solidFill>
                  <a:schemeClr val="accent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edilmesi</a:t>
            </a:r>
          </a:p>
        </p:txBody>
      </p:sp>
      <p:sp>
        <p:nvSpPr>
          <p:cNvPr id="100367"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fld id="{37C7A9F0-7238-4DFF-9B86-DD7094756714}" type="slidenum">
              <a:rPr lang="tr-TR" altLang="tr-TR" smtClean="0">
                <a:solidFill>
                  <a:srgbClr val="FEFFFF"/>
                </a:solidFill>
              </a:rPr>
              <a:pPr>
                <a:spcBef>
                  <a:spcPct val="0"/>
                </a:spcBef>
                <a:buClrTx/>
                <a:buFontTx/>
                <a:buNone/>
              </a:pPr>
              <a:t>33</a:t>
            </a:fld>
            <a:endParaRPr lang="tr-TR" altLang="tr-TR" smtClean="0">
              <a:solidFill>
                <a:srgbClr val="FEFFFF"/>
              </a:solidFill>
            </a:endParaRPr>
          </a:p>
        </p:txBody>
      </p:sp>
    </p:spTree>
    <p:extLst>
      <p:ext uri="{BB962C8B-B14F-4D97-AF65-F5344CB8AC3E}">
        <p14:creationId xmlns:p14="http://schemas.microsoft.com/office/powerpoint/2010/main" val="399449976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000"/>
                                        <p:tgtEl>
                                          <p:spTgt spid="11"/>
                                        </p:tgtEl>
                                      </p:cBhvr>
                                    </p:animEffect>
                                  </p:childTnLst>
                                </p:cTn>
                              </p:par>
                            </p:childTnLst>
                          </p:cTn>
                        </p:par>
                        <p:par>
                          <p:cTn id="14" fill="hold" nodeType="afterGroup">
                            <p:stCondLst>
                              <p:cond delay="1000"/>
                            </p:stCondLst>
                            <p:childTnLst>
                              <p:par>
                                <p:cTn id="15" presetID="22" presetClass="entr" presetSubtype="8"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1000"/>
                                        <p:tgtEl>
                                          <p:spTgt spid="1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2000"/>
                                        <p:tgtEl>
                                          <p:spTgt spid="21"/>
                                        </p:tgtEl>
                                      </p:cBhvr>
                                    </p:animEffect>
                                  </p:childTnLst>
                                </p:cTn>
                              </p:par>
                            </p:childTnLst>
                          </p:cTn>
                        </p:par>
                        <p:par>
                          <p:cTn id="21" fill="hold" nodeType="afterGroup">
                            <p:stCondLst>
                              <p:cond delay="3000"/>
                            </p:stCondLst>
                            <p:childTnLst>
                              <p:par>
                                <p:cTn id="22" presetID="22" presetClass="entr" presetSubtype="8"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left)">
                                      <p:cBhvr>
                                        <p:cTn id="24" dur="1000"/>
                                        <p:tgtEl>
                                          <p:spTgt spid="13"/>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2000"/>
                                        <p:tgtEl>
                                          <p:spTgt spid="15"/>
                                        </p:tgtEl>
                                      </p:cBhvr>
                                    </p:animEffect>
                                  </p:childTnLst>
                                </p:cTn>
                              </p:par>
                            </p:childTnLst>
                          </p:cTn>
                        </p:par>
                        <p:par>
                          <p:cTn id="28" fill="hold" nodeType="afterGroup">
                            <p:stCondLst>
                              <p:cond delay="5000"/>
                            </p:stCondLst>
                            <p:childTnLst>
                              <p:par>
                                <p:cTn id="29" presetID="22" presetClass="entr" presetSubtype="8"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1000"/>
                                        <p:tgtEl>
                                          <p:spTgt spid="1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2000"/>
                                        <p:tgtEl>
                                          <p:spTgt spid="14"/>
                                        </p:tgtEl>
                                      </p:cBhvr>
                                    </p:animEffect>
                                  </p:childTnLst>
                                </p:cTn>
                              </p:par>
                            </p:childTnLst>
                          </p:cTn>
                        </p:par>
                        <p:par>
                          <p:cTn id="35" fill="hold" nodeType="afterGroup">
                            <p:stCondLst>
                              <p:cond delay="7000"/>
                            </p:stCondLst>
                            <p:childTnLst>
                              <p:par>
                                <p:cTn id="36" presetID="22" presetClass="entr" presetSubtype="8" fill="hold" nodeType="after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left)">
                                      <p:cBhvr>
                                        <p:cTn id="38" dur="1000"/>
                                        <p:tgtEl>
                                          <p:spTgt spid="6"/>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P spid="14" grpId="0"/>
      <p:bldP spid="1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
          <p:cNvGrpSpPr>
            <a:grpSpLocks/>
          </p:cNvGrpSpPr>
          <p:nvPr/>
        </p:nvGrpSpPr>
        <p:grpSpPr bwMode="auto">
          <a:xfrm>
            <a:off x="2627313" y="1970088"/>
            <a:ext cx="9382125" cy="1771650"/>
            <a:chOff x="2809922" y="614150"/>
            <a:chExt cx="9382078" cy="1771554"/>
          </a:xfrm>
        </p:grpSpPr>
        <p:sp>
          <p:nvSpPr>
            <p:cNvPr id="6" name="Freeform 5"/>
            <p:cNvSpPr/>
            <p:nvPr/>
          </p:nvSpPr>
          <p:spPr>
            <a:xfrm>
              <a:off x="2809922" y="614150"/>
              <a:ext cx="9382078" cy="1771554"/>
            </a:xfrm>
            <a:custGeom>
              <a:avLst/>
              <a:gdLst>
                <a:gd name="connsiteX0" fmla="*/ 0 w 9382078"/>
                <a:gd name="connsiteY0" fmla="*/ 169333 h 1693333"/>
                <a:gd name="connsiteX1" fmla="*/ 169333 w 9382078"/>
                <a:gd name="connsiteY1" fmla="*/ 0 h 1693333"/>
                <a:gd name="connsiteX2" fmla="*/ 9212745 w 9382078"/>
                <a:gd name="connsiteY2" fmla="*/ 0 h 1693333"/>
                <a:gd name="connsiteX3" fmla="*/ 9382078 w 9382078"/>
                <a:gd name="connsiteY3" fmla="*/ 169333 h 1693333"/>
                <a:gd name="connsiteX4" fmla="*/ 9382078 w 9382078"/>
                <a:gd name="connsiteY4" fmla="*/ 1524000 h 1693333"/>
                <a:gd name="connsiteX5" fmla="*/ 9212745 w 9382078"/>
                <a:gd name="connsiteY5" fmla="*/ 1693333 h 1693333"/>
                <a:gd name="connsiteX6" fmla="*/ 169333 w 9382078"/>
                <a:gd name="connsiteY6" fmla="*/ 1693333 h 1693333"/>
                <a:gd name="connsiteX7" fmla="*/ 0 w 9382078"/>
                <a:gd name="connsiteY7" fmla="*/ 1524000 h 1693333"/>
                <a:gd name="connsiteX8" fmla="*/ 0 w 9382078"/>
                <a:gd name="connsiteY8" fmla="*/ 169333 h 169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82078" h="1693333">
                  <a:moveTo>
                    <a:pt x="0" y="169333"/>
                  </a:moveTo>
                  <a:cubicBezTo>
                    <a:pt x="0" y="75813"/>
                    <a:pt x="75813" y="0"/>
                    <a:pt x="169333" y="0"/>
                  </a:cubicBezTo>
                  <a:lnTo>
                    <a:pt x="9212745" y="0"/>
                  </a:lnTo>
                  <a:cubicBezTo>
                    <a:pt x="9306265" y="0"/>
                    <a:pt x="9382078" y="75813"/>
                    <a:pt x="9382078" y="169333"/>
                  </a:cubicBezTo>
                  <a:lnTo>
                    <a:pt x="9382078" y="1524000"/>
                  </a:lnTo>
                  <a:cubicBezTo>
                    <a:pt x="9382078" y="1617520"/>
                    <a:pt x="9306265" y="1693333"/>
                    <a:pt x="9212745" y="1693333"/>
                  </a:cubicBezTo>
                  <a:lnTo>
                    <a:pt x="169333" y="1693333"/>
                  </a:lnTo>
                  <a:cubicBezTo>
                    <a:pt x="75813" y="1693333"/>
                    <a:pt x="0" y="1617520"/>
                    <a:pt x="0" y="1524000"/>
                  </a:cubicBezTo>
                  <a:lnTo>
                    <a:pt x="0" y="16933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121948" tIns="76200" rIns="76201" bIns="76200"/>
            <a:lstStyle>
              <a:lvl1pPr defTabSz="1022350">
                <a:defRPr>
                  <a:solidFill>
                    <a:schemeClr val="tx1"/>
                  </a:solidFill>
                  <a:latin typeface="Arial" panose="020B0604020202020204" pitchFamily="34" charset="0"/>
                </a:defRPr>
              </a:lvl1pPr>
              <a:lvl2pPr marL="228600" indent="-228600" defTabSz="1022350">
                <a:defRPr>
                  <a:solidFill>
                    <a:schemeClr val="tx1"/>
                  </a:solidFill>
                  <a:latin typeface="Arial" panose="020B0604020202020204" pitchFamily="34" charset="0"/>
                </a:defRPr>
              </a:lvl2pPr>
              <a:lvl3pPr marL="1143000" indent="-228600" defTabSz="1022350">
                <a:defRPr>
                  <a:solidFill>
                    <a:schemeClr val="tx1"/>
                  </a:solidFill>
                  <a:latin typeface="Arial" panose="020B0604020202020204" pitchFamily="34" charset="0"/>
                </a:defRPr>
              </a:lvl3pPr>
              <a:lvl4pPr marL="1600200" indent="-228600" defTabSz="1022350">
                <a:defRPr>
                  <a:solidFill>
                    <a:schemeClr val="tx1"/>
                  </a:solidFill>
                  <a:latin typeface="Arial" panose="020B0604020202020204" pitchFamily="34" charset="0"/>
                </a:defRPr>
              </a:lvl4pPr>
              <a:lvl5pPr marL="2057400" indent="-228600" defTabSz="1022350">
                <a:defRPr>
                  <a:solidFill>
                    <a:schemeClr val="tx1"/>
                  </a:solidFill>
                  <a:latin typeface="Arial" panose="020B0604020202020204" pitchFamily="34" charset="0"/>
                </a:defRPr>
              </a:lvl5pPr>
              <a:lvl6pPr marL="2514600" indent="-228600" defTabSz="1022350" fontAlgn="base">
                <a:spcBef>
                  <a:spcPct val="0"/>
                </a:spcBef>
                <a:spcAft>
                  <a:spcPct val="0"/>
                </a:spcAft>
                <a:defRPr>
                  <a:solidFill>
                    <a:schemeClr val="tx1"/>
                  </a:solidFill>
                  <a:latin typeface="Arial" panose="020B0604020202020204" pitchFamily="34" charset="0"/>
                </a:defRPr>
              </a:lvl6pPr>
              <a:lvl7pPr marL="2971800" indent="-228600" defTabSz="1022350" fontAlgn="base">
                <a:spcBef>
                  <a:spcPct val="0"/>
                </a:spcBef>
                <a:spcAft>
                  <a:spcPct val="0"/>
                </a:spcAft>
                <a:defRPr>
                  <a:solidFill>
                    <a:schemeClr val="tx1"/>
                  </a:solidFill>
                  <a:latin typeface="Arial" panose="020B0604020202020204" pitchFamily="34" charset="0"/>
                </a:defRPr>
              </a:lvl7pPr>
              <a:lvl8pPr marL="3429000" indent="-228600" defTabSz="1022350" fontAlgn="base">
                <a:spcBef>
                  <a:spcPct val="0"/>
                </a:spcBef>
                <a:spcAft>
                  <a:spcPct val="0"/>
                </a:spcAft>
                <a:defRPr>
                  <a:solidFill>
                    <a:schemeClr val="tx1"/>
                  </a:solidFill>
                  <a:latin typeface="Arial" panose="020B0604020202020204" pitchFamily="34" charset="0"/>
                </a:defRPr>
              </a:lvl8pPr>
              <a:lvl9pPr marL="3886200" indent="-228600" defTabSz="1022350" fontAlgn="base">
                <a:spcBef>
                  <a:spcPct val="0"/>
                </a:spcBef>
                <a:spcAft>
                  <a:spcPct val="0"/>
                </a:spcAft>
                <a:defRPr>
                  <a:solidFill>
                    <a:schemeClr val="tx1"/>
                  </a:solidFill>
                  <a:latin typeface="Arial" panose="020B0604020202020204" pitchFamily="34" charset="0"/>
                </a:defRPr>
              </a:lvl9pPr>
            </a:lstStyle>
            <a:p>
              <a:pPr eaLnBrk="1" hangingPunct="1">
                <a:lnSpc>
                  <a:spcPct val="90000"/>
                </a:lnSpc>
                <a:spcAft>
                  <a:spcPct val="35000"/>
                </a:spcAft>
                <a:defRPr/>
              </a:pPr>
              <a:r>
                <a:rPr lang="tr-TR" altLang="tr-TR" sz="2400" b="1" dirty="0" smtClean="0">
                  <a:solidFill>
                    <a:srgbClr val="FFFFFF"/>
                  </a:solidFill>
                  <a:latin typeface="+mj-lt"/>
                </a:rPr>
                <a:t>İhracatın Sigortalanması</a:t>
              </a:r>
            </a:p>
            <a:p>
              <a:pPr lvl="1" eaLnBrk="1" hangingPunct="1">
                <a:lnSpc>
                  <a:spcPct val="90000"/>
                </a:lnSpc>
                <a:spcAft>
                  <a:spcPct val="15000"/>
                </a:spcAft>
                <a:buFontTx/>
                <a:buChar char="•"/>
                <a:defRPr/>
              </a:pPr>
              <a:r>
                <a:rPr lang="tr-TR" altLang="tr-TR" sz="2100" dirty="0" smtClean="0">
                  <a:solidFill>
                    <a:srgbClr val="FFFFFF"/>
                  </a:solidFill>
                  <a:latin typeface="+mj-lt"/>
                </a:rPr>
                <a:t>Spesifik İ.Sigorta P. Başvurusu</a:t>
              </a:r>
            </a:p>
            <a:p>
              <a:pPr lvl="1" eaLnBrk="1" hangingPunct="1">
                <a:lnSpc>
                  <a:spcPct val="90000"/>
                </a:lnSpc>
                <a:spcAft>
                  <a:spcPct val="15000"/>
                </a:spcAft>
                <a:buFontTx/>
                <a:buChar char="•"/>
                <a:defRPr/>
              </a:pPr>
              <a:r>
                <a:rPr lang="tr-TR" altLang="tr-TR" sz="2100" dirty="0" smtClean="0">
                  <a:solidFill>
                    <a:srgbClr val="FFFFFF"/>
                  </a:solidFill>
                  <a:latin typeface="+mj-lt"/>
                </a:rPr>
                <a:t>Sigorta Limit Tahsisi</a:t>
              </a:r>
            </a:p>
            <a:p>
              <a:pPr lvl="1" eaLnBrk="1" hangingPunct="1">
                <a:lnSpc>
                  <a:spcPct val="90000"/>
                </a:lnSpc>
                <a:spcAft>
                  <a:spcPct val="15000"/>
                </a:spcAft>
                <a:buFontTx/>
                <a:buChar char="•"/>
                <a:defRPr/>
              </a:pPr>
              <a:r>
                <a:rPr lang="tr-TR" altLang="tr-TR" sz="2100" dirty="0" smtClean="0">
                  <a:solidFill>
                    <a:srgbClr val="FFFFFF"/>
                  </a:solidFill>
                  <a:latin typeface="+mj-lt"/>
                </a:rPr>
                <a:t>Satış Sözleşmesi Bazında Sigortalama</a:t>
              </a:r>
            </a:p>
          </p:txBody>
        </p:sp>
        <p:sp>
          <p:nvSpPr>
            <p:cNvPr id="7" name="Rounded Rectangle 6"/>
            <p:cNvSpPr/>
            <p:nvPr/>
          </p:nvSpPr>
          <p:spPr>
            <a:xfrm>
              <a:off x="2895647" y="685584"/>
              <a:ext cx="1960023" cy="1676308"/>
            </a:xfrm>
            <a:prstGeom prst="roundRect">
              <a:avLst>
                <a:gd name="adj" fmla="val 10000"/>
              </a:avLst>
            </a:prstGeom>
            <a:blipFill dpi="0" rotWithShape="1">
              <a:blip r:embed="rId3" cstate="print"/>
              <a:srcRect/>
              <a:stretch>
                <a:fillRect l="-11000" r="-6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grpSp>
      <p:grpSp>
        <p:nvGrpSpPr>
          <p:cNvPr id="3" name="Group 12"/>
          <p:cNvGrpSpPr>
            <a:grpSpLocks/>
          </p:cNvGrpSpPr>
          <p:nvPr/>
        </p:nvGrpSpPr>
        <p:grpSpPr bwMode="auto">
          <a:xfrm>
            <a:off x="2611438" y="3895725"/>
            <a:ext cx="9382125" cy="1693863"/>
            <a:chOff x="2748962" y="2555036"/>
            <a:chExt cx="9382078" cy="1693333"/>
          </a:xfrm>
        </p:grpSpPr>
        <p:sp>
          <p:nvSpPr>
            <p:cNvPr id="8" name="Freeform 7"/>
            <p:cNvSpPr/>
            <p:nvPr/>
          </p:nvSpPr>
          <p:spPr>
            <a:xfrm>
              <a:off x="2748962" y="2555036"/>
              <a:ext cx="9382078" cy="1693333"/>
            </a:xfrm>
            <a:custGeom>
              <a:avLst/>
              <a:gdLst>
                <a:gd name="connsiteX0" fmla="*/ 0 w 9382078"/>
                <a:gd name="connsiteY0" fmla="*/ 169333 h 1693333"/>
                <a:gd name="connsiteX1" fmla="*/ 169333 w 9382078"/>
                <a:gd name="connsiteY1" fmla="*/ 0 h 1693333"/>
                <a:gd name="connsiteX2" fmla="*/ 9212745 w 9382078"/>
                <a:gd name="connsiteY2" fmla="*/ 0 h 1693333"/>
                <a:gd name="connsiteX3" fmla="*/ 9382078 w 9382078"/>
                <a:gd name="connsiteY3" fmla="*/ 169333 h 1693333"/>
                <a:gd name="connsiteX4" fmla="*/ 9382078 w 9382078"/>
                <a:gd name="connsiteY4" fmla="*/ 1524000 h 1693333"/>
                <a:gd name="connsiteX5" fmla="*/ 9212745 w 9382078"/>
                <a:gd name="connsiteY5" fmla="*/ 1693333 h 1693333"/>
                <a:gd name="connsiteX6" fmla="*/ 169333 w 9382078"/>
                <a:gd name="connsiteY6" fmla="*/ 1693333 h 1693333"/>
                <a:gd name="connsiteX7" fmla="*/ 0 w 9382078"/>
                <a:gd name="connsiteY7" fmla="*/ 1524000 h 1693333"/>
                <a:gd name="connsiteX8" fmla="*/ 0 w 9382078"/>
                <a:gd name="connsiteY8" fmla="*/ 169333 h 169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82078" h="1693333">
                  <a:moveTo>
                    <a:pt x="0" y="169333"/>
                  </a:moveTo>
                  <a:cubicBezTo>
                    <a:pt x="0" y="75813"/>
                    <a:pt x="75813" y="0"/>
                    <a:pt x="169333" y="0"/>
                  </a:cubicBezTo>
                  <a:lnTo>
                    <a:pt x="9212745" y="0"/>
                  </a:lnTo>
                  <a:cubicBezTo>
                    <a:pt x="9306265" y="0"/>
                    <a:pt x="9382078" y="75813"/>
                    <a:pt x="9382078" y="169333"/>
                  </a:cubicBezTo>
                  <a:lnTo>
                    <a:pt x="9382078" y="1524000"/>
                  </a:lnTo>
                  <a:cubicBezTo>
                    <a:pt x="9382078" y="1617520"/>
                    <a:pt x="9306265" y="1693333"/>
                    <a:pt x="9212745" y="1693333"/>
                  </a:cubicBezTo>
                  <a:lnTo>
                    <a:pt x="169333" y="1693333"/>
                  </a:lnTo>
                  <a:cubicBezTo>
                    <a:pt x="75813" y="1693333"/>
                    <a:pt x="0" y="1617520"/>
                    <a:pt x="0" y="1524000"/>
                  </a:cubicBezTo>
                  <a:lnTo>
                    <a:pt x="0" y="16933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125758" tIns="80010" rIns="80011" bIns="80010"/>
            <a:lstStyle>
              <a:lvl1pPr defTabSz="1066800">
                <a:defRPr>
                  <a:solidFill>
                    <a:schemeClr val="tx1"/>
                  </a:solidFill>
                  <a:latin typeface="Arial" panose="020B0604020202020204" pitchFamily="34" charset="0"/>
                </a:defRPr>
              </a:lvl1pPr>
              <a:lvl2pPr marL="228600" indent="-228600" defTabSz="1066800">
                <a:defRPr>
                  <a:solidFill>
                    <a:schemeClr val="tx1"/>
                  </a:solidFill>
                  <a:latin typeface="Arial" panose="020B0604020202020204" pitchFamily="34" charset="0"/>
                </a:defRPr>
              </a:lvl2pPr>
              <a:lvl3pPr marL="1143000" indent="-228600" defTabSz="1066800">
                <a:defRPr>
                  <a:solidFill>
                    <a:schemeClr val="tx1"/>
                  </a:solidFill>
                  <a:latin typeface="Arial" panose="020B0604020202020204" pitchFamily="34" charset="0"/>
                </a:defRPr>
              </a:lvl3pPr>
              <a:lvl4pPr marL="1600200" indent="-228600" defTabSz="1066800">
                <a:defRPr>
                  <a:solidFill>
                    <a:schemeClr val="tx1"/>
                  </a:solidFill>
                  <a:latin typeface="Arial" panose="020B0604020202020204" pitchFamily="34" charset="0"/>
                </a:defRPr>
              </a:lvl4pPr>
              <a:lvl5pPr marL="2057400" indent="-228600" defTabSz="1066800">
                <a:defRPr>
                  <a:solidFill>
                    <a:schemeClr val="tx1"/>
                  </a:solidFill>
                  <a:latin typeface="Arial" panose="020B0604020202020204" pitchFamily="34" charset="0"/>
                </a:defRPr>
              </a:lvl5pPr>
              <a:lvl6pPr marL="2514600" indent="-228600" defTabSz="1066800" fontAlgn="base">
                <a:spcBef>
                  <a:spcPct val="0"/>
                </a:spcBef>
                <a:spcAft>
                  <a:spcPct val="0"/>
                </a:spcAft>
                <a:defRPr>
                  <a:solidFill>
                    <a:schemeClr val="tx1"/>
                  </a:solidFill>
                  <a:latin typeface="Arial" panose="020B0604020202020204" pitchFamily="34" charset="0"/>
                </a:defRPr>
              </a:lvl6pPr>
              <a:lvl7pPr marL="2971800" indent="-228600" defTabSz="1066800" fontAlgn="base">
                <a:spcBef>
                  <a:spcPct val="0"/>
                </a:spcBef>
                <a:spcAft>
                  <a:spcPct val="0"/>
                </a:spcAft>
                <a:defRPr>
                  <a:solidFill>
                    <a:schemeClr val="tx1"/>
                  </a:solidFill>
                  <a:latin typeface="Arial" panose="020B0604020202020204" pitchFamily="34" charset="0"/>
                </a:defRPr>
              </a:lvl7pPr>
              <a:lvl8pPr marL="3429000" indent="-228600" defTabSz="1066800" fontAlgn="base">
                <a:spcBef>
                  <a:spcPct val="0"/>
                </a:spcBef>
                <a:spcAft>
                  <a:spcPct val="0"/>
                </a:spcAft>
                <a:defRPr>
                  <a:solidFill>
                    <a:schemeClr val="tx1"/>
                  </a:solidFill>
                  <a:latin typeface="Arial" panose="020B0604020202020204" pitchFamily="34" charset="0"/>
                </a:defRPr>
              </a:lvl8pPr>
              <a:lvl9pPr marL="3886200" indent="-228600" defTabSz="1066800" fontAlgn="base">
                <a:spcBef>
                  <a:spcPct val="0"/>
                </a:spcBef>
                <a:spcAft>
                  <a:spcPct val="0"/>
                </a:spcAft>
                <a:defRPr>
                  <a:solidFill>
                    <a:schemeClr val="tx1"/>
                  </a:solidFill>
                  <a:latin typeface="Arial" panose="020B0604020202020204" pitchFamily="34" charset="0"/>
                </a:defRPr>
              </a:lvl9pPr>
            </a:lstStyle>
            <a:p>
              <a:pPr eaLnBrk="1" hangingPunct="1">
                <a:lnSpc>
                  <a:spcPct val="90000"/>
                </a:lnSpc>
                <a:spcAft>
                  <a:spcPct val="35000"/>
                </a:spcAft>
                <a:defRPr/>
              </a:pPr>
              <a:r>
                <a:rPr lang="tr-TR" altLang="tr-TR" sz="2400" b="1" dirty="0" smtClean="0">
                  <a:solidFill>
                    <a:srgbClr val="FFFFFF"/>
                  </a:solidFill>
                  <a:latin typeface="+mj-lt"/>
                </a:rPr>
                <a:t>Poliçe - Akreditifin İskonto Edilmesi</a:t>
              </a:r>
            </a:p>
            <a:p>
              <a:pPr lvl="1" eaLnBrk="1" hangingPunct="1">
                <a:lnSpc>
                  <a:spcPct val="90000"/>
                </a:lnSpc>
                <a:spcAft>
                  <a:spcPct val="15000"/>
                </a:spcAft>
                <a:buFontTx/>
                <a:buChar char="•"/>
                <a:defRPr/>
              </a:pPr>
              <a:r>
                <a:rPr lang="tr-TR" altLang="tr-TR" sz="2100" dirty="0" smtClean="0">
                  <a:solidFill>
                    <a:srgbClr val="FFFFFF"/>
                  </a:solidFill>
                  <a:latin typeface="+mj-lt"/>
                </a:rPr>
                <a:t>İşlem Kapsamında Düzenlenen Poliçenin Cirosu– L/C Temliği</a:t>
              </a:r>
            </a:p>
            <a:p>
              <a:pPr lvl="1" eaLnBrk="1" hangingPunct="1">
                <a:lnSpc>
                  <a:spcPct val="90000"/>
                </a:lnSpc>
                <a:spcAft>
                  <a:spcPct val="15000"/>
                </a:spcAft>
                <a:buFontTx/>
                <a:buChar char="•"/>
                <a:defRPr/>
              </a:pPr>
              <a:r>
                <a:rPr lang="tr-TR" altLang="tr-TR" sz="2100" dirty="0" smtClean="0">
                  <a:solidFill>
                    <a:srgbClr val="FFFFFF"/>
                  </a:solidFill>
                  <a:latin typeface="+mj-lt"/>
                </a:rPr>
                <a:t>Poliçe – L/C İskonto Edilmesi </a:t>
              </a:r>
            </a:p>
          </p:txBody>
        </p:sp>
        <p:sp>
          <p:nvSpPr>
            <p:cNvPr id="9" name="Rounded Rectangle 8"/>
            <p:cNvSpPr/>
            <p:nvPr/>
          </p:nvSpPr>
          <p:spPr>
            <a:xfrm>
              <a:off x="2895647" y="2587253"/>
              <a:ext cx="1960023" cy="1649691"/>
            </a:xfrm>
            <a:prstGeom prst="roundRect">
              <a:avLst>
                <a:gd name="adj" fmla="val 10000"/>
              </a:avLst>
            </a:prstGeom>
            <a:blipFill dpi="0" rotWithShape="1">
              <a:blip r:embed="rId4" cstate="print"/>
              <a:srcRect/>
              <a:stretch>
                <a:fillRect l="-6000" r="-27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grpSp>
      <p:sp>
        <p:nvSpPr>
          <p:cNvPr id="12" name="Title 26"/>
          <p:cNvSpPr txBox="1">
            <a:spLocks/>
          </p:cNvSpPr>
          <p:nvPr/>
        </p:nvSpPr>
        <p:spPr bwMode="auto">
          <a:xfrm>
            <a:off x="2417763" y="592138"/>
            <a:ext cx="8229600" cy="1066800"/>
          </a:xfrm>
          <a:prstGeom prst="rect">
            <a:avLst/>
          </a:prstGeom>
          <a:noFill/>
          <a:ln w="15875" cap="rnd" cmpd="sng" algn="ctr">
            <a:noFill/>
            <a:prstDash val="solid"/>
            <a:miter lim="800000"/>
            <a:headEnd/>
            <a:tailEnd/>
          </a:ln>
          <a:effectLst>
            <a:outerShdw dist="12700" dir="3000000" algn="ctr" rotWithShape="0">
              <a:schemeClr val="bg2">
                <a:lumMod val="75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defTabSz="457200" eaLnBrk="1" fontAlgn="auto" hangingPunct="1">
              <a:spcAft>
                <a:spcPts val="0"/>
              </a:spcAft>
              <a:defRPr/>
            </a:pPr>
            <a:r>
              <a:rPr lang="tr-TR" altLang="tr-TR" sz="3200" b="1" dirty="0">
                <a:solidFill>
                  <a:srgbClr val="C00000"/>
                </a:solidFill>
              </a:rPr>
              <a:t>ULUSLARARASI TİCARETİN FİNANSMANI </a:t>
            </a:r>
            <a:br>
              <a:rPr lang="tr-TR" altLang="tr-TR" sz="3200" b="1" dirty="0">
                <a:solidFill>
                  <a:srgbClr val="C00000"/>
                </a:solidFill>
              </a:rPr>
            </a:br>
            <a:r>
              <a:rPr lang="tr-TR" altLang="tr-TR" sz="3200" b="1" dirty="0">
                <a:solidFill>
                  <a:srgbClr val="C00000"/>
                </a:solidFill>
              </a:rPr>
              <a:t>Poliçe/Akreditif İskonto Programı</a:t>
            </a:r>
            <a:endParaRPr lang="tr-TR" sz="2400" dirty="0">
              <a:solidFill>
                <a:srgbClr val="53565A"/>
              </a:solidFill>
            </a:endParaRPr>
          </a:p>
        </p:txBody>
      </p:sp>
      <p:sp>
        <p:nvSpPr>
          <p:cNvPr id="10240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fld id="{74C3C6A7-8DB8-4481-91D2-3D239E3D3474}" type="slidenum">
              <a:rPr lang="tr-TR" altLang="tr-TR" smtClean="0">
                <a:solidFill>
                  <a:srgbClr val="FEFFFF"/>
                </a:solidFill>
              </a:rPr>
              <a:pPr>
                <a:spcBef>
                  <a:spcPct val="0"/>
                </a:spcBef>
                <a:buClrTx/>
                <a:buFontTx/>
                <a:buNone/>
              </a:pPr>
              <a:t>34</a:t>
            </a:fld>
            <a:endParaRPr lang="tr-TR" altLang="tr-TR" smtClean="0">
              <a:solidFill>
                <a:srgbClr val="FEFFFF"/>
              </a:solidFill>
            </a:endParaRPr>
          </a:p>
        </p:txBody>
      </p:sp>
    </p:spTree>
    <p:extLst>
      <p:ext uri="{BB962C8B-B14F-4D97-AF65-F5344CB8AC3E}">
        <p14:creationId xmlns:p14="http://schemas.microsoft.com/office/powerpoint/2010/main" val="21381730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1000"/>
                                        <p:tgtEl>
                                          <p:spTgt spid="2"/>
                                        </p:tgtEl>
                                      </p:cBhvr>
                                    </p:animEffect>
                                  </p:childTnLst>
                                </p:cTn>
                              </p:par>
                            </p:childTnLst>
                          </p:cTn>
                        </p:par>
                        <p:par>
                          <p:cTn id="8" fill="hold" nodeType="afterGroup">
                            <p:stCondLst>
                              <p:cond delay="1000"/>
                            </p:stCondLst>
                            <p:childTnLst>
                              <p:par>
                                <p:cTn id="9" presetID="2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6"/>
          <p:cNvSpPr>
            <a:spLocks noGrp="1"/>
          </p:cNvSpPr>
          <p:nvPr>
            <p:ph type="title"/>
          </p:nvPr>
        </p:nvSpPr>
        <p:spPr>
          <a:xfrm>
            <a:off x="3063875" y="738188"/>
            <a:ext cx="8229600" cy="1066800"/>
          </a:xfrm>
          <a:noFill/>
          <a:ln>
            <a:noFill/>
          </a:ln>
          <a:effectLst>
            <a:outerShdw dist="12700" dir="3000000" algn="ctr" rotWithShape="0">
              <a:schemeClr val="bg2">
                <a:lumMod val="75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eaLnBrk="1" fontAlgn="auto" hangingPunct="1">
              <a:spcAft>
                <a:spcPts val="0"/>
              </a:spcAft>
              <a:defRPr/>
            </a:pPr>
            <a:r>
              <a:rPr lang="tr-TR" sz="3200" b="1" dirty="0">
                <a:solidFill>
                  <a:srgbClr val="C00000"/>
                </a:solidFill>
              </a:rPr>
              <a:t>ULUSLARARASI PROJE KREDİLERİ</a:t>
            </a:r>
            <a:br>
              <a:rPr lang="tr-TR" sz="3200" b="1" dirty="0">
                <a:solidFill>
                  <a:srgbClr val="C00000"/>
                </a:solidFill>
              </a:rPr>
            </a:br>
            <a:r>
              <a:rPr lang="tr-TR" sz="3200" b="1" dirty="0">
                <a:solidFill>
                  <a:srgbClr val="C00000"/>
                </a:solidFill>
              </a:rPr>
              <a:t>Vade &amp; Koşullar</a:t>
            </a:r>
          </a:p>
        </p:txBody>
      </p:sp>
      <p:pic>
        <p:nvPicPr>
          <p:cNvPr id="5" name="Picture 4" descr="dünyaaa.bmp"/>
          <p:cNvPicPr>
            <a:picLocks noChangeAspect="1"/>
          </p:cNvPicPr>
          <p:nvPr/>
        </p:nvPicPr>
        <p:blipFill>
          <a:blip r:embed="rId2" cstate="print">
            <a:duotone>
              <a:schemeClr val="accent2">
                <a:shade val="45000"/>
                <a:satMod val="135000"/>
              </a:schemeClr>
              <a:prstClr val="white"/>
            </a:duotone>
          </a:blip>
          <a:stretch>
            <a:fillRect/>
          </a:stretch>
        </p:blipFill>
        <p:spPr>
          <a:xfrm>
            <a:off x="2606722" y="2471382"/>
            <a:ext cx="2795587" cy="2552700"/>
          </a:xfrm>
          <a:prstGeom prst="flowChartConnector">
            <a:avLst/>
          </a:prstGeom>
        </p:spPr>
      </p:pic>
      <p:sp>
        <p:nvSpPr>
          <p:cNvPr id="6" name="Freeform 5"/>
          <p:cNvSpPr/>
          <p:nvPr/>
        </p:nvSpPr>
        <p:spPr>
          <a:xfrm>
            <a:off x="5273675" y="3646488"/>
            <a:ext cx="608013" cy="38100"/>
          </a:xfrm>
          <a:custGeom>
            <a:avLst/>
            <a:gdLst/>
            <a:ahLst/>
            <a:cxnLst/>
            <a:rect l="0" t="0" r="0" b="0"/>
            <a:pathLst>
              <a:path>
                <a:moveTo>
                  <a:pt x="0" y="19116"/>
                </a:moveTo>
                <a:lnTo>
                  <a:pt x="607367"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7" name="Freeform 6"/>
          <p:cNvSpPr/>
          <p:nvPr/>
        </p:nvSpPr>
        <p:spPr>
          <a:xfrm rot="20944178">
            <a:off x="5121275" y="3005138"/>
            <a:ext cx="457200" cy="46037"/>
          </a:xfrm>
          <a:custGeom>
            <a:avLst/>
            <a:gdLst/>
            <a:ahLst/>
            <a:cxnLst/>
            <a:rect l="0" t="0" r="0" b="0"/>
            <a:pathLst>
              <a:path>
                <a:moveTo>
                  <a:pt x="0" y="19116"/>
                </a:moveTo>
                <a:lnTo>
                  <a:pt x="676108"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 name="Rectangle 7"/>
          <p:cNvSpPr/>
          <p:nvPr/>
        </p:nvSpPr>
        <p:spPr>
          <a:xfrm>
            <a:off x="5983288" y="3992563"/>
            <a:ext cx="6208712" cy="415925"/>
          </a:xfrm>
          <a:prstGeom prst="rect">
            <a:avLst/>
          </a:prstGeom>
        </p:spPr>
        <p:txBody>
          <a:bodyPr>
            <a:spAutoFit/>
          </a:bodyPr>
          <a:lstStyle/>
          <a:p>
            <a:pPr eaLnBrk="1" fontAlgn="auto" hangingPunct="1">
              <a:spcBef>
                <a:spcPts val="0"/>
              </a:spcBef>
              <a:spcAft>
                <a:spcPts val="0"/>
              </a:spcAft>
              <a:defRPr/>
            </a:pPr>
            <a:r>
              <a:rPr lang="tr-TR" sz="2100" b="1" dirty="0">
                <a:solidFill>
                  <a:schemeClr val="accent2">
                    <a:lumMod val="75000"/>
                  </a:schemeClr>
                </a:solidFill>
                <a:latin typeface="Times New Roman" pitchFamily="18" charset="0"/>
                <a:cs typeface="Times New Roman" pitchFamily="18" charset="0"/>
              </a:rPr>
              <a:t>Toplam Vade: İnşaat Süresi + Kredi  Vadesi</a:t>
            </a:r>
          </a:p>
        </p:txBody>
      </p:sp>
      <p:sp>
        <p:nvSpPr>
          <p:cNvPr id="9" name="TextBox 8"/>
          <p:cNvSpPr txBox="1"/>
          <p:nvPr/>
        </p:nvSpPr>
        <p:spPr>
          <a:xfrm>
            <a:off x="5959475" y="2706688"/>
            <a:ext cx="4972050" cy="415925"/>
          </a:xfrm>
          <a:prstGeom prst="rect">
            <a:avLst/>
          </a:prstGeom>
          <a:noFill/>
        </p:spPr>
        <p:txBody>
          <a:bodyPr wrap="none">
            <a:spAutoFit/>
          </a:bodyPr>
          <a:lstStyle/>
          <a:p>
            <a:pPr eaLnBrk="1" fontAlgn="auto" hangingPunct="1">
              <a:spcBef>
                <a:spcPts val="0"/>
              </a:spcBef>
              <a:spcAft>
                <a:spcPts val="0"/>
              </a:spcAft>
              <a:defRPr/>
            </a:pPr>
            <a:r>
              <a:rPr lang="tr-TR" sz="2100" b="1" dirty="0">
                <a:solidFill>
                  <a:schemeClr val="accent2">
                    <a:lumMod val="75000"/>
                  </a:schemeClr>
                </a:solidFill>
                <a:latin typeface="Times New Roman" pitchFamily="18" charset="0"/>
                <a:cs typeface="Times New Roman" pitchFamily="18" charset="0"/>
              </a:rPr>
              <a:t>Borçlu: Devlet Garantisi - Yabancı Banka</a:t>
            </a:r>
          </a:p>
        </p:txBody>
      </p:sp>
      <p:sp>
        <p:nvSpPr>
          <p:cNvPr id="10" name="TextBox 9"/>
          <p:cNvSpPr txBox="1"/>
          <p:nvPr/>
        </p:nvSpPr>
        <p:spPr>
          <a:xfrm>
            <a:off x="6027738" y="3468688"/>
            <a:ext cx="3249612" cy="415925"/>
          </a:xfrm>
          <a:prstGeom prst="rect">
            <a:avLst/>
          </a:prstGeom>
          <a:noFill/>
        </p:spPr>
        <p:txBody>
          <a:bodyPr wrap="none">
            <a:spAutoFit/>
          </a:bodyPr>
          <a:lstStyle/>
          <a:p>
            <a:pPr eaLnBrk="1" fontAlgn="auto" hangingPunct="1">
              <a:spcBef>
                <a:spcPts val="0"/>
              </a:spcBef>
              <a:spcAft>
                <a:spcPts val="0"/>
              </a:spcAft>
              <a:defRPr/>
            </a:pPr>
            <a:r>
              <a:rPr lang="tr-TR" sz="2100" b="1" dirty="0">
                <a:solidFill>
                  <a:schemeClr val="accent2">
                    <a:lumMod val="75000"/>
                  </a:schemeClr>
                </a:solidFill>
                <a:latin typeface="Times New Roman" pitchFamily="18" charset="0"/>
                <a:cs typeface="Times New Roman" pitchFamily="18" charset="0"/>
              </a:rPr>
              <a:t>Kredi Vadesi: Azami 10 yıl</a:t>
            </a:r>
          </a:p>
        </p:txBody>
      </p:sp>
      <p:sp>
        <p:nvSpPr>
          <p:cNvPr id="11" name="Freeform 10"/>
          <p:cNvSpPr/>
          <p:nvPr/>
        </p:nvSpPr>
        <p:spPr>
          <a:xfrm rot="379191">
            <a:off x="5254625" y="4132263"/>
            <a:ext cx="608013" cy="38100"/>
          </a:xfrm>
          <a:custGeom>
            <a:avLst/>
            <a:gdLst/>
            <a:ahLst/>
            <a:cxnLst/>
            <a:rect l="0" t="0" r="0" b="0"/>
            <a:pathLst>
              <a:path>
                <a:moveTo>
                  <a:pt x="0" y="19116"/>
                </a:moveTo>
                <a:lnTo>
                  <a:pt x="607367"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Rectangle 12"/>
          <p:cNvSpPr/>
          <p:nvPr/>
        </p:nvSpPr>
        <p:spPr>
          <a:xfrm>
            <a:off x="6002338" y="4473575"/>
            <a:ext cx="4572000" cy="415925"/>
          </a:xfrm>
          <a:prstGeom prst="rect">
            <a:avLst/>
          </a:prstGeom>
        </p:spPr>
        <p:txBody>
          <a:bodyPr>
            <a:spAutoFit/>
          </a:bodyPr>
          <a:lstStyle/>
          <a:p>
            <a:pPr eaLnBrk="1" fontAlgn="auto" hangingPunct="1">
              <a:spcBef>
                <a:spcPts val="0"/>
              </a:spcBef>
              <a:spcAft>
                <a:spcPts val="0"/>
              </a:spcAft>
              <a:defRPr/>
            </a:pPr>
            <a:r>
              <a:rPr lang="tr-TR" sz="2100" b="1" dirty="0">
                <a:solidFill>
                  <a:schemeClr val="accent2">
                    <a:lumMod val="75000"/>
                  </a:schemeClr>
                </a:solidFill>
                <a:latin typeface="Times New Roman" pitchFamily="18" charset="0"/>
                <a:cs typeface="Times New Roman" pitchFamily="18" charset="0"/>
              </a:rPr>
              <a:t>Asli Maliyet: Faiz &amp; Risk Primi</a:t>
            </a:r>
          </a:p>
        </p:txBody>
      </p:sp>
      <p:sp>
        <p:nvSpPr>
          <p:cNvPr id="14" name="Freeform 13"/>
          <p:cNvSpPr/>
          <p:nvPr/>
        </p:nvSpPr>
        <p:spPr>
          <a:xfrm rot="1905186" flipV="1">
            <a:off x="5035550" y="4645025"/>
            <a:ext cx="968375" cy="46038"/>
          </a:xfrm>
          <a:custGeom>
            <a:avLst/>
            <a:gdLst/>
            <a:ahLst/>
            <a:cxnLst/>
            <a:rect l="0" t="0" r="0" b="0"/>
            <a:pathLst>
              <a:path>
                <a:moveTo>
                  <a:pt x="0" y="19116"/>
                </a:moveTo>
                <a:lnTo>
                  <a:pt x="607367" y="19116"/>
                </a:lnTo>
              </a:path>
            </a:pathLst>
          </a:custGeom>
          <a:noFill/>
          <a:ln w="31750">
            <a:solidFill>
              <a:schemeClr val="bg1">
                <a:lumMod val="75000"/>
              </a:schemeClr>
            </a:solidFill>
            <a:prstDash val="sysDot"/>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4460"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fld id="{2A876A79-8ACA-49EB-8BE0-D2E0002EB7F6}" type="slidenum">
              <a:rPr lang="tr-TR" altLang="tr-TR" smtClean="0">
                <a:solidFill>
                  <a:srgbClr val="FEFFFF"/>
                </a:solidFill>
              </a:rPr>
              <a:pPr>
                <a:spcBef>
                  <a:spcPct val="0"/>
                </a:spcBef>
                <a:buClrTx/>
                <a:buFontTx/>
                <a:buNone/>
              </a:pPr>
              <a:t>35</a:t>
            </a:fld>
            <a:endParaRPr lang="tr-TR" altLang="tr-TR" smtClean="0">
              <a:solidFill>
                <a:srgbClr val="FEFFFF"/>
              </a:solidFill>
            </a:endParaRPr>
          </a:p>
        </p:txBody>
      </p:sp>
    </p:spTree>
    <p:extLst>
      <p:ext uri="{BB962C8B-B14F-4D97-AF65-F5344CB8AC3E}">
        <p14:creationId xmlns:p14="http://schemas.microsoft.com/office/powerpoint/2010/main" val="31805074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par>
                          <p:cTn id="11" fill="hold" nodeType="afterGroup">
                            <p:stCondLst>
                              <p:cond delay="1000"/>
                            </p:stCondLst>
                            <p:childTnLst>
                              <p:par>
                                <p:cTn id="12" presetID="22" presetClass="entr" presetSubtype="8"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1000"/>
                                        <p:tgtEl>
                                          <p:spTgt spid="7"/>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par>
                          <p:cTn id="18" fill="hold" nodeType="afterGroup">
                            <p:stCondLst>
                              <p:cond delay="3000"/>
                            </p:stCondLst>
                            <p:childTnLst>
                              <p:par>
                                <p:cTn id="19" presetID="22" presetClass="entr" presetSubtype="8"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left)">
                                      <p:cBhvr>
                                        <p:cTn id="21" dur="1000"/>
                                        <p:tgtEl>
                                          <p:spTgt spid="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2000"/>
                                        <p:tgtEl>
                                          <p:spTgt spid="10"/>
                                        </p:tgtEl>
                                      </p:cBhvr>
                                    </p:animEffect>
                                  </p:childTnLst>
                                </p:cTn>
                              </p:par>
                            </p:childTnLst>
                          </p:cTn>
                        </p:par>
                        <p:par>
                          <p:cTn id="25" fill="hold" nodeType="afterGroup">
                            <p:stCondLst>
                              <p:cond delay="5000"/>
                            </p:stCondLst>
                            <p:childTnLst>
                              <p:par>
                                <p:cTn id="26" presetID="22" presetClass="entr" presetSubtype="8" fill="hold"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10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2000"/>
                                        <p:tgtEl>
                                          <p:spTgt spid="8"/>
                                        </p:tgtEl>
                                      </p:cBhvr>
                                    </p:animEffect>
                                  </p:childTnLst>
                                </p:cTn>
                              </p:par>
                            </p:childTnLst>
                          </p:cTn>
                        </p:par>
                        <p:par>
                          <p:cTn id="32" fill="hold" nodeType="afterGroup">
                            <p:stCondLst>
                              <p:cond delay="7000"/>
                            </p:stCondLst>
                            <p:childTnLst>
                              <p:par>
                                <p:cTn id="33" presetID="22" presetClass="entr" presetSubtype="8" fill="hold"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left)">
                                      <p:cBhvr>
                                        <p:cTn id="35" dur="1000"/>
                                        <p:tgtEl>
                                          <p:spTgt spid="14"/>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3"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4146550" y="1781175"/>
            <a:ext cx="3932238"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tr-TR" altLang="tr-TR" sz="3400" b="1" i="1">
                <a:latin typeface="Georgia" panose="02040502050405020303" pitchFamily="18" charset="0"/>
              </a:rPr>
              <a:t>Teşekkür ederiz.</a:t>
            </a:r>
            <a:endParaRPr lang="en-US" altLang="tr-TR" sz="3400" b="1" i="1">
              <a:latin typeface="Georgia" panose="02040502050405020303" pitchFamily="18" charset="0"/>
            </a:endParaRPr>
          </a:p>
        </p:txBody>
      </p:sp>
      <p:pic>
        <p:nvPicPr>
          <p:cNvPr id="14" name="Picture 13" descr="16523613_bird2.jpg"/>
          <p:cNvPicPr>
            <a:picLocks noChangeAspect="1"/>
          </p:cNvPicPr>
          <p:nvPr/>
        </p:nvPicPr>
        <p:blipFill>
          <a:blip r:embed="rId3"/>
          <a:stretch>
            <a:fillRect/>
          </a:stretch>
        </p:blipFill>
        <p:spPr>
          <a:xfrm>
            <a:off x="4953000" y="3352800"/>
            <a:ext cx="2319338" cy="1443038"/>
          </a:xfrm>
          <a:prstGeom prst="rect">
            <a:avLst/>
          </a:prstGeom>
          <a:ln>
            <a:noFill/>
          </a:ln>
          <a:effectLst>
            <a:outerShdw blurRad="292100" dist="139700" dir="2700000" algn="tl" rotWithShape="0">
              <a:srgbClr val="333333">
                <a:alpha val="65000"/>
              </a:srgbClr>
            </a:outerShdw>
          </a:effectLst>
        </p:spPr>
      </p:pic>
      <p:sp>
        <p:nvSpPr>
          <p:cNvPr id="8" name="Subtitle 5"/>
          <p:cNvSpPr txBox="1">
            <a:spLocks/>
          </p:cNvSpPr>
          <p:nvPr/>
        </p:nvSpPr>
        <p:spPr bwMode="auto">
          <a:xfrm>
            <a:off x="1524000" y="5105400"/>
            <a:ext cx="9144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3500" indent="-255588">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ts val="300"/>
              </a:spcBef>
              <a:buClr>
                <a:srgbClr val="A28E6A"/>
              </a:buClr>
            </a:pPr>
            <a:r>
              <a:rPr lang="tr-TR" altLang="tr-TR" sz="2800" b="1" dirty="0" smtClean="0">
                <a:latin typeface="Times New Roman" panose="02020603050405020304" pitchFamily="18" charset="0"/>
                <a:cs typeface="Times New Roman" panose="02020603050405020304" pitchFamily="18" charset="0"/>
              </a:rPr>
              <a:t>Ege Bölge Müdürlüğü</a:t>
            </a:r>
            <a:endParaRPr lang="tr-TR" altLang="tr-TR" sz="2800" b="1" dirty="0">
              <a:latin typeface="Times New Roman" panose="02020603050405020304" pitchFamily="18" charset="0"/>
              <a:cs typeface="Times New Roman" panose="02020603050405020304" pitchFamily="18" charset="0"/>
            </a:endParaRPr>
          </a:p>
          <a:p>
            <a:pPr algn="ctr">
              <a:spcBef>
                <a:spcPts val="300"/>
              </a:spcBef>
              <a:buClr>
                <a:srgbClr val="A28E6A"/>
              </a:buClr>
            </a:pPr>
            <a:r>
              <a:rPr lang="tr-TR" altLang="tr-TR" sz="2800" b="1" dirty="0" smtClean="0">
                <a:latin typeface="Times New Roman" panose="02020603050405020304" pitchFamily="18" charset="0"/>
                <a:cs typeface="Times New Roman" panose="02020603050405020304" pitchFamily="18" charset="0"/>
              </a:rPr>
              <a:t>egebolge@eximbank.gov.tr</a:t>
            </a:r>
            <a:endParaRPr lang="tr-TR" altLang="tr-TR" sz="2800" b="1" dirty="0">
              <a:latin typeface="Times New Roman" panose="02020603050405020304" pitchFamily="18" charset="0"/>
              <a:cs typeface="Times New Roman" panose="02020603050405020304" pitchFamily="18" charset="0"/>
            </a:endParaRPr>
          </a:p>
          <a:p>
            <a:pPr algn="ctr">
              <a:spcBef>
                <a:spcPts val="300"/>
              </a:spcBef>
              <a:buClr>
                <a:srgbClr val="A28E6A"/>
              </a:buClr>
            </a:pPr>
            <a:endParaRPr lang="tr-TR" altLang="tr-TR" sz="2400" b="1" i="1"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1524000" y="6400800"/>
            <a:ext cx="9144000" cy="609600"/>
          </a:xfrm>
          <a:prstGeom prst="rect">
            <a:avLst/>
          </a:prstGeom>
          <a:noFill/>
          <a:ln>
            <a:noFill/>
          </a:ln>
        </p:spPr>
        <p:txBody>
          <a:bodyPr lIns="0" tIns="0" rIns="0" bIns="0">
            <a:scene3d>
              <a:camera prst="orthographicFront"/>
              <a:lightRig rig="morning" dir="t"/>
            </a:scene3d>
            <a:sp3d extrusionH="76200" prstMaterial="powder">
              <a:bevelT w="50800" prst="softRound"/>
              <a:extrusionClr>
                <a:schemeClr val="bg2">
                  <a:lumMod val="50000"/>
                </a:schemeClr>
              </a:extrusionClr>
              <a:contourClr>
                <a:schemeClr val="bg1"/>
              </a:contourClr>
            </a:sp3d>
          </a:bodyPr>
          <a:lstStyle/>
          <a:p>
            <a:pPr algn="ctr" eaLnBrk="1" fontAlgn="auto" hangingPunct="1">
              <a:spcBef>
                <a:spcPts val="0"/>
              </a:spcBef>
              <a:spcAft>
                <a:spcPts val="0"/>
              </a:spcAft>
              <a:defRPr/>
            </a:pPr>
            <a:endParaRPr lang="en-US" b="1" dirty="0">
              <a:ln w="19050">
                <a:noFill/>
              </a:ln>
              <a:effectLst>
                <a:outerShdw blurRad="60007" dist="310007" dir="7680000" sy="30000" kx="1300200" algn="ctr" rotWithShape="0">
                  <a:prstClr val="black">
                    <a:alpha val="15000"/>
                  </a:prstClr>
                </a:outerShdw>
              </a:effectLst>
              <a:latin typeface="Times New Roman" pitchFamily="18" charset="0"/>
              <a:cs typeface="Times New Roman" pitchFamily="18" charset="0"/>
            </a:endParaRPr>
          </a:p>
        </p:txBody>
      </p:sp>
      <p:sp>
        <p:nvSpPr>
          <p:cNvPr id="7271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5F5D7A0-2311-487A-A9DC-1F1489FA7418}" type="slidenum">
              <a:rPr lang="tr-TR" altLang="tr-TR" smtClean="0">
                <a:solidFill>
                  <a:srgbClr val="FEFFFF"/>
                </a:solidFill>
                <a:latin typeface="Century Gothic" panose="020B0502020202020204" pitchFamily="34" charset="0"/>
              </a:rPr>
              <a:pPr/>
              <a:t>36</a:t>
            </a:fld>
            <a:endParaRPr lang="tr-TR" altLang="tr-TR" smtClean="0">
              <a:solidFill>
                <a:srgbClr val="FEFFFF"/>
              </a:solidFill>
              <a:latin typeface="Century Gothic" panose="020B0502020202020204" pitchFamily="34" charset="0"/>
            </a:endParaRP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80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1000" fill="hold"/>
                                        <p:tgtEl>
                                          <p:spTgt spid="14"/>
                                        </p:tgtEl>
                                        <p:attrNameLst>
                                          <p:attrName>ppt_x</p:attrName>
                                        </p:attrNameLst>
                                      </p:cBhvr>
                                      <p:tavLst>
                                        <p:tav tm="0">
                                          <p:val>
                                            <p:strVal val="0-#ppt_w/2"/>
                                          </p:val>
                                        </p:tav>
                                        <p:tav tm="100000">
                                          <p:val>
                                            <p:strVal val="#ppt_x"/>
                                          </p:val>
                                        </p:tav>
                                      </p:tavLst>
                                    </p:anim>
                                    <p:anim calcmode="lin" valueType="num">
                                      <p:cBhvr additive="base">
                                        <p:cTn id="8" dur="1000" fill="hold"/>
                                        <p:tgtEl>
                                          <p:spTgt spid="14"/>
                                        </p:tgtEl>
                                        <p:attrNameLst>
                                          <p:attrName>ppt_y</p:attrName>
                                        </p:attrNameLst>
                                      </p:cBhvr>
                                      <p:tavLst>
                                        <p:tav tm="0">
                                          <p:val>
                                            <p:strVal val="#ppt_y"/>
                                          </p:val>
                                        </p:tav>
                                        <p:tav tm="100000">
                                          <p:val>
                                            <p:strVal val="#ppt_y"/>
                                          </p:val>
                                        </p:tav>
                                      </p:tavLst>
                                    </p:anim>
                                  </p:childTnLst>
                                </p:cTn>
                              </p:par>
                              <p:par>
                                <p:cTn id="9" presetID="55" presetClass="entr" presetSubtype="0" fill="hold" nodeType="withEffect">
                                  <p:stCondLst>
                                    <p:cond delay="800"/>
                                  </p:stCondLst>
                                  <p:childTnLst>
                                    <p:set>
                                      <p:cBhvr>
                                        <p:cTn id="10" dur="1" fill="hold">
                                          <p:stCondLst>
                                            <p:cond delay="0"/>
                                          </p:stCondLst>
                                        </p:cTn>
                                        <p:tgtEl>
                                          <p:spTgt spid="14"/>
                                        </p:tgtEl>
                                        <p:attrNameLst>
                                          <p:attrName>style.visibility</p:attrName>
                                        </p:attrNameLst>
                                      </p:cBhvr>
                                      <p:to>
                                        <p:strVal val="visible"/>
                                      </p:to>
                                    </p:set>
                                    <p:anim calcmode="lin" valueType="num">
                                      <p:cBhvr>
                                        <p:cTn id="11" dur="1000" fill="hold"/>
                                        <p:tgtEl>
                                          <p:spTgt spid="14"/>
                                        </p:tgtEl>
                                        <p:attrNameLst>
                                          <p:attrName>ppt_w</p:attrName>
                                        </p:attrNameLst>
                                      </p:cBhvr>
                                      <p:tavLst>
                                        <p:tav tm="0">
                                          <p:val>
                                            <p:strVal val="#ppt_w*0.70"/>
                                          </p:val>
                                        </p:tav>
                                        <p:tav tm="100000">
                                          <p:val>
                                            <p:strVal val="#ppt_w"/>
                                          </p:val>
                                        </p:tav>
                                      </p:tavLst>
                                    </p:anim>
                                    <p:anim calcmode="lin" valueType="num">
                                      <p:cBhvr>
                                        <p:cTn id="12" dur="1000" fill="hold"/>
                                        <p:tgtEl>
                                          <p:spTgt spid="14"/>
                                        </p:tgtEl>
                                        <p:attrNameLst>
                                          <p:attrName>ppt_h</p:attrName>
                                        </p:attrNameLst>
                                      </p:cBhvr>
                                      <p:tavLst>
                                        <p:tav tm="0">
                                          <p:val>
                                            <p:strVal val="#ppt_h"/>
                                          </p:val>
                                        </p:tav>
                                        <p:tav tm="100000">
                                          <p:val>
                                            <p:strVal val="#ppt_h"/>
                                          </p:val>
                                        </p:tav>
                                      </p:tavLst>
                                    </p:anim>
                                    <p:animEffect transition="in" filter="fade">
                                      <p:cBhvr>
                                        <p:cTn id="13" dur="1000"/>
                                        <p:tgtEl>
                                          <p:spTgt spid="14"/>
                                        </p:tgtEl>
                                      </p:cBhvr>
                                    </p:animEffect>
                                  </p:childTnLst>
                                </p:cTn>
                              </p:par>
                              <p:par>
                                <p:cTn id="14" presetID="10" presetClass="entr" presetSubtype="0" fill="hold" grpId="0" nodeType="withEffect">
                                  <p:stCondLst>
                                    <p:cond delay="130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par>
                          <p:cTn id="17" fill="hold" nodeType="afterGroup">
                            <p:stCondLst>
                              <p:cond delay="1800"/>
                            </p:stCondLst>
                            <p:childTnLst>
                              <p:par>
                                <p:cTn id="18" presetID="9" presetClass="entr" presetSubtype="0"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dissolve">
                                      <p:cBhvr>
                                        <p:cTn id="20" dur="500"/>
                                        <p:tgtEl>
                                          <p:spTgt spid="8"/>
                                        </p:tgtEl>
                                      </p:cBhvr>
                                    </p:animEffect>
                                  </p:childTnLst>
                                </p:cTn>
                              </p:par>
                            </p:childTnLst>
                          </p:cTn>
                        </p:par>
                        <p:par>
                          <p:cTn id="21" fill="hold" nodeType="afterGroup">
                            <p:stCondLst>
                              <p:cond delay="2300"/>
                            </p:stCondLst>
                            <p:childTnLst>
                              <p:par>
                                <p:cTn id="22" presetID="55" presetClass="entr" presetSubtype="0" fill="hold" nodeType="afterEffect">
                                  <p:stCondLst>
                                    <p:cond delay="0"/>
                                  </p:stCondLst>
                                  <p:iterate type="lt">
                                    <p:tmPct val="0"/>
                                  </p:iterate>
                                  <p:childTnLst>
                                    <p:set>
                                      <p:cBhvr>
                                        <p:cTn id="23" dur="1" fill="hold">
                                          <p:stCondLst>
                                            <p:cond delay="0"/>
                                          </p:stCondLst>
                                        </p:cTn>
                                        <p:tgtEl>
                                          <p:spTgt spid="15"/>
                                        </p:tgtEl>
                                        <p:attrNameLst>
                                          <p:attrName>style.visibility</p:attrName>
                                        </p:attrNameLst>
                                      </p:cBhvr>
                                      <p:to>
                                        <p:strVal val="visible"/>
                                      </p:to>
                                    </p:set>
                                    <p:anim calcmode="lin" valueType="num">
                                      <p:cBhvr>
                                        <p:cTn id="24" dur="1000" fill="hold"/>
                                        <p:tgtEl>
                                          <p:spTgt spid="15"/>
                                        </p:tgtEl>
                                        <p:attrNameLst>
                                          <p:attrName>ppt_w</p:attrName>
                                        </p:attrNameLst>
                                      </p:cBhvr>
                                      <p:tavLst>
                                        <p:tav tm="0">
                                          <p:val>
                                            <p:strVal val="#ppt_w*0.70"/>
                                          </p:val>
                                        </p:tav>
                                        <p:tav tm="100000">
                                          <p:val>
                                            <p:strVal val="#ppt_w"/>
                                          </p:val>
                                        </p:tav>
                                      </p:tavLst>
                                    </p:anim>
                                    <p:anim calcmode="lin" valueType="num">
                                      <p:cBhvr>
                                        <p:cTn id="25" dur="1000" fill="hold"/>
                                        <p:tgtEl>
                                          <p:spTgt spid="15"/>
                                        </p:tgtEl>
                                        <p:attrNameLst>
                                          <p:attrName>ppt_h</p:attrName>
                                        </p:attrNameLst>
                                      </p:cBhvr>
                                      <p:tavLst>
                                        <p:tav tm="0">
                                          <p:val>
                                            <p:strVal val="#ppt_h"/>
                                          </p:val>
                                        </p:tav>
                                        <p:tav tm="100000">
                                          <p:val>
                                            <p:strVal val="#ppt_h"/>
                                          </p:val>
                                        </p:tav>
                                      </p:tavLst>
                                    </p:anim>
                                    <p:animEffect transition="in" filter="fade">
                                      <p:cBhvr>
                                        <p:cTn id="2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314" name="Picture 10" descr="C:\Documents and Settings\fo1292\Desktop\tualimforumturkiyehari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371600"/>
            <a:ext cx="9144000" cy="434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Title 1"/>
          <p:cNvSpPr>
            <a:spLocks noGrp="1"/>
          </p:cNvSpPr>
          <p:nvPr>
            <p:ph type="title"/>
          </p:nvPr>
        </p:nvSpPr>
        <p:spPr>
          <a:xfrm>
            <a:off x="2597150" y="361950"/>
            <a:ext cx="8229600" cy="1066800"/>
          </a:xfrm>
        </p:spPr>
        <p:txBody>
          <a:bodyPr rtlCol="0">
            <a:normAutofit/>
          </a:bodyPr>
          <a:lstStyle/>
          <a:p>
            <a:pPr eaLnBrk="1" fontAlgn="auto" hangingPunct="1">
              <a:spcAft>
                <a:spcPts val="0"/>
              </a:spcAft>
              <a:defRPr/>
            </a:pPr>
            <a:r>
              <a:rPr lang="tr-TR" altLang="tr-TR" sz="4300" b="1" dirty="0" smtClean="0">
                <a:solidFill>
                  <a:schemeClr val="tx1">
                    <a:lumMod val="65000"/>
                    <a:lumOff val="35000"/>
                  </a:schemeClr>
                </a:solidFill>
              </a:rPr>
              <a:t>İletişim</a:t>
            </a:r>
          </a:p>
        </p:txBody>
      </p:sp>
      <p:sp>
        <p:nvSpPr>
          <p:cNvPr id="1331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2D44786-A74F-4AB0-98D7-70D875BECE77}" type="slidenum">
              <a:rPr lang="tr-TR" altLang="tr-TR" smtClean="0">
                <a:solidFill>
                  <a:srgbClr val="FEFFFF"/>
                </a:solidFill>
                <a:latin typeface="Century Gothic" panose="020B0502020202020204" pitchFamily="34" charset="0"/>
              </a:rPr>
              <a:pPr/>
              <a:t>4</a:t>
            </a:fld>
            <a:endParaRPr lang="tr-TR" altLang="tr-TR" smtClean="0">
              <a:solidFill>
                <a:srgbClr val="FEFFFF"/>
              </a:solidFill>
              <a:latin typeface="Century Gothic" panose="020B0502020202020204" pitchFamily="34" charset="0"/>
            </a:endParaRPr>
          </a:p>
        </p:txBody>
      </p:sp>
      <p:sp>
        <p:nvSpPr>
          <p:cNvPr id="78" name="Flowchart: Connector 77"/>
          <p:cNvSpPr/>
          <p:nvPr/>
        </p:nvSpPr>
        <p:spPr>
          <a:xfrm>
            <a:off x="3276600" y="2362200"/>
            <a:ext cx="152400" cy="152400"/>
          </a:xfrm>
          <a:prstGeom prst="flowChartConnector">
            <a:avLst/>
          </a:prstGeom>
          <a:solidFill>
            <a:schemeClr val="tx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sp>
        <p:nvSpPr>
          <p:cNvPr id="80" name="Flowchart: Connector 79"/>
          <p:cNvSpPr/>
          <p:nvPr/>
        </p:nvSpPr>
        <p:spPr>
          <a:xfrm>
            <a:off x="4572000" y="4327525"/>
            <a:ext cx="152400" cy="152400"/>
          </a:xfrm>
          <a:prstGeom prst="flowChartConnector">
            <a:avLst/>
          </a:prstGeom>
          <a:solidFill>
            <a:schemeClr val="tx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sp>
        <p:nvSpPr>
          <p:cNvPr id="81" name="Flowchart: Connector 80"/>
          <p:cNvSpPr/>
          <p:nvPr/>
        </p:nvSpPr>
        <p:spPr>
          <a:xfrm>
            <a:off x="3048000" y="4495800"/>
            <a:ext cx="152400" cy="152400"/>
          </a:xfrm>
          <a:prstGeom prst="flowChartConnector">
            <a:avLst/>
          </a:prstGeom>
          <a:solidFill>
            <a:schemeClr val="tx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sp>
        <p:nvSpPr>
          <p:cNvPr id="82" name="Flowchart: Connector 81"/>
          <p:cNvSpPr/>
          <p:nvPr/>
        </p:nvSpPr>
        <p:spPr>
          <a:xfrm>
            <a:off x="6076950" y="4872038"/>
            <a:ext cx="152400" cy="152400"/>
          </a:xfrm>
          <a:prstGeom prst="flowChartConnector">
            <a:avLst/>
          </a:prstGeom>
          <a:solidFill>
            <a:schemeClr val="tx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sp>
        <p:nvSpPr>
          <p:cNvPr id="83" name="Flowchart: Connector 82"/>
          <p:cNvSpPr/>
          <p:nvPr/>
        </p:nvSpPr>
        <p:spPr>
          <a:xfrm>
            <a:off x="7124700" y="4751538"/>
            <a:ext cx="152400" cy="152400"/>
          </a:xfrm>
          <a:prstGeom prst="flowChartConnector">
            <a:avLst/>
          </a:prstGeom>
          <a:solidFill>
            <a:schemeClr val="tx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sp>
        <p:nvSpPr>
          <p:cNvPr id="84" name="Flowchart: Connector 83"/>
          <p:cNvSpPr/>
          <p:nvPr/>
        </p:nvSpPr>
        <p:spPr>
          <a:xfrm>
            <a:off x="6248400" y="3962400"/>
            <a:ext cx="152400" cy="152400"/>
          </a:xfrm>
          <a:prstGeom prst="flowChartConnector">
            <a:avLst/>
          </a:prstGeom>
          <a:solidFill>
            <a:schemeClr val="tx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sp>
        <p:nvSpPr>
          <p:cNvPr id="85" name="Flowchart: Connector 84"/>
          <p:cNvSpPr/>
          <p:nvPr/>
        </p:nvSpPr>
        <p:spPr>
          <a:xfrm>
            <a:off x="3048000" y="2895600"/>
            <a:ext cx="152400" cy="152400"/>
          </a:xfrm>
          <a:prstGeom prst="flowChartConnector">
            <a:avLst/>
          </a:prstGeom>
          <a:solidFill>
            <a:schemeClr val="tx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sp>
        <p:nvSpPr>
          <p:cNvPr id="86" name="Flowchart: Connector 85"/>
          <p:cNvSpPr/>
          <p:nvPr/>
        </p:nvSpPr>
        <p:spPr>
          <a:xfrm>
            <a:off x="4814888" y="2967038"/>
            <a:ext cx="152400" cy="152400"/>
          </a:xfrm>
          <a:prstGeom prst="flowChartConnector">
            <a:avLst/>
          </a:prstGeom>
          <a:solidFill>
            <a:schemeClr val="tx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sp>
        <p:nvSpPr>
          <p:cNvPr id="91" name="Flowchart: Connector 90"/>
          <p:cNvSpPr/>
          <p:nvPr/>
        </p:nvSpPr>
        <p:spPr>
          <a:xfrm>
            <a:off x="8001000" y="2586038"/>
            <a:ext cx="152400" cy="152400"/>
          </a:xfrm>
          <a:prstGeom prst="flowChartConnector">
            <a:avLst/>
          </a:prstGeom>
          <a:solidFill>
            <a:schemeClr val="tx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sp>
        <p:nvSpPr>
          <p:cNvPr id="96" name="Flowchart: Connector 95"/>
          <p:cNvSpPr/>
          <p:nvPr/>
        </p:nvSpPr>
        <p:spPr>
          <a:xfrm>
            <a:off x="2209800" y="4033838"/>
            <a:ext cx="152400" cy="152400"/>
          </a:xfrm>
          <a:prstGeom prst="flowChartConnector">
            <a:avLst/>
          </a:prstGeom>
          <a:solidFill>
            <a:schemeClr val="tx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sp>
        <p:nvSpPr>
          <p:cNvPr id="97" name="TextBox 96"/>
          <p:cNvSpPr txBox="1">
            <a:spLocks noChangeArrowheads="1"/>
          </p:cNvSpPr>
          <p:nvPr/>
        </p:nvSpPr>
        <p:spPr bwMode="auto">
          <a:xfrm>
            <a:off x="3124200" y="1981200"/>
            <a:ext cx="3124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tr-TR" altLang="tr-TR" b="1" dirty="0" smtClean="0">
                <a:solidFill>
                  <a:schemeClr val="tx2">
                    <a:lumMod val="75000"/>
                  </a:schemeClr>
                </a:solidFill>
                <a:latin typeface="Century Gothic" panose="020B0502020202020204" pitchFamily="34" charset="0"/>
              </a:rPr>
              <a:t>İstanbul – Genel Müdürlük</a:t>
            </a:r>
          </a:p>
        </p:txBody>
      </p:sp>
      <p:sp>
        <p:nvSpPr>
          <p:cNvPr id="99" name="TextBox 98"/>
          <p:cNvSpPr txBox="1">
            <a:spLocks noChangeArrowheads="1"/>
          </p:cNvSpPr>
          <p:nvPr/>
        </p:nvSpPr>
        <p:spPr bwMode="auto">
          <a:xfrm>
            <a:off x="1905000" y="3657600"/>
            <a:ext cx="15351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tr-TR" altLang="tr-TR" b="1" dirty="0" smtClean="0">
                <a:solidFill>
                  <a:schemeClr val="tx2">
                    <a:lumMod val="75000"/>
                  </a:schemeClr>
                </a:solidFill>
                <a:latin typeface="Century Gothic" panose="020B0502020202020204" pitchFamily="34" charset="0"/>
              </a:rPr>
              <a:t>Ege</a:t>
            </a:r>
            <a:r>
              <a:rPr lang="tr-TR" altLang="tr-TR" b="1" dirty="0" smtClean="0">
                <a:solidFill>
                  <a:schemeClr val="accent1"/>
                </a:solidFill>
                <a:latin typeface="Century Gothic" panose="020B0502020202020204" pitchFamily="34" charset="0"/>
              </a:rPr>
              <a:t> </a:t>
            </a:r>
            <a:r>
              <a:rPr lang="tr-TR" altLang="tr-TR" b="1" dirty="0" smtClean="0">
                <a:solidFill>
                  <a:schemeClr val="tx2">
                    <a:lumMod val="75000"/>
                  </a:schemeClr>
                </a:solidFill>
                <a:latin typeface="Century Gothic" panose="020B0502020202020204" pitchFamily="34" charset="0"/>
              </a:rPr>
              <a:t>Bölge</a:t>
            </a:r>
            <a:r>
              <a:rPr lang="tr-TR" altLang="tr-TR" b="1" dirty="0" smtClean="0">
                <a:solidFill>
                  <a:schemeClr val="accent1"/>
                </a:solidFill>
                <a:latin typeface="Century Gothic" panose="020B0502020202020204" pitchFamily="34" charset="0"/>
              </a:rPr>
              <a:t> </a:t>
            </a:r>
            <a:r>
              <a:rPr lang="tr-TR" altLang="tr-TR" b="1" dirty="0" smtClean="0">
                <a:solidFill>
                  <a:schemeClr val="tx2">
                    <a:lumMod val="75000"/>
                  </a:schemeClr>
                </a:solidFill>
                <a:latin typeface="Century Gothic" panose="020B0502020202020204" pitchFamily="34" charset="0"/>
              </a:rPr>
              <a:t>Müdürlüğü</a:t>
            </a:r>
          </a:p>
        </p:txBody>
      </p:sp>
      <p:sp>
        <p:nvSpPr>
          <p:cNvPr id="100" name="TextBox 99"/>
          <p:cNvSpPr txBox="1">
            <a:spLocks noChangeArrowheads="1"/>
          </p:cNvSpPr>
          <p:nvPr/>
        </p:nvSpPr>
        <p:spPr bwMode="auto">
          <a:xfrm>
            <a:off x="1829229" y="4413118"/>
            <a:ext cx="1676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tr-TR" altLang="tr-TR" b="1" dirty="0" smtClean="0">
                <a:solidFill>
                  <a:schemeClr val="tx2">
                    <a:lumMod val="75000"/>
                  </a:schemeClr>
                </a:solidFill>
                <a:latin typeface="Century Gothic" panose="020B0502020202020204" pitchFamily="34" charset="0"/>
              </a:rPr>
              <a:t>Denizli </a:t>
            </a:r>
          </a:p>
          <a:p>
            <a:pPr algn="ctr" eaLnBrk="1" hangingPunct="1">
              <a:defRPr/>
            </a:pPr>
            <a:r>
              <a:rPr lang="tr-TR" altLang="tr-TR" b="1" dirty="0" smtClean="0">
                <a:solidFill>
                  <a:schemeClr val="tx2">
                    <a:lumMod val="75000"/>
                  </a:schemeClr>
                </a:solidFill>
                <a:latin typeface="Century Gothic" panose="020B0502020202020204" pitchFamily="34" charset="0"/>
              </a:rPr>
              <a:t>Şubesi</a:t>
            </a:r>
          </a:p>
        </p:txBody>
      </p:sp>
      <p:sp>
        <p:nvSpPr>
          <p:cNvPr id="101" name="TextBox 100"/>
          <p:cNvSpPr txBox="1">
            <a:spLocks noChangeArrowheads="1"/>
          </p:cNvSpPr>
          <p:nvPr/>
        </p:nvSpPr>
        <p:spPr bwMode="auto">
          <a:xfrm>
            <a:off x="2209800" y="3048000"/>
            <a:ext cx="1676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tr-TR" altLang="tr-TR" b="1" dirty="0" smtClean="0">
                <a:solidFill>
                  <a:schemeClr val="tx2">
                    <a:lumMod val="75000"/>
                  </a:schemeClr>
                </a:solidFill>
                <a:latin typeface="Century Gothic" panose="020B0502020202020204" pitchFamily="34" charset="0"/>
              </a:rPr>
              <a:t>Bursa</a:t>
            </a:r>
          </a:p>
        </p:txBody>
      </p:sp>
      <p:sp>
        <p:nvSpPr>
          <p:cNvPr id="102" name="TextBox 101"/>
          <p:cNvSpPr txBox="1">
            <a:spLocks noChangeArrowheads="1"/>
          </p:cNvSpPr>
          <p:nvPr/>
        </p:nvSpPr>
        <p:spPr bwMode="auto">
          <a:xfrm>
            <a:off x="3962400" y="4567238"/>
            <a:ext cx="1676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tr-TR" altLang="tr-TR" b="1" dirty="0" smtClean="0">
                <a:solidFill>
                  <a:schemeClr val="tx2">
                    <a:lumMod val="75000"/>
                  </a:schemeClr>
                </a:solidFill>
                <a:latin typeface="Century Gothic" panose="020B0502020202020204" pitchFamily="34" charset="0"/>
              </a:rPr>
              <a:t>Konya</a:t>
            </a:r>
          </a:p>
        </p:txBody>
      </p:sp>
      <p:sp>
        <p:nvSpPr>
          <p:cNvPr id="103" name="TextBox 102"/>
          <p:cNvSpPr txBox="1">
            <a:spLocks noChangeArrowheads="1"/>
          </p:cNvSpPr>
          <p:nvPr/>
        </p:nvSpPr>
        <p:spPr bwMode="auto">
          <a:xfrm>
            <a:off x="5562600" y="4114800"/>
            <a:ext cx="1752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tr-TR" altLang="tr-TR" b="1" dirty="0" smtClean="0">
                <a:solidFill>
                  <a:schemeClr val="tx2">
                    <a:lumMod val="75000"/>
                  </a:schemeClr>
                </a:solidFill>
                <a:latin typeface="Century Gothic" panose="020B0502020202020204" pitchFamily="34" charset="0"/>
              </a:rPr>
              <a:t>Kayseri</a:t>
            </a:r>
          </a:p>
        </p:txBody>
      </p:sp>
      <p:sp>
        <p:nvSpPr>
          <p:cNvPr id="104" name="TextBox 103"/>
          <p:cNvSpPr txBox="1">
            <a:spLocks noChangeArrowheads="1"/>
          </p:cNvSpPr>
          <p:nvPr/>
        </p:nvSpPr>
        <p:spPr bwMode="auto">
          <a:xfrm>
            <a:off x="6400800" y="5176838"/>
            <a:ext cx="1752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tr-TR" altLang="tr-TR" b="1" dirty="0" smtClean="0">
                <a:solidFill>
                  <a:schemeClr val="tx2">
                    <a:lumMod val="75000"/>
                  </a:schemeClr>
                </a:solidFill>
                <a:latin typeface="Century Gothic" panose="020B0502020202020204" pitchFamily="34" charset="0"/>
              </a:rPr>
              <a:t>Gaziantep</a:t>
            </a:r>
            <a:r>
              <a:rPr lang="tr-TR" altLang="tr-TR" b="1" dirty="0" smtClean="0">
                <a:solidFill>
                  <a:schemeClr val="accent1"/>
                </a:solidFill>
                <a:latin typeface="Century Gothic" panose="020B0502020202020204" pitchFamily="34" charset="0"/>
              </a:rPr>
              <a:t> </a:t>
            </a:r>
            <a:r>
              <a:rPr lang="tr-TR" altLang="tr-TR" b="1" dirty="0" smtClean="0">
                <a:solidFill>
                  <a:schemeClr val="tx2">
                    <a:lumMod val="75000"/>
                  </a:schemeClr>
                </a:solidFill>
                <a:latin typeface="Century Gothic" panose="020B0502020202020204" pitchFamily="34" charset="0"/>
              </a:rPr>
              <a:t>Şubesi</a:t>
            </a:r>
          </a:p>
        </p:txBody>
      </p:sp>
      <p:sp>
        <p:nvSpPr>
          <p:cNvPr id="105" name="TextBox 104"/>
          <p:cNvSpPr txBox="1">
            <a:spLocks noChangeArrowheads="1"/>
          </p:cNvSpPr>
          <p:nvPr/>
        </p:nvSpPr>
        <p:spPr bwMode="auto">
          <a:xfrm>
            <a:off x="5319713" y="5072063"/>
            <a:ext cx="1752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tr-TR" altLang="tr-TR" b="1" dirty="0" smtClean="0">
                <a:solidFill>
                  <a:schemeClr val="tx2">
                    <a:lumMod val="75000"/>
                  </a:schemeClr>
                </a:solidFill>
                <a:latin typeface="Century Gothic" panose="020B0502020202020204" pitchFamily="34" charset="0"/>
              </a:rPr>
              <a:t>Adana</a:t>
            </a:r>
          </a:p>
        </p:txBody>
      </p:sp>
      <p:sp>
        <p:nvSpPr>
          <p:cNvPr id="106" name="TextBox 105"/>
          <p:cNvSpPr txBox="1">
            <a:spLocks noChangeArrowheads="1"/>
          </p:cNvSpPr>
          <p:nvPr/>
        </p:nvSpPr>
        <p:spPr bwMode="auto">
          <a:xfrm>
            <a:off x="7391400" y="2814638"/>
            <a:ext cx="1752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tr-TR" altLang="tr-TR" b="1" dirty="0" smtClean="0">
                <a:solidFill>
                  <a:schemeClr val="tx2">
                    <a:lumMod val="75000"/>
                  </a:schemeClr>
                </a:solidFill>
                <a:latin typeface="Century Gothic" panose="020B0502020202020204" pitchFamily="34" charset="0"/>
              </a:rPr>
              <a:t>Trabzon</a:t>
            </a:r>
          </a:p>
        </p:txBody>
      </p:sp>
      <p:sp>
        <p:nvSpPr>
          <p:cNvPr id="141" name="TextBox 140"/>
          <p:cNvSpPr txBox="1">
            <a:spLocks noChangeArrowheads="1"/>
          </p:cNvSpPr>
          <p:nvPr/>
        </p:nvSpPr>
        <p:spPr bwMode="auto">
          <a:xfrm>
            <a:off x="4191000" y="3124200"/>
            <a:ext cx="3124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tr-TR" altLang="tr-TR" b="1" dirty="0" smtClean="0">
                <a:solidFill>
                  <a:schemeClr val="tx2">
                    <a:lumMod val="75000"/>
                  </a:schemeClr>
                </a:solidFill>
                <a:latin typeface="Century Gothic" panose="020B0502020202020204" pitchFamily="34" charset="0"/>
              </a:rPr>
              <a:t>Ankara</a:t>
            </a:r>
            <a:r>
              <a:rPr lang="tr-TR" altLang="tr-TR" b="1" dirty="0" smtClean="0">
                <a:solidFill>
                  <a:schemeClr val="accent1"/>
                </a:solidFill>
                <a:latin typeface="Century Gothic" panose="020B0502020202020204" pitchFamily="34" charset="0"/>
              </a:rPr>
              <a:t> </a:t>
            </a:r>
            <a:r>
              <a:rPr lang="tr-TR" altLang="tr-TR" b="1" dirty="0" smtClean="0">
                <a:solidFill>
                  <a:schemeClr val="tx2">
                    <a:lumMod val="75000"/>
                  </a:schemeClr>
                </a:solidFill>
                <a:latin typeface="Century Gothic" panose="020B0502020202020204" pitchFamily="34" charset="0"/>
              </a:rPr>
              <a:t>Bölge</a:t>
            </a:r>
            <a:r>
              <a:rPr lang="tr-TR" altLang="tr-TR" b="1" dirty="0" smtClean="0">
                <a:solidFill>
                  <a:schemeClr val="accent1"/>
                </a:solidFill>
                <a:latin typeface="Century Gothic" panose="020B0502020202020204" pitchFamily="34" charset="0"/>
              </a:rPr>
              <a:t> </a:t>
            </a:r>
            <a:r>
              <a:rPr lang="tr-TR" altLang="tr-TR" b="1" dirty="0" smtClean="0">
                <a:solidFill>
                  <a:schemeClr val="tx2">
                    <a:lumMod val="75000"/>
                  </a:schemeClr>
                </a:solidFill>
                <a:latin typeface="Century Gothic" panose="020B0502020202020204" pitchFamily="34" charset="0"/>
              </a:rPr>
              <a:t>Müdürlüğü</a:t>
            </a:r>
          </a:p>
        </p:txBody>
      </p:sp>
      <p:sp>
        <p:nvSpPr>
          <p:cNvPr id="39" name="TextBox 38"/>
          <p:cNvSpPr txBox="1">
            <a:spLocks noChangeArrowheads="1"/>
          </p:cNvSpPr>
          <p:nvPr/>
        </p:nvSpPr>
        <p:spPr bwMode="auto">
          <a:xfrm>
            <a:off x="1676400" y="2362200"/>
            <a:ext cx="1447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tr-TR" altLang="tr-TR" b="1" dirty="0" smtClean="0">
                <a:solidFill>
                  <a:schemeClr val="tx2">
                    <a:lumMod val="75000"/>
                  </a:schemeClr>
                </a:solidFill>
                <a:latin typeface="Century Gothic" panose="020B0502020202020204" pitchFamily="34" charset="0"/>
              </a:rPr>
              <a:t>Avrupa</a:t>
            </a:r>
            <a:r>
              <a:rPr lang="tr-TR" altLang="tr-TR" sz="1500" b="1" dirty="0" smtClean="0">
                <a:solidFill>
                  <a:schemeClr val="accent1"/>
                </a:solidFill>
                <a:latin typeface="Century Gothic" panose="020B0502020202020204" pitchFamily="34" charset="0"/>
              </a:rPr>
              <a:t> </a:t>
            </a:r>
            <a:r>
              <a:rPr lang="tr-TR" altLang="tr-TR" b="1" dirty="0" smtClean="0">
                <a:solidFill>
                  <a:schemeClr val="tx2">
                    <a:lumMod val="75000"/>
                  </a:schemeClr>
                </a:solidFill>
                <a:latin typeface="Century Gothic" panose="020B0502020202020204" pitchFamily="34" charset="0"/>
              </a:rPr>
              <a:t>Yakası</a:t>
            </a:r>
          </a:p>
        </p:txBody>
      </p:sp>
      <p:sp>
        <p:nvSpPr>
          <p:cNvPr id="42" name="Flowchart: Connector 41"/>
          <p:cNvSpPr/>
          <p:nvPr/>
        </p:nvSpPr>
        <p:spPr>
          <a:xfrm>
            <a:off x="6248400" y="2286000"/>
            <a:ext cx="152400" cy="152400"/>
          </a:xfrm>
          <a:prstGeom prst="flowChartConnector">
            <a:avLst/>
          </a:prstGeom>
          <a:solidFill>
            <a:schemeClr val="tx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sp>
        <p:nvSpPr>
          <p:cNvPr id="43" name="TextBox 42"/>
          <p:cNvSpPr txBox="1">
            <a:spLocks noChangeArrowheads="1"/>
          </p:cNvSpPr>
          <p:nvPr/>
        </p:nvSpPr>
        <p:spPr bwMode="auto">
          <a:xfrm>
            <a:off x="5791200" y="2362200"/>
            <a:ext cx="1676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tr-TR" altLang="tr-TR" b="1" dirty="0" smtClean="0">
                <a:solidFill>
                  <a:schemeClr val="tx2">
                    <a:lumMod val="75000"/>
                  </a:schemeClr>
                </a:solidFill>
                <a:latin typeface="Century Gothic" panose="020B0502020202020204" pitchFamily="34" charset="0"/>
              </a:rPr>
              <a:t>Samsun</a:t>
            </a:r>
          </a:p>
        </p:txBody>
      </p:sp>
      <p:sp>
        <p:nvSpPr>
          <p:cNvPr id="30" name="TextBox 29"/>
          <p:cNvSpPr txBox="1">
            <a:spLocks noChangeArrowheads="1"/>
          </p:cNvSpPr>
          <p:nvPr/>
        </p:nvSpPr>
        <p:spPr bwMode="auto">
          <a:xfrm>
            <a:off x="3133725" y="4946650"/>
            <a:ext cx="1676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tr-TR" altLang="tr-TR" b="1" dirty="0" smtClean="0">
                <a:solidFill>
                  <a:schemeClr val="tx2">
                    <a:lumMod val="75000"/>
                  </a:schemeClr>
                </a:solidFill>
                <a:latin typeface="Century Gothic" panose="020B0502020202020204" pitchFamily="34" charset="0"/>
              </a:rPr>
              <a:t>Antalya</a:t>
            </a:r>
          </a:p>
        </p:txBody>
      </p:sp>
      <p:sp>
        <p:nvSpPr>
          <p:cNvPr id="31" name="Flowchart: Connector 30"/>
          <p:cNvSpPr/>
          <p:nvPr/>
        </p:nvSpPr>
        <p:spPr>
          <a:xfrm>
            <a:off x="3595688" y="4835525"/>
            <a:ext cx="152400" cy="152400"/>
          </a:xfrm>
          <a:prstGeom prst="flowChartConnector">
            <a:avLst/>
          </a:prstGeom>
          <a:solidFill>
            <a:schemeClr val="tx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sp>
        <p:nvSpPr>
          <p:cNvPr id="33" name="Flowchart: Connector 32"/>
          <p:cNvSpPr/>
          <p:nvPr/>
        </p:nvSpPr>
        <p:spPr>
          <a:xfrm>
            <a:off x="2879678" y="2286000"/>
            <a:ext cx="152400" cy="152400"/>
          </a:xfrm>
          <a:prstGeom prst="flowChartConnector">
            <a:avLst/>
          </a:prstGeom>
          <a:solidFill>
            <a:schemeClr val="tx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p>
        </p:txBody>
      </p:sp>
      <p:pic>
        <p:nvPicPr>
          <p:cNvPr id="32" name="Picture 14" descr="20.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5791200"/>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checkerboard(across)">
                                      <p:cBhvr>
                                        <p:cTn id="7" dur="500"/>
                                        <p:tgtEl>
                                          <p:spTgt spid="97"/>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78"/>
                                        </p:tgtEl>
                                        <p:attrNameLst>
                                          <p:attrName>style.visibility</p:attrName>
                                        </p:attrNameLst>
                                      </p:cBhvr>
                                      <p:to>
                                        <p:strVal val="visible"/>
                                      </p:to>
                                    </p:set>
                                    <p:animEffect transition="in" filter="checkerboard(across)">
                                      <p:cBhvr>
                                        <p:cTn id="10" dur="500"/>
                                        <p:tgtEl>
                                          <p:spTgt spid="78"/>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box(in)">
                                      <p:cBhvr>
                                        <p:cTn id="13" dur="500"/>
                                        <p:tgtEl>
                                          <p:spTgt spid="39"/>
                                        </p:tgtEl>
                                      </p:cBhvr>
                                    </p:animEffect>
                                  </p:childTnLst>
                                </p:cTn>
                              </p:par>
                            </p:childTnLst>
                          </p:cTn>
                        </p:par>
                        <p:par>
                          <p:cTn id="14" fill="hold" nodeType="afterGroup">
                            <p:stCondLst>
                              <p:cond delay="500"/>
                            </p:stCondLst>
                            <p:childTnLst>
                              <p:par>
                                <p:cTn id="15" presetID="4" presetClass="entr" presetSubtype="16" fill="hold" grpId="0" nodeType="after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box(in)">
                                      <p:cBhvr>
                                        <p:cTn id="17" dur="500"/>
                                        <p:tgtEl>
                                          <p:spTgt spid="85"/>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101"/>
                                        </p:tgtEl>
                                        <p:attrNameLst>
                                          <p:attrName>style.visibility</p:attrName>
                                        </p:attrNameLst>
                                      </p:cBhvr>
                                      <p:to>
                                        <p:strVal val="visible"/>
                                      </p:to>
                                    </p:set>
                                    <p:animEffect transition="in" filter="box(in)">
                                      <p:cBhvr>
                                        <p:cTn id="20" dur="500"/>
                                        <p:tgtEl>
                                          <p:spTgt spid="101"/>
                                        </p:tgtEl>
                                      </p:cBhvr>
                                    </p:animEffect>
                                  </p:childTnLst>
                                </p:cTn>
                              </p:par>
                            </p:childTnLst>
                          </p:cTn>
                        </p:par>
                        <p:par>
                          <p:cTn id="21" fill="hold" nodeType="afterGroup">
                            <p:stCondLst>
                              <p:cond delay="1000"/>
                            </p:stCondLst>
                            <p:childTnLst>
                              <p:par>
                                <p:cTn id="22" presetID="4" presetClass="entr" presetSubtype="16" fill="hold" grpId="0" nodeType="afterEffect">
                                  <p:stCondLst>
                                    <p:cond delay="0"/>
                                  </p:stCondLst>
                                  <p:childTnLst>
                                    <p:set>
                                      <p:cBhvr>
                                        <p:cTn id="23" dur="1" fill="hold">
                                          <p:stCondLst>
                                            <p:cond delay="0"/>
                                          </p:stCondLst>
                                        </p:cTn>
                                        <p:tgtEl>
                                          <p:spTgt spid="96"/>
                                        </p:tgtEl>
                                        <p:attrNameLst>
                                          <p:attrName>style.visibility</p:attrName>
                                        </p:attrNameLst>
                                      </p:cBhvr>
                                      <p:to>
                                        <p:strVal val="visible"/>
                                      </p:to>
                                    </p:set>
                                    <p:animEffect transition="in" filter="box(in)">
                                      <p:cBhvr>
                                        <p:cTn id="24" dur="500"/>
                                        <p:tgtEl>
                                          <p:spTgt spid="96"/>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99"/>
                                        </p:tgtEl>
                                        <p:attrNameLst>
                                          <p:attrName>style.visibility</p:attrName>
                                        </p:attrNameLst>
                                      </p:cBhvr>
                                      <p:to>
                                        <p:strVal val="visible"/>
                                      </p:to>
                                    </p:set>
                                    <p:animEffect transition="in" filter="blinds(horizontal)">
                                      <p:cBhvr>
                                        <p:cTn id="27" dur="500"/>
                                        <p:tgtEl>
                                          <p:spTgt spid="99"/>
                                        </p:tgtEl>
                                      </p:cBhvr>
                                    </p:animEffect>
                                  </p:childTnLst>
                                </p:cTn>
                              </p:par>
                            </p:childTnLst>
                          </p:cTn>
                        </p:par>
                        <p:par>
                          <p:cTn id="28" fill="hold" nodeType="afterGroup">
                            <p:stCondLst>
                              <p:cond delay="1500"/>
                            </p:stCondLst>
                            <p:childTnLst>
                              <p:par>
                                <p:cTn id="29" presetID="4" presetClass="entr" presetSubtype="16" fill="hold" grpId="0" nodeType="afterEffect">
                                  <p:stCondLst>
                                    <p:cond delay="0"/>
                                  </p:stCondLst>
                                  <p:childTnLst>
                                    <p:set>
                                      <p:cBhvr>
                                        <p:cTn id="30" dur="1" fill="hold">
                                          <p:stCondLst>
                                            <p:cond delay="0"/>
                                          </p:stCondLst>
                                        </p:cTn>
                                        <p:tgtEl>
                                          <p:spTgt spid="81"/>
                                        </p:tgtEl>
                                        <p:attrNameLst>
                                          <p:attrName>style.visibility</p:attrName>
                                        </p:attrNameLst>
                                      </p:cBhvr>
                                      <p:to>
                                        <p:strVal val="visible"/>
                                      </p:to>
                                    </p:set>
                                    <p:animEffect transition="in" filter="box(in)">
                                      <p:cBhvr>
                                        <p:cTn id="31" dur="500"/>
                                        <p:tgtEl>
                                          <p:spTgt spid="81"/>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100"/>
                                        </p:tgtEl>
                                        <p:attrNameLst>
                                          <p:attrName>style.visibility</p:attrName>
                                        </p:attrNameLst>
                                      </p:cBhvr>
                                      <p:to>
                                        <p:strVal val="visible"/>
                                      </p:to>
                                    </p:set>
                                    <p:animEffect transition="in" filter="box(in)">
                                      <p:cBhvr>
                                        <p:cTn id="34" dur="500"/>
                                        <p:tgtEl>
                                          <p:spTgt spid="100"/>
                                        </p:tgtEl>
                                      </p:cBhvr>
                                    </p:animEffect>
                                  </p:childTnLst>
                                </p:cTn>
                              </p:par>
                            </p:childTnLst>
                          </p:cTn>
                        </p:par>
                        <p:par>
                          <p:cTn id="35" fill="hold" nodeType="afterGroup">
                            <p:stCondLst>
                              <p:cond delay="2000"/>
                            </p:stCondLst>
                            <p:childTnLst>
                              <p:par>
                                <p:cTn id="36" presetID="4" presetClass="entr" presetSubtype="16" fill="hold" grpId="0" nodeType="afterEffect">
                                  <p:stCondLst>
                                    <p:cond delay="0"/>
                                  </p:stCondLst>
                                  <p:childTnLst>
                                    <p:set>
                                      <p:cBhvr>
                                        <p:cTn id="37" dur="1" fill="hold">
                                          <p:stCondLst>
                                            <p:cond delay="0"/>
                                          </p:stCondLst>
                                        </p:cTn>
                                        <p:tgtEl>
                                          <p:spTgt spid="80"/>
                                        </p:tgtEl>
                                        <p:attrNameLst>
                                          <p:attrName>style.visibility</p:attrName>
                                        </p:attrNameLst>
                                      </p:cBhvr>
                                      <p:to>
                                        <p:strVal val="visible"/>
                                      </p:to>
                                    </p:set>
                                    <p:animEffect transition="in" filter="box(in)">
                                      <p:cBhvr>
                                        <p:cTn id="38" dur="500"/>
                                        <p:tgtEl>
                                          <p:spTgt spid="80"/>
                                        </p:tgtEl>
                                      </p:cBhvr>
                                    </p:animEffect>
                                  </p:childTnLst>
                                </p:cTn>
                              </p:par>
                              <p:par>
                                <p:cTn id="39" presetID="4" presetClass="entr" presetSubtype="16" fill="hold" grpId="0" nodeType="withEffect">
                                  <p:stCondLst>
                                    <p:cond delay="0"/>
                                  </p:stCondLst>
                                  <p:childTnLst>
                                    <p:set>
                                      <p:cBhvr>
                                        <p:cTn id="40" dur="1" fill="hold">
                                          <p:stCondLst>
                                            <p:cond delay="0"/>
                                          </p:stCondLst>
                                        </p:cTn>
                                        <p:tgtEl>
                                          <p:spTgt spid="102"/>
                                        </p:tgtEl>
                                        <p:attrNameLst>
                                          <p:attrName>style.visibility</p:attrName>
                                        </p:attrNameLst>
                                      </p:cBhvr>
                                      <p:to>
                                        <p:strVal val="visible"/>
                                      </p:to>
                                    </p:set>
                                    <p:animEffect transition="in" filter="box(in)">
                                      <p:cBhvr>
                                        <p:cTn id="41" dur="500"/>
                                        <p:tgtEl>
                                          <p:spTgt spid="102"/>
                                        </p:tgtEl>
                                      </p:cBhvr>
                                    </p:animEffect>
                                  </p:childTnLst>
                                </p:cTn>
                              </p:par>
                            </p:childTnLst>
                          </p:cTn>
                        </p:par>
                        <p:par>
                          <p:cTn id="42" fill="hold" nodeType="afterGroup">
                            <p:stCondLst>
                              <p:cond delay="2500"/>
                            </p:stCondLst>
                            <p:childTnLst>
                              <p:par>
                                <p:cTn id="43" presetID="4" presetClass="entr" presetSubtype="16" fill="hold" grpId="0" nodeType="afterEffect">
                                  <p:stCondLst>
                                    <p:cond delay="0"/>
                                  </p:stCondLst>
                                  <p:childTnLst>
                                    <p:set>
                                      <p:cBhvr>
                                        <p:cTn id="44" dur="1" fill="hold">
                                          <p:stCondLst>
                                            <p:cond delay="0"/>
                                          </p:stCondLst>
                                        </p:cTn>
                                        <p:tgtEl>
                                          <p:spTgt spid="82"/>
                                        </p:tgtEl>
                                        <p:attrNameLst>
                                          <p:attrName>style.visibility</p:attrName>
                                        </p:attrNameLst>
                                      </p:cBhvr>
                                      <p:to>
                                        <p:strVal val="visible"/>
                                      </p:to>
                                    </p:set>
                                    <p:animEffect transition="in" filter="box(in)">
                                      <p:cBhvr>
                                        <p:cTn id="45" dur="500"/>
                                        <p:tgtEl>
                                          <p:spTgt spid="82"/>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105"/>
                                        </p:tgtEl>
                                        <p:attrNameLst>
                                          <p:attrName>style.visibility</p:attrName>
                                        </p:attrNameLst>
                                      </p:cBhvr>
                                      <p:to>
                                        <p:strVal val="visible"/>
                                      </p:to>
                                    </p:set>
                                    <p:animEffect transition="in" filter="box(in)">
                                      <p:cBhvr>
                                        <p:cTn id="48" dur="500"/>
                                        <p:tgtEl>
                                          <p:spTgt spid="105"/>
                                        </p:tgtEl>
                                      </p:cBhvr>
                                    </p:animEffect>
                                  </p:childTnLst>
                                </p:cTn>
                              </p:par>
                            </p:childTnLst>
                          </p:cTn>
                        </p:par>
                        <p:par>
                          <p:cTn id="49" fill="hold" nodeType="afterGroup">
                            <p:stCondLst>
                              <p:cond delay="3000"/>
                            </p:stCondLst>
                            <p:childTnLst>
                              <p:par>
                                <p:cTn id="50" presetID="4" presetClass="entr" presetSubtype="16" fill="hold" grpId="0" nodeType="afterEffect">
                                  <p:stCondLst>
                                    <p:cond delay="0"/>
                                  </p:stCondLst>
                                  <p:childTnLst>
                                    <p:set>
                                      <p:cBhvr>
                                        <p:cTn id="51" dur="1" fill="hold">
                                          <p:stCondLst>
                                            <p:cond delay="0"/>
                                          </p:stCondLst>
                                        </p:cTn>
                                        <p:tgtEl>
                                          <p:spTgt spid="83"/>
                                        </p:tgtEl>
                                        <p:attrNameLst>
                                          <p:attrName>style.visibility</p:attrName>
                                        </p:attrNameLst>
                                      </p:cBhvr>
                                      <p:to>
                                        <p:strVal val="visible"/>
                                      </p:to>
                                    </p:set>
                                    <p:animEffect transition="in" filter="box(in)">
                                      <p:cBhvr>
                                        <p:cTn id="52" dur="500"/>
                                        <p:tgtEl>
                                          <p:spTgt spid="83"/>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104"/>
                                        </p:tgtEl>
                                        <p:attrNameLst>
                                          <p:attrName>style.visibility</p:attrName>
                                        </p:attrNameLst>
                                      </p:cBhvr>
                                      <p:to>
                                        <p:strVal val="visible"/>
                                      </p:to>
                                    </p:set>
                                    <p:animEffect transition="in" filter="box(in)">
                                      <p:cBhvr>
                                        <p:cTn id="55" dur="500"/>
                                        <p:tgtEl>
                                          <p:spTgt spid="104"/>
                                        </p:tgtEl>
                                      </p:cBhvr>
                                    </p:animEffect>
                                  </p:childTnLst>
                                </p:cTn>
                              </p:par>
                            </p:childTnLst>
                          </p:cTn>
                        </p:par>
                        <p:par>
                          <p:cTn id="56" fill="hold" nodeType="afterGroup">
                            <p:stCondLst>
                              <p:cond delay="3500"/>
                            </p:stCondLst>
                            <p:childTnLst>
                              <p:par>
                                <p:cTn id="57" presetID="4" presetClass="entr" presetSubtype="16" fill="hold" grpId="0" nodeType="afterEffect">
                                  <p:stCondLst>
                                    <p:cond delay="0"/>
                                  </p:stCondLst>
                                  <p:childTnLst>
                                    <p:set>
                                      <p:cBhvr>
                                        <p:cTn id="58" dur="1" fill="hold">
                                          <p:stCondLst>
                                            <p:cond delay="0"/>
                                          </p:stCondLst>
                                        </p:cTn>
                                        <p:tgtEl>
                                          <p:spTgt spid="84"/>
                                        </p:tgtEl>
                                        <p:attrNameLst>
                                          <p:attrName>style.visibility</p:attrName>
                                        </p:attrNameLst>
                                      </p:cBhvr>
                                      <p:to>
                                        <p:strVal val="visible"/>
                                      </p:to>
                                    </p:set>
                                    <p:animEffect transition="in" filter="box(in)">
                                      <p:cBhvr>
                                        <p:cTn id="59" dur="500"/>
                                        <p:tgtEl>
                                          <p:spTgt spid="84"/>
                                        </p:tgtEl>
                                      </p:cBhvr>
                                    </p:animEffect>
                                  </p:childTnLst>
                                </p:cTn>
                              </p:par>
                              <p:par>
                                <p:cTn id="60" presetID="4" presetClass="entr" presetSubtype="16" fill="hold" grpId="0" nodeType="withEffect">
                                  <p:stCondLst>
                                    <p:cond delay="0"/>
                                  </p:stCondLst>
                                  <p:childTnLst>
                                    <p:set>
                                      <p:cBhvr>
                                        <p:cTn id="61" dur="1" fill="hold">
                                          <p:stCondLst>
                                            <p:cond delay="0"/>
                                          </p:stCondLst>
                                        </p:cTn>
                                        <p:tgtEl>
                                          <p:spTgt spid="103"/>
                                        </p:tgtEl>
                                        <p:attrNameLst>
                                          <p:attrName>style.visibility</p:attrName>
                                        </p:attrNameLst>
                                      </p:cBhvr>
                                      <p:to>
                                        <p:strVal val="visible"/>
                                      </p:to>
                                    </p:set>
                                    <p:animEffect transition="in" filter="box(in)">
                                      <p:cBhvr>
                                        <p:cTn id="62" dur="500"/>
                                        <p:tgtEl>
                                          <p:spTgt spid="103"/>
                                        </p:tgtEl>
                                      </p:cBhvr>
                                    </p:animEffect>
                                  </p:childTnLst>
                                </p:cTn>
                              </p:par>
                            </p:childTnLst>
                          </p:cTn>
                        </p:par>
                        <p:par>
                          <p:cTn id="63" fill="hold" nodeType="afterGroup">
                            <p:stCondLst>
                              <p:cond delay="4000"/>
                            </p:stCondLst>
                            <p:childTnLst>
                              <p:par>
                                <p:cTn id="64" presetID="4" presetClass="entr" presetSubtype="16" fill="hold" grpId="0" nodeType="afterEffect">
                                  <p:stCondLst>
                                    <p:cond delay="0"/>
                                  </p:stCondLst>
                                  <p:childTnLst>
                                    <p:set>
                                      <p:cBhvr>
                                        <p:cTn id="65" dur="1" fill="hold">
                                          <p:stCondLst>
                                            <p:cond delay="0"/>
                                          </p:stCondLst>
                                        </p:cTn>
                                        <p:tgtEl>
                                          <p:spTgt spid="86"/>
                                        </p:tgtEl>
                                        <p:attrNameLst>
                                          <p:attrName>style.visibility</p:attrName>
                                        </p:attrNameLst>
                                      </p:cBhvr>
                                      <p:to>
                                        <p:strVal val="visible"/>
                                      </p:to>
                                    </p:set>
                                    <p:animEffect transition="in" filter="box(in)">
                                      <p:cBhvr>
                                        <p:cTn id="66" dur="500"/>
                                        <p:tgtEl>
                                          <p:spTgt spid="86"/>
                                        </p:tgtEl>
                                      </p:cBhvr>
                                    </p:animEffect>
                                  </p:childTnLst>
                                </p:cTn>
                              </p:par>
                              <p:par>
                                <p:cTn id="67" presetID="4" presetClass="entr" presetSubtype="16" fill="hold" grpId="0" nodeType="withEffect">
                                  <p:stCondLst>
                                    <p:cond delay="0"/>
                                  </p:stCondLst>
                                  <p:childTnLst>
                                    <p:set>
                                      <p:cBhvr>
                                        <p:cTn id="68" dur="1" fill="hold">
                                          <p:stCondLst>
                                            <p:cond delay="0"/>
                                          </p:stCondLst>
                                        </p:cTn>
                                        <p:tgtEl>
                                          <p:spTgt spid="141"/>
                                        </p:tgtEl>
                                        <p:attrNameLst>
                                          <p:attrName>style.visibility</p:attrName>
                                        </p:attrNameLst>
                                      </p:cBhvr>
                                      <p:to>
                                        <p:strVal val="visible"/>
                                      </p:to>
                                    </p:set>
                                    <p:animEffect transition="in" filter="box(in)">
                                      <p:cBhvr>
                                        <p:cTn id="69" dur="500"/>
                                        <p:tgtEl>
                                          <p:spTgt spid="141"/>
                                        </p:tgtEl>
                                      </p:cBhvr>
                                    </p:animEffect>
                                  </p:childTnLst>
                                </p:cTn>
                              </p:par>
                            </p:childTnLst>
                          </p:cTn>
                        </p:par>
                        <p:par>
                          <p:cTn id="70" fill="hold" nodeType="afterGroup">
                            <p:stCondLst>
                              <p:cond delay="4500"/>
                            </p:stCondLst>
                            <p:childTnLst>
                              <p:par>
                                <p:cTn id="71" presetID="4" presetClass="entr" presetSubtype="16" fill="hold" grpId="0"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box(in)">
                                      <p:cBhvr>
                                        <p:cTn id="73" dur="500"/>
                                        <p:tgtEl>
                                          <p:spTgt spid="42"/>
                                        </p:tgtEl>
                                      </p:cBhvr>
                                    </p:animEffect>
                                  </p:childTnLst>
                                </p:cTn>
                              </p:par>
                              <p:par>
                                <p:cTn id="74" presetID="4" presetClass="entr" presetSubtype="16" fill="hold" grpId="0" nodeType="with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box(in)">
                                      <p:cBhvr>
                                        <p:cTn id="76" dur="500"/>
                                        <p:tgtEl>
                                          <p:spTgt spid="43"/>
                                        </p:tgtEl>
                                      </p:cBhvr>
                                    </p:animEffect>
                                  </p:childTnLst>
                                </p:cTn>
                              </p:par>
                            </p:childTnLst>
                          </p:cTn>
                        </p:par>
                        <p:par>
                          <p:cTn id="77" fill="hold" nodeType="afterGroup">
                            <p:stCondLst>
                              <p:cond delay="5000"/>
                            </p:stCondLst>
                            <p:childTnLst>
                              <p:par>
                                <p:cTn id="78" presetID="4" presetClass="entr" presetSubtype="16" fill="hold" grpId="0" nodeType="afterEffect">
                                  <p:stCondLst>
                                    <p:cond delay="0"/>
                                  </p:stCondLst>
                                  <p:childTnLst>
                                    <p:set>
                                      <p:cBhvr>
                                        <p:cTn id="79" dur="1" fill="hold">
                                          <p:stCondLst>
                                            <p:cond delay="0"/>
                                          </p:stCondLst>
                                        </p:cTn>
                                        <p:tgtEl>
                                          <p:spTgt spid="91"/>
                                        </p:tgtEl>
                                        <p:attrNameLst>
                                          <p:attrName>style.visibility</p:attrName>
                                        </p:attrNameLst>
                                      </p:cBhvr>
                                      <p:to>
                                        <p:strVal val="visible"/>
                                      </p:to>
                                    </p:set>
                                    <p:animEffect transition="in" filter="box(in)">
                                      <p:cBhvr>
                                        <p:cTn id="80" dur="500"/>
                                        <p:tgtEl>
                                          <p:spTgt spid="91"/>
                                        </p:tgtEl>
                                      </p:cBhvr>
                                    </p:animEffect>
                                  </p:childTnLst>
                                </p:cTn>
                              </p:par>
                              <p:par>
                                <p:cTn id="81" presetID="4" presetClass="entr" presetSubtype="16" fill="hold" grpId="0" nodeType="withEffect">
                                  <p:stCondLst>
                                    <p:cond delay="0"/>
                                  </p:stCondLst>
                                  <p:childTnLst>
                                    <p:set>
                                      <p:cBhvr>
                                        <p:cTn id="82" dur="1" fill="hold">
                                          <p:stCondLst>
                                            <p:cond delay="0"/>
                                          </p:stCondLst>
                                        </p:cTn>
                                        <p:tgtEl>
                                          <p:spTgt spid="106"/>
                                        </p:tgtEl>
                                        <p:attrNameLst>
                                          <p:attrName>style.visibility</p:attrName>
                                        </p:attrNameLst>
                                      </p:cBhvr>
                                      <p:to>
                                        <p:strVal val="visible"/>
                                      </p:to>
                                    </p:set>
                                    <p:animEffect transition="in" filter="box(in)">
                                      <p:cBhvr>
                                        <p:cTn id="83" dur="500"/>
                                        <p:tgtEl>
                                          <p:spTgt spid="106"/>
                                        </p:tgtEl>
                                      </p:cBhvr>
                                    </p:animEffect>
                                  </p:childTnLst>
                                </p:cTn>
                              </p:par>
                              <p:par>
                                <p:cTn id="84" presetID="4" presetClass="entr" presetSubtype="16" fill="hold" grpId="0" nodeType="withEffect">
                                  <p:stCondLst>
                                    <p:cond delay="0"/>
                                  </p:stCondLst>
                                  <p:childTnLst>
                                    <p:set>
                                      <p:cBhvr>
                                        <p:cTn id="85" dur="1" fill="hold">
                                          <p:stCondLst>
                                            <p:cond delay="0"/>
                                          </p:stCondLst>
                                        </p:cTn>
                                        <p:tgtEl>
                                          <p:spTgt spid="30"/>
                                        </p:tgtEl>
                                        <p:attrNameLst>
                                          <p:attrName>style.visibility</p:attrName>
                                        </p:attrNameLst>
                                      </p:cBhvr>
                                      <p:to>
                                        <p:strVal val="visible"/>
                                      </p:to>
                                    </p:set>
                                    <p:animEffect transition="in" filter="box(in)">
                                      <p:cBhvr>
                                        <p:cTn id="86" dur="500"/>
                                        <p:tgtEl>
                                          <p:spTgt spid="30"/>
                                        </p:tgtEl>
                                      </p:cBhvr>
                                    </p:animEffect>
                                  </p:childTnLst>
                                </p:cTn>
                              </p:par>
                            </p:childTnLst>
                          </p:cTn>
                        </p:par>
                        <p:par>
                          <p:cTn id="87" fill="hold" nodeType="afterGroup">
                            <p:stCondLst>
                              <p:cond delay="5500"/>
                            </p:stCondLst>
                            <p:childTnLst>
                              <p:par>
                                <p:cTn id="88" presetID="4" presetClass="entr" presetSubtype="16" fill="hold" grpId="0" nodeType="afterEffect">
                                  <p:stCondLst>
                                    <p:cond delay="0"/>
                                  </p:stCondLst>
                                  <p:childTnLst>
                                    <p:set>
                                      <p:cBhvr>
                                        <p:cTn id="89" dur="1" fill="hold">
                                          <p:stCondLst>
                                            <p:cond delay="0"/>
                                          </p:stCondLst>
                                        </p:cTn>
                                        <p:tgtEl>
                                          <p:spTgt spid="31"/>
                                        </p:tgtEl>
                                        <p:attrNameLst>
                                          <p:attrName>style.visibility</p:attrName>
                                        </p:attrNameLst>
                                      </p:cBhvr>
                                      <p:to>
                                        <p:strVal val="visible"/>
                                      </p:to>
                                    </p:set>
                                    <p:animEffect transition="in" filter="box(in)">
                                      <p:cBhvr>
                                        <p:cTn id="90" dur="500"/>
                                        <p:tgtEl>
                                          <p:spTgt spid="31"/>
                                        </p:tgtEl>
                                      </p:cBhvr>
                                    </p:animEffect>
                                  </p:childTnLst>
                                </p:cTn>
                              </p:par>
                              <p:par>
                                <p:cTn id="91" presetID="5" presetClass="entr" presetSubtype="10" fill="hold" grpId="0" nodeType="withEffect">
                                  <p:stCondLst>
                                    <p:cond delay="0"/>
                                  </p:stCondLst>
                                  <p:childTnLst>
                                    <p:set>
                                      <p:cBhvr>
                                        <p:cTn id="92" dur="1" fill="hold">
                                          <p:stCondLst>
                                            <p:cond delay="0"/>
                                          </p:stCondLst>
                                        </p:cTn>
                                        <p:tgtEl>
                                          <p:spTgt spid="33"/>
                                        </p:tgtEl>
                                        <p:attrNameLst>
                                          <p:attrName>style.visibility</p:attrName>
                                        </p:attrNameLst>
                                      </p:cBhvr>
                                      <p:to>
                                        <p:strVal val="visible"/>
                                      </p:to>
                                    </p:set>
                                    <p:animEffect transition="in" filter="checkerboard(across)">
                                      <p:cBhvr>
                                        <p:cTn id="9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80" grpId="0" animBg="1"/>
      <p:bldP spid="81" grpId="0" animBg="1"/>
      <p:bldP spid="82" grpId="0" animBg="1"/>
      <p:bldP spid="83" grpId="0" animBg="1"/>
      <p:bldP spid="84" grpId="0" animBg="1"/>
      <p:bldP spid="85" grpId="0" animBg="1"/>
      <p:bldP spid="86" grpId="0" animBg="1"/>
      <p:bldP spid="91" grpId="0" animBg="1"/>
      <p:bldP spid="96" grpId="0" animBg="1"/>
      <p:bldP spid="97" grpId="0"/>
      <p:bldP spid="99" grpId="0"/>
      <p:bldP spid="100" grpId="0"/>
      <p:bldP spid="101" grpId="0"/>
      <p:bldP spid="102" grpId="0"/>
      <p:bldP spid="103" grpId="0"/>
      <p:bldP spid="104" grpId="0"/>
      <p:bldP spid="105" grpId="0"/>
      <p:bldP spid="106" grpId="0"/>
      <p:bldP spid="141" grpId="0"/>
      <p:bldP spid="39" grpId="0"/>
      <p:bldP spid="42" grpId="0" animBg="1"/>
      <p:bldP spid="43" grpId="0"/>
      <p:bldP spid="30" grpId="0"/>
      <p:bldP spid="31" grpId="0" animBg="1"/>
      <p:bldP spid="3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Slide Number Placeholder 19"/>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E02456-9DE1-440E-BAB8-1F0188BEFB7B}" type="slidenum">
              <a:rPr lang="tr-TR" altLang="tr-TR" smtClean="0">
                <a:solidFill>
                  <a:srgbClr val="FEFFFF"/>
                </a:solidFill>
                <a:latin typeface="Century Gothic" panose="020B0502020202020204" pitchFamily="34" charset="0"/>
              </a:rPr>
              <a:pPr/>
              <a:t>5</a:t>
            </a:fld>
            <a:endParaRPr lang="tr-TR" altLang="tr-TR" smtClean="0">
              <a:solidFill>
                <a:srgbClr val="FEFFFF"/>
              </a:solidFill>
              <a:latin typeface="Century Gothic" panose="020B0502020202020204" pitchFamily="34" charset="0"/>
            </a:endParaRPr>
          </a:p>
        </p:txBody>
      </p:sp>
      <p:sp>
        <p:nvSpPr>
          <p:cNvPr id="22530" name="Title 26"/>
          <p:cNvSpPr>
            <a:spLocks noGrp="1"/>
          </p:cNvSpPr>
          <p:nvPr>
            <p:ph type="title" idx="4294967295"/>
          </p:nvPr>
        </p:nvSpPr>
        <p:spPr>
          <a:xfrm>
            <a:off x="2566988" y="363538"/>
            <a:ext cx="9625012" cy="1069975"/>
          </a:xfrm>
        </p:spPr>
        <p:txBody>
          <a:bodyPr rtlCol="0">
            <a:normAutofit fontScale="90000"/>
          </a:bodyPr>
          <a:lstStyle/>
          <a:p>
            <a:pPr eaLnBrk="1" fontAlgn="auto" hangingPunct="1">
              <a:spcAft>
                <a:spcPts val="0"/>
              </a:spcAft>
              <a:defRPr/>
            </a:pPr>
            <a:r>
              <a:rPr lang="tr-TR" altLang="tr-TR" sz="4000" b="1" dirty="0" smtClean="0">
                <a:solidFill>
                  <a:schemeClr val="tx1">
                    <a:lumMod val="65000"/>
                    <a:lumOff val="35000"/>
                  </a:schemeClr>
                </a:solidFill>
              </a:rPr>
              <a:t>Türk</a:t>
            </a:r>
            <a:r>
              <a:rPr lang="tr-TR" sz="3200" b="1" dirty="0" smtClean="0">
                <a:solidFill>
                  <a:schemeClr val="tx1">
                    <a:lumMod val="65000"/>
                    <a:lumOff val="35000"/>
                  </a:schemeClr>
                </a:solidFill>
                <a:latin typeface="Times New Roman" pitchFamily="18" charset="0"/>
                <a:ea typeface="Tahoma" pitchFamily="34" charset="0"/>
                <a:cs typeface="Times New Roman" pitchFamily="18" charset="0"/>
              </a:rPr>
              <a:t> </a:t>
            </a:r>
            <a:r>
              <a:rPr lang="tr-TR" altLang="tr-TR" sz="4000" b="1" dirty="0" smtClean="0">
                <a:solidFill>
                  <a:schemeClr val="tx1">
                    <a:lumMod val="65000"/>
                    <a:lumOff val="35000"/>
                  </a:schemeClr>
                </a:solidFill>
              </a:rPr>
              <a:t>Eximbank’ın Sunduğu Destekler</a:t>
            </a:r>
            <a:r>
              <a:rPr lang="tr-TR" b="1" dirty="0" smtClean="0">
                <a:solidFill>
                  <a:schemeClr val="tx1">
                    <a:lumMod val="65000"/>
                    <a:lumOff val="35000"/>
                  </a:schemeClr>
                </a:solidFill>
                <a:latin typeface="Times New Roman" pitchFamily="18" charset="0"/>
                <a:ea typeface="Tahoma" pitchFamily="34" charset="0"/>
                <a:cs typeface="Times New Roman" pitchFamily="18" charset="0"/>
              </a:rPr>
              <a:t/>
            </a:r>
            <a:br>
              <a:rPr lang="tr-TR" b="1" dirty="0" smtClean="0">
                <a:solidFill>
                  <a:schemeClr val="tx1">
                    <a:lumMod val="65000"/>
                    <a:lumOff val="35000"/>
                  </a:schemeClr>
                </a:solidFill>
                <a:latin typeface="Times New Roman" pitchFamily="18" charset="0"/>
                <a:ea typeface="Tahoma" pitchFamily="34" charset="0"/>
                <a:cs typeface="Times New Roman" pitchFamily="18" charset="0"/>
              </a:rPr>
            </a:br>
            <a:endParaRPr lang="en-US" altLang="tr-TR" b="1" dirty="0" smtClean="0">
              <a:solidFill>
                <a:srgbClr val="C00000"/>
              </a:solidFill>
            </a:endParaRPr>
          </a:p>
        </p:txBody>
      </p:sp>
      <p:sp>
        <p:nvSpPr>
          <p:cNvPr id="15364" name="Rectangle 2"/>
          <p:cNvSpPr>
            <a:spLocks noChangeArrowheads="1"/>
          </p:cNvSpPr>
          <p:nvPr/>
        </p:nvSpPr>
        <p:spPr bwMode="auto">
          <a:xfrm>
            <a:off x="1524000" y="-423863"/>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tr-TR">
              <a:latin typeface="Times New Roman" panose="02020603050405020304" pitchFamily="18" charset="0"/>
              <a:cs typeface="Times New Roman" panose="02020603050405020304" pitchFamily="18" charset="0"/>
            </a:endParaRPr>
          </a:p>
        </p:txBody>
      </p:sp>
      <p:sp>
        <p:nvSpPr>
          <p:cNvPr id="15365" name="Rectangle 3"/>
          <p:cNvSpPr>
            <a:spLocks noChangeArrowheads="1"/>
          </p:cNvSpPr>
          <p:nvPr/>
        </p:nvSpPr>
        <p:spPr bwMode="auto">
          <a:xfrm>
            <a:off x="1524000" y="283368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tr-TR">
              <a:latin typeface="Times New Roman" panose="02020603050405020304" pitchFamily="18" charset="0"/>
              <a:cs typeface="Times New Roman" panose="02020603050405020304" pitchFamily="18" charset="0"/>
            </a:endParaRPr>
          </a:p>
        </p:txBody>
      </p:sp>
      <p:sp>
        <p:nvSpPr>
          <p:cNvPr id="15366" name="Rectangle 4"/>
          <p:cNvSpPr>
            <a:spLocks noChangeArrowheads="1"/>
          </p:cNvSpPr>
          <p:nvPr/>
        </p:nvSpPr>
        <p:spPr bwMode="auto">
          <a:xfrm>
            <a:off x="1524000" y="-423863"/>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tr-TR">
              <a:latin typeface="Times New Roman" panose="02020603050405020304" pitchFamily="18" charset="0"/>
              <a:cs typeface="Times New Roman" panose="02020603050405020304" pitchFamily="18" charset="0"/>
            </a:endParaRPr>
          </a:p>
        </p:txBody>
      </p:sp>
      <p:sp>
        <p:nvSpPr>
          <p:cNvPr id="15367" name="Rectangle 5"/>
          <p:cNvSpPr>
            <a:spLocks noChangeArrowheads="1"/>
          </p:cNvSpPr>
          <p:nvPr/>
        </p:nvSpPr>
        <p:spPr bwMode="auto">
          <a:xfrm>
            <a:off x="1524000" y="283368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tr-TR">
              <a:latin typeface="Times New Roman" panose="02020603050405020304" pitchFamily="18" charset="0"/>
              <a:cs typeface="Times New Roman" panose="02020603050405020304" pitchFamily="18" charset="0"/>
            </a:endParaRPr>
          </a:p>
        </p:txBody>
      </p:sp>
      <p:sp>
        <p:nvSpPr>
          <p:cNvPr id="92166" name="Freeform 6"/>
          <p:cNvSpPr>
            <a:spLocks noEditPoints="1"/>
          </p:cNvSpPr>
          <p:nvPr/>
        </p:nvSpPr>
        <p:spPr bwMode="auto">
          <a:xfrm>
            <a:off x="1905000" y="1266825"/>
            <a:ext cx="8402638" cy="811213"/>
          </a:xfrm>
          <a:custGeom>
            <a:avLst/>
            <a:gdLst>
              <a:gd name="T0" fmla="*/ 0 w 4946"/>
              <a:gd name="T1" fmla="*/ 2147483646 h 1643"/>
              <a:gd name="T2" fmla="*/ 2147483646 w 4946"/>
              <a:gd name="T3" fmla="*/ 2147483646 h 1643"/>
              <a:gd name="T4" fmla="*/ 2147483646 w 4946"/>
              <a:gd name="T5" fmla="*/ 2147483646 h 1643"/>
              <a:gd name="T6" fmla="*/ 0 w 4946"/>
              <a:gd name="T7" fmla="*/ 2147483646 h 1643"/>
              <a:gd name="T8" fmla="*/ 0 w 4946"/>
              <a:gd name="T9" fmla="*/ 2147483646 h 1643"/>
              <a:gd name="T10" fmla="*/ 0 w 4946"/>
              <a:gd name="T11" fmla="*/ 2147483646 h 1643"/>
              <a:gd name="T12" fmla="*/ 2147483646 w 4946"/>
              <a:gd name="T13" fmla="*/ 2147483646 h 1643"/>
              <a:gd name="T14" fmla="*/ 2147483646 w 4946"/>
              <a:gd name="T15" fmla="*/ 2147483646 h 1643"/>
              <a:gd name="T16" fmla="*/ 0 w 4946"/>
              <a:gd name="T17" fmla="*/ 2147483646 h 1643"/>
              <a:gd name="T18" fmla="*/ 0 w 4946"/>
              <a:gd name="T19" fmla="*/ 2147483646 h 1643"/>
              <a:gd name="T20" fmla="*/ 0 w 4946"/>
              <a:gd name="T21" fmla="*/ 2147483646 h 1643"/>
              <a:gd name="T22" fmla="*/ 2147483646 w 4946"/>
              <a:gd name="T23" fmla="*/ 2147483646 h 1643"/>
              <a:gd name="T24" fmla="*/ 2147483646 w 4946"/>
              <a:gd name="T25" fmla="*/ 2147483646 h 1643"/>
              <a:gd name="T26" fmla="*/ 0 w 4946"/>
              <a:gd name="T27" fmla="*/ 2147483646 h 1643"/>
              <a:gd name="T28" fmla="*/ 0 w 4946"/>
              <a:gd name="T29" fmla="*/ 2147483646 h 1643"/>
              <a:gd name="T30" fmla="*/ 0 w 4946"/>
              <a:gd name="T31" fmla="*/ 2147483646 h 1643"/>
              <a:gd name="T32" fmla="*/ 2147483646 w 4946"/>
              <a:gd name="T33" fmla="*/ 2147483646 h 1643"/>
              <a:gd name="T34" fmla="*/ 2147483646 w 4946"/>
              <a:gd name="T35" fmla="*/ 2147483646 h 1643"/>
              <a:gd name="T36" fmla="*/ 0 w 4946"/>
              <a:gd name="T37" fmla="*/ 2147483646 h 1643"/>
              <a:gd name="T38" fmla="*/ 0 w 4946"/>
              <a:gd name="T39" fmla="*/ 2147483646 h 1643"/>
              <a:gd name="T40" fmla="*/ 0 w 4946"/>
              <a:gd name="T41" fmla="*/ 2147483646 h 1643"/>
              <a:gd name="T42" fmla="*/ 2147483646 w 4946"/>
              <a:gd name="T43" fmla="*/ 2147483646 h 1643"/>
              <a:gd name="T44" fmla="*/ 2147483646 w 4946"/>
              <a:gd name="T45" fmla="*/ 2147483646 h 1643"/>
              <a:gd name="T46" fmla="*/ 0 w 4946"/>
              <a:gd name="T47" fmla="*/ 2147483646 h 1643"/>
              <a:gd name="T48" fmla="*/ 0 w 4946"/>
              <a:gd name="T49" fmla="*/ 2147483646 h 1643"/>
              <a:gd name="T50" fmla="*/ 0 w 4946"/>
              <a:gd name="T51" fmla="*/ 2147483646 h 1643"/>
              <a:gd name="T52" fmla="*/ 2147483646 w 4946"/>
              <a:gd name="T53" fmla="*/ 2147483646 h 1643"/>
              <a:gd name="T54" fmla="*/ 2147483646 w 4946"/>
              <a:gd name="T55" fmla="*/ 2147483646 h 1643"/>
              <a:gd name="T56" fmla="*/ 0 w 4946"/>
              <a:gd name="T57" fmla="*/ 2147483646 h 1643"/>
              <a:gd name="T58" fmla="*/ 0 w 4946"/>
              <a:gd name="T59" fmla="*/ 2147483646 h 1643"/>
              <a:gd name="T60" fmla="*/ 0 w 4946"/>
              <a:gd name="T61" fmla="*/ 0 h 1643"/>
              <a:gd name="T62" fmla="*/ 2147483646 w 4946"/>
              <a:gd name="T63" fmla="*/ 0 h 1643"/>
              <a:gd name="T64" fmla="*/ 2147483646 w 4946"/>
              <a:gd name="T65" fmla="*/ 2147483646 h 1643"/>
              <a:gd name="T66" fmla="*/ 0 w 4946"/>
              <a:gd name="T67" fmla="*/ 2147483646 h 1643"/>
              <a:gd name="T68" fmla="*/ 0 w 4946"/>
              <a:gd name="T69" fmla="*/ 0 h 16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946"/>
              <a:gd name="T106" fmla="*/ 0 h 1643"/>
              <a:gd name="T107" fmla="*/ 4946 w 4946"/>
              <a:gd name="T108" fmla="*/ 1643 h 16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946" h="1643">
                <a:moveTo>
                  <a:pt x="0" y="1638"/>
                </a:moveTo>
                <a:lnTo>
                  <a:pt x="4946" y="1638"/>
                </a:lnTo>
                <a:lnTo>
                  <a:pt x="4946" y="1643"/>
                </a:lnTo>
                <a:lnTo>
                  <a:pt x="0" y="1643"/>
                </a:lnTo>
                <a:lnTo>
                  <a:pt x="0" y="1638"/>
                </a:lnTo>
                <a:close/>
                <a:moveTo>
                  <a:pt x="0" y="1365"/>
                </a:moveTo>
                <a:lnTo>
                  <a:pt x="4946" y="1365"/>
                </a:lnTo>
                <a:lnTo>
                  <a:pt x="4946" y="1371"/>
                </a:lnTo>
                <a:lnTo>
                  <a:pt x="0" y="1371"/>
                </a:lnTo>
                <a:lnTo>
                  <a:pt x="0" y="1365"/>
                </a:lnTo>
                <a:close/>
                <a:moveTo>
                  <a:pt x="0" y="1092"/>
                </a:moveTo>
                <a:lnTo>
                  <a:pt x="4946" y="1092"/>
                </a:lnTo>
                <a:lnTo>
                  <a:pt x="4946" y="1098"/>
                </a:lnTo>
                <a:lnTo>
                  <a:pt x="0" y="1098"/>
                </a:lnTo>
                <a:lnTo>
                  <a:pt x="0" y="1092"/>
                </a:lnTo>
                <a:close/>
                <a:moveTo>
                  <a:pt x="0" y="819"/>
                </a:moveTo>
                <a:lnTo>
                  <a:pt x="4946" y="819"/>
                </a:lnTo>
                <a:lnTo>
                  <a:pt x="4946" y="825"/>
                </a:lnTo>
                <a:lnTo>
                  <a:pt x="0" y="825"/>
                </a:lnTo>
                <a:lnTo>
                  <a:pt x="0" y="819"/>
                </a:lnTo>
                <a:close/>
                <a:moveTo>
                  <a:pt x="0" y="546"/>
                </a:moveTo>
                <a:lnTo>
                  <a:pt x="4946" y="546"/>
                </a:lnTo>
                <a:lnTo>
                  <a:pt x="4946" y="552"/>
                </a:lnTo>
                <a:lnTo>
                  <a:pt x="0" y="552"/>
                </a:lnTo>
                <a:lnTo>
                  <a:pt x="0" y="546"/>
                </a:lnTo>
                <a:close/>
                <a:moveTo>
                  <a:pt x="0" y="274"/>
                </a:moveTo>
                <a:lnTo>
                  <a:pt x="4946" y="274"/>
                </a:lnTo>
                <a:lnTo>
                  <a:pt x="4946" y="279"/>
                </a:lnTo>
                <a:lnTo>
                  <a:pt x="0" y="279"/>
                </a:lnTo>
                <a:lnTo>
                  <a:pt x="0" y="274"/>
                </a:lnTo>
                <a:close/>
                <a:moveTo>
                  <a:pt x="0" y="0"/>
                </a:moveTo>
                <a:lnTo>
                  <a:pt x="4946" y="0"/>
                </a:lnTo>
                <a:lnTo>
                  <a:pt x="4946" y="6"/>
                </a:lnTo>
                <a:lnTo>
                  <a:pt x="0" y="6"/>
                </a:lnTo>
                <a:lnTo>
                  <a:pt x="0" y="0"/>
                </a:lnTo>
                <a:close/>
              </a:path>
            </a:pathLst>
          </a:custGeom>
          <a:noFill/>
          <a:ln w="1588">
            <a:solidFill>
              <a:schemeClr val="bg1">
                <a:alpha val="0"/>
              </a:schemeClr>
            </a:solidFill>
            <a:bevel/>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tr-TR" b="1" dirty="0"/>
              <a:t>İhracat sektörüne </a:t>
            </a:r>
            <a:r>
              <a:rPr lang="tr-TR" altLang="tr-TR" b="1" dirty="0" smtClean="0"/>
              <a:t>2016 </a:t>
            </a:r>
            <a:r>
              <a:rPr lang="tr-TR" altLang="tr-TR" b="1" dirty="0"/>
              <a:t>yılında </a:t>
            </a:r>
          </a:p>
          <a:p>
            <a:pPr algn="ctr"/>
            <a:r>
              <a:rPr lang="tr-TR" altLang="tr-TR" b="1" dirty="0"/>
              <a:t>toplam </a:t>
            </a:r>
            <a:r>
              <a:rPr lang="tr-TR" altLang="tr-TR" b="1" dirty="0" smtClean="0">
                <a:solidFill>
                  <a:srgbClr val="C00000"/>
                </a:solidFill>
              </a:rPr>
              <a:t>33 </a:t>
            </a:r>
            <a:r>
              <a:rPr lang="tr-TR" altLang="tr-TR" b="1" dirty="0">
                <a:solidFill>
                  <a:srgbClr val="C00000"/>
                </a:solidFill>
              </a:rPr>
              <a:t>milyar dolar </a:t>
            </a:r>
            <a:r>
              <a:rPr lang="tr-TR" altLang="tr-TR" b="1" dirty="0"/>
              <a:t>kredi ve sigorta desteği</a:t>
            </a:r>
          </a:p>
        </p:txBody>
      </p:sp>
      <p:pic>
        <p:nvPicPr>
          <p:cNvPr id="15369" name="Picture 1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3525" y="3621088"/>
            <a:ext cx="100013"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 descr="20.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5791200"/>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Chart 13"/>
          <p:cNvGraphicFramePr>
            <a:graphicFrameLocks/>
          </p:cNvGraphicFramePr>
          <p:nvPr>
            <p:extLst>
              <p:ext uri="{D42A27DB-BD31-4B8C-83A1-F6EECF244321}">
                <p14:modId xmlns:p14="http://schemas.microsoft.com/office/powerpoint/2010/main" val="3009596365"/>
              </p:ext>
            </p:extLst>
          </p:nvPr>
        </p:nvGraphicFramePr>
        <p:xfrm>
          <a:off x="1708150" y="2057399"/>
          <a:ext cx="9361488" cy="3676135"/>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withEffect">
                                  <p:stCondLst>
                                    <p:cond delay="0"/>
                                  </p:stCondLst>
                                  <p:childTnLst>
                                    <p:set>
                                      <p:cBhvr>
                                        <p:cTn id="6" dur="1" fill="hold">
                                          <p:stCondLst>
                                            <p:cond delay="0"/>
                                          </p:stCondLst>
                                        </p:cTn>
                                        <p:tgtEl>
                                          <p:spTgt spid="92166"/>
                                        </p:tgtEl>
                                        <p:attrNameLst>
                                          <p:attrName>style.visibility</p:attrName>
                                        </p:attrNameLst>
                                      </p:cBhvr>
                                      <p:to>
                                        <p:strVal val="visible"/>
                                      </p:to>
                                    </p:set>
                                    <p:animEffect transition="in" filter="slide(fromBottom)">
                                      <p:cBhvr>
                                        <p:cTn id="7" dur="1000"/>
                                        <p:tgtEl>
                                          <p:spTgt spid="92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Title 1"/>
          <p:cNvSpPr>
            <a:spLocks noGrp="1"/>
          </p:cNvSpPr>
          <p:nvPr>
            <p:ph type="title"/>
          </p:nvPr>
        </p:nvSpPr>
        <p:spPr>
          <a:xfrm>
            <a:off x="1981200" y="625475"/>
            <a:ext cx="8229600" cy="1066800"/>
          </a:xfrm>
        </p:spPr>
        <p:txBody>
          <a:bodyPr/>
          <a:lstStyle/>
          <a:p>
            <a:pPr eaLnBrk="1" hangingPunct="1"/>
            <a:r>
              <a:rPr lang="tr-TR" altLang="tr-TR" b="1" smtClean="0">
                <a:solidFill>
                  <a:srgbClr val="C00000"/>
                </a:solidFill>
              </a:rPr>
              <a:t>Faaliyetler</a:t>
            </a:r>
          </a:p>
        </p:txBody>
      </p:sp>
      <p:sp>
        <p:nvSpPr>
          <p:cNvPr id="17411"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29331BD-2385-4EFD-958B-BB9F48D90403}" type="slidenum">
              <a:rPr lang="tr-TR" altLang="tr-TR" smtClean="0">
                <a:solidFill>
                  <a:srgbClr val="FEFFFF"/>
                </a:solidFill>
                <a:latin typeface="Century Gothic" panose="020B0502020202020204" pitchFamily="34" charset="0"/>
              </a:rPr>
              <a:pPr/>
              <a:t>6</a:t>
            </a:fld>
            <a:endParaRPr lang="tr-TR" altLang="tr-TR" smtClean="0">
              <a:solidFill>
                <a:srgbClr val="FEFFFF"/>
              </a:solidFill>
              <a:latin typeface="Century Gothic" panose="020B0502020202020204" pitchFamily="34" charset="0"/>
            </a:endParaRPr>
          </a:p>
        </p:txBody>
      </p:sp>
      <p:pic>
        <p:nvPicPr>
          <p:cNvPr id="17412" name="Picture 14"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5791200"/>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a:cxnSpLocks noChangeShapeType="1"/>
          </p:cNvCxnSpPr>
          <p:nvPr/>
        </p:nvCxnSpPr>
        <p:spPr bwMode="auto">
          <a:xfrm>
            <a:off x="1524000" y="3429000"/>
            <a:ext cx="6858000" cy="1588"/>
          </a:xfrm>
          <a:prstGeom prst="line">
            <a:avLst/>
          </a:prstGeom>
          <a:noFill/>
          <a:ln w="76200" algn="ctr">
            <a:solidFill>
              <a:schemeClr val="tx2">
                <a:lumMod val="75000"/>
                <a:alpha val="70000"/>
              </a:schemeClr>
            </a:solidFill>
            <a:round/>
            <a:headEnd/>
            <a:tailEnd/>
          </a:ln>
        </p:spPr>
      </p:cxnSp>
      <p:cxnSp>
        <p:nvCxnSpPr>
          <p:cNvPr id="6" name="Straight Connector 5"/>
          <p:cNvCxnSpPr>
            <a:cxnSpLocks noChangeShapeType="1"/>
          </p:cNvCxnSpPr>
          <p:nvPr/>
        </p:nvCxnSpPr>
        <p:spPr bwMode="auto">
          <a:xfrm>
            <a:off x="2743200" y="3429000"/>
            <a:ext cx="6858000" cy="1588"/>
          </a:xfrm>
          <a:prstGeom prst="line">
            <a:avLst/>
          </a:prstGeom>
          <a:noFill/>
          <a:ln w="76200" algn="ctr">
            <a:solidFill>
              <a:schemeClr val="tx2">
                <a:lumMod val="75000"/>
                <a:alpha val="70000"/>
              </a:schemeClr>
            </a:solidFill>
            <a:round/>
            <a:headEnd/>
            <a:tailEnd/>
          </a:ln>
        </p:spPr>
      </p:cxnSp>
      <p:cxnSp>
        <p:nvCxnSpPr>
          <p:cNvPr id="7" name="Straight Connector 6"/>
          <p:cNvCxnSpPr>
            <a:cxnSpLocks noChangeShapeType="1"/>
          </p:cNvCxnSpPr>
          <p:nvPr/>
        </p:nvCxnSpPr>
        <p:spPr bwMode="auto">
          <a:xfrm>
            <a:off x="3810000" y="3429000"/>
            <a:ext cx="6858000" cy="1588"/>
          </a:xfrm>
          <a:prstGeom prst="line">
            <a:avLst/>
          </a:prstGeom>
          <a:noFill/>
          <a:ln w="76200" algn="ctr">
            <a:solidFill>
              <a:schemeClr val="tx2">
                <a:lumMod val="75000"/>
                <a:alpha val="70000"/>
              </a:schemeClr>
            </a:solidFill>
            <a:round/>
            <a:headEnd/>
            <a:tailEnd/>
          </a:ln>
        </p:spPr>
      </p:cxnSp>
      <p:sp>
        <p:nvSpPr>
          <p:cNvPr id="9" name="Rectangle 8"/>
          <p:cNvSpPr/>
          <p:nvPr/>
        </p:nvSpPr>
        <p:spPr>
          <a:xfrm>
            <a:off x="5142485" y="2359740"/>
            <a:ext cx="2160000" cy="2160000"/>
          </a:xfrm>
          <a:prstGeom prst="rect">
            <a:avLst/>
          </a:prstGeom>
          <a:solidFill>
            <a:srgbClr val="800000"/>
          </a:solidFill>
          <a:ln>
            <a:solidFill>
              <a:schemeClr val="bg1">
                <a:lumMod val="8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eaLnBrk="1" fontAlgn="auto" hangingPunct="1">
              <a:spcBef>
                <a:spcPts val="0"/>
              </a:spcBef>
              <a:spcAft>
                <a:spcPts val="0"/>
              </a:spcAft>
              <a:defRPr/>
            </a:pPr>
            <a:endParaRPr lang="tr-TR"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ctr" eaLnBrk="1" fontAlgn="auto" hangingPunct="1">
              <a:spcBef>
                <a:spcPts val="0"/>
              </a:spcBef>
              <a:spcAft>
                <a:spcPts val="0"/>
              </a:spcAft>
              <a:defRPr/>
            </a:pPr>
            <a:r>
              <a:rPr lang="tr-TR"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Sigorta </a:t>
            </a:r>
            <a:r>
              <a:rPr lang="tr-TR"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İşlemleri</a:t>
            </a:r>
          </a:p>
          <a:p>
            <a:pPr algn="ctr" eaLnBrk="1" fontAlgn="auto" hangingPunct="1">
              <a:spcBef>
                <a:spcPts val="0"/>
              </a:spcBef>
              <a:spcAft>
                <a:spcPts val="0"/>
              </a:spcAft>
              <a:defRPr/>
            </a:pPr>
            <a:endParaRPr lang="tr-TR"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Rectangle 9"/>
          <p:cNvSpPr/>
          <p:nvPr/>
        </p:nvSpPr>
        <p:spPr>
          <a:xfrm>
            <a:off x="7520852" y="2359740"/>
            <a:ext cx="2160000" cy="2160000"/>
          </a:xfrm>
          <a:prstGeom prst="rect">
            <a:avLst/>
          </a:prstGeom>
          <a:solidFill>
            <a:srgbClr val="800000"/>
          </a:solidFill>
          <a:ln>
            <a:solidFill>
              <a:schemeClr val="bg1">
                <a:lumMod val="8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eaLnBrk="1" fontAlgn="auto" hangingPunct="1">
              <a:spcBef>
                <a:spcPts val="0"/>
              </a:spcBef>
              <a:spcAft>
                <a:spcPts val="0"/>
              </a:spcAft>
              <a:defRPr/>
            </a:pPr>
            <a:r>
              <a:rPr lang="tr-TR" sz="28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Uluslararası Krediler</a:t>
            </a:r>
            <a:endParaRPr lang="tr-TR"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Rectangle 7"/>
          <p:cNvSpPr/>
          <p:nvPr/>
        </p:nvSpPr>
        <p:spPr>
          <a:xfrm>
            <a:off x="2775469" y="2359740"/>
            <a:ext cx="2160000" cy="2160000"/>
          </a:xfrm>
          <a:prstGeom prst="rect">
            <a:avLst/>
          </a:prstGeom>
          <a:solidFill>
            <a:srgbClr val="800000"/>
          </a:solidFill>
          <a:ln>
            <a:solidFill>
              <a:schemeClr val="bg1">
                <a:lumMod val="7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eaLnBrk="1" fontAlgn="auto" hangingPunct="1">
              <a:spcBef>
                <a:spcPts val="0"/>
              </a:spcBef>
              <a:spcAft>
                <a:spcPts val="0"/>
              </a:spcAft>
              <a:defRPr/>
            </a:pPr>
            <a:r>
              <a:rPr lang="tr-TR"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İhracat Kredileri</a:t>
            </a: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par>
                                <p:cTn id="9" presetID="6" presetClass="emph" presetSubtype="0" fill="hold" nodeType="withEffect">
                                  <p:stCondLst>
                                    <p:cond delay="500"/>
                                  </p:stCondLst>
                                  <p:childTnLst>
                                    <p:animScale>
                                      <p:cBhvr>
                                        <p:cTn id="10" dur="1000" fill="hold"/>
                                        <p:tgtEl>
                                          <p:spTgt spid="5"/>
                                        </p:tgtEl>
                                      </p:cBhvr>
                                      <p:by x="100000" y="25000"/>
                                    </p:animScale>
                                  </p:childTnLst>
                                </p:cTn>
                              </p:par>
                            </p:childTnLst>
                          </p:cTn>
                        </p:par>
                        <p:par>
                          <p:cTn id="11" fill="hold" nodeType="afterGroup">
                            <p:stCondLst>
                              <p:cond delay="1500"/>
                            </p:stCondLst>
                            <p:childTnLst>
                              <p:par>
                                <p:cTn id="12" presetID="17" presetClass="entr" presetSubtype="8"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ppt_x</p:attrName>
                                        </p:attrNameLst>
                                      </p:cBhvr>
                                      <p:tavLst>
                                        <p:tav tm="0">
                                          <p:val>
                                            <p:strVal val="#ppt_x-#ppt_w/2"/>
                                          </p:val>
                                        </p:tav>
                                        <p:tav tm="100000">
                                          <p:val>
                                            <p:strVal val="#ppt_x"/>
                                          </p:val>
                                        </p:tav>
                                      </p:tavLst>
                                    </p:anim>
                                    <p:anim calcmode="lin" valueType="num">
                                      <p:cBhvr>
                                        <p:cTn id="15" dur="1000" fill="hold"/>
                                        <p:tgtEl>
                                          <p:spTgt spid="8"/>
                                        </p:tgtEl>
                                        <p:attrNameLst>
                                          <p:attrName>ppt_y</p:attrName>
                                        </p:attrNameLst>
                                      </p:cBhvr>
                                      <p:tavLst>
                                        <p:tav tm="0">
                                          <p:val>
                                            <p:strVal val="#ppt_y"/>
                                          </p:val>
                                        </p:tav>
                                        <p:tav tm="100000">
                                          <p:val>
                                            <p:strVal val="#ppt_y"/>
                                          </p:val>
                                        </p:tav>
                                      </p:tavLst>
                                    </p:anim>
                                    <p:anim calcmode="lin" valueType="num">
                                      <p:cBhvr>
                                        <p:cTn id="16" dur="1000" fill="hold"/>
                                        <p:tgtEl>
                                          <p:spTgt spid="8"/>
                                        </p:tgtEl>
                                        <p:attrNameLst>
                                          <p:attrName>ppt_w</p:attrName>
                                        </p:attrNameLst>
                                      </p:cBhvr>
                                      <p:tavLst>
                                        <p:tav tm="0">
                                          <p:val>
                                            <p:fltVal val="0"/>
                                          </p:val>
                                        </p:tav>
                                        <p:tav tm="100000">
                                          <p:val>
                                            <p:strVal val="#ppt_w"/>
                                          </p:val>
                                        </p:tav>
                                      </p:tavLst>
                                    </p:anim>
                                    <p:anim calcmode="lin" valueType="num">
                                      <p:cBhvr>
                                        <p:cTn id="17" dur="1000" fill="hold"/>
                                        <p:tgtEl>
                                          <p:spTgt spid="8"/>
                                        </p:tgtEl>
                                        <p:attrNameLst>
                                          <p:attrName>ppt_h</p:attrName>
                                        </p:attrNameLst>
                                      </p:cBhvr>
                                      <p:tavLst>
                                        <p:tav tm="0">
                                          <p:val>
                                            <p:strVal val="#ppt_h"/>
                                          </p:val>
                                        </p:tav>
                                        <p:tav tm="100000">
                                          <p:val>
                                            <p:strVal val="#ppt_h"/>
                                          </p:val>
                                        </p:tav>
                                      </p:tavLst>
                                    </p:anim>
                                  </p:childTnLst>
                                </p:cTn>
                              </p:par>
                              <p:par>
                                <p:cTn id="18" presetID="2" presetClass="entr" presetSubtype="1"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1000" fill="hold"/>
                                        <p:tgtEl>
                                          <p:spTgt spid="6"/>
                                        </p:tgtEl>
                                        <p:attrNameLst>
                                          <p:attrName>ppt_x</p:attrName>
                                        </p:attrNameLst>
                                      </p:cBhvr>
                                      <p:tavLst>
                                        <p:tav tm="0">
                                          <p:val>
                                            <p:strVal val="#ppt_x"/>
                                          </p:val>
                                        </p:tav>
                                        <p:tav tm="100000">
                                          <p:val>
                                            <p:strVal val="#ppt_x"/>
                                          </p:val>
                                        </p:tav>
                                      </p:tavLst>
                                    </p:anim>
                                    <p:anim calcmode="lin" valueType="num">
                                      <p:cBhvr additive="base">
                                        <p:cTn id="21" dur="1000" fill="hold"/>
                                        <p:tgtEl>
                                          <p:spTgt spid="6"/>
                                        </p:tgtEl>
                                        <p:attrNameLst>
                                          <p:attrName>ppt_y</p:attrName>
                                        </p:attrNameLst>
                                      </p:cBhvr>
                                      <p:tavLst>
                                        <p:tav tm="0">
                                          <p:val>
                                            <p:strVal val="0-#ppt_h/2"/>
                                          </p:val>
                                        </p:tav>
                                        <p:tav tm="100000">
                                          <p:val>
                                            <p:strVal val="#ppt_y"/>
                                          </p:val>
                                        </p:tav>
                                      </p:tavLst>
                                    </p:anim>
                                  </p:childTnLst>
                                </p:cTn>
                              </p:par>
                              <p:par>
                                <p:cTn id="22" presetID="6" presetClass="emph" presetSubtype="0" fill="hold" nodeType="withEffect">
                                  <p:stCondLst>
                                    <p:cond delay="500"/>
                                  </p:stCondLst>
                                  <p:childTnLst>
                                    <p:animScale>
                                      <p:cBhvr>
                                        <p:cTn id="23" dur="1000" fill="hold"/>
                                        <p:tgtEl>
                                          <p:spTgt spid="6"/>
                                        </p:tgtEl>
                                      </p:cBhvr>
                                      <p:by x="100000" y="25000"/>
                                    </p:animScale>
                                  </p:childTnLst>
                                </p:cTn>
                              </p:par>
                            </p:childTnLst>
                          </p:cTn>
                        </p:par>
                        <p:par>
                          <p:cTn id="24" fill="hold" nodeType="afterGroup">
                            <p:stCondLst>
                              <p:cond delay="3000"/>
                            </p:stCondLst>
                            <p:childTnLst>
                              <p:par>
                                <p:cTn id="25" presetID="17" presetClass="entr" presetSubtype="8"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ppt_x</p:attrName>
                                        </p:attrNameLst>
                                      </p:cBhvr>
                                      <p:tavLst>
                                        <p:tav tm="0">
                                          <p:val>
                                            <p:strVal val="#ppt_x-#ppt_w/2"/>
                                          </p:val>
                                        </p:tav>
                                        <p:tav tm="100000">
                                          <p:val>
                                            <p:strVal val="#ppt_x"/>
                                          </p:val>
                                        </p:tav>
                                      </p:tavLst>
                                    </p:anim>
                                    <p:anim calcmode="lin" valueType="num">
                                      <p:cBhvr>
                                        <p:cTn id="28" dur="1000" fill="hold"/>
                                        <p:tgtEl>
                                          <p:spTgt spid="9"/>
                                        </p:tgtEl>
                                        <p:attrNameLst>
                                          <p:attrName>ppt_y</p:attrName>
                                        </p:attrNameLst>
                                      </p:cBhvr>
                                      <p:tavLst>
                                        <p:tav tm="0">
                                          <p:val>
                                            <p:strVal val="#ppt_y"/>
                                          </p:val>
                                        </p:tav>
                                        <p:tav tm="100000">
                                          <p:val>
                                            <p:strVal val="#ppt_y"/>
                                          </p:val>
                                        </p:tav>
                                      </p:tavLst>
                                    </p:anim>
                                    <p:anim calcmode="lin" valueType="num">
                                      <p:cBhvr>
                                        <p:cTn id="29" dur="1000" fill="hold"/>
                                        <p:tgtEl>
                                          <p:spTgt spid="9"/>
                                        </p:tgtEl>
                                        <p:attrNameLst>
                                          <p:attrName>ppt_w</p:attrName>
                                        </p:attrNameLst>
                                      </p:cBhvr>
                                      <p:tavLst>
                                        <p:tav tm="0">
                                          <p:val>
                                            <p:fltVal val="0"/>
                                          </p:val>
                                        </p:tav>
                                        <p:tav tm="100000">
                                          <p:val>
                                            <p:strVal val="#ppt_w"/>
                                          </p:val>
                                        </p:tav>
                                      </p:tavLst>
                                    </p:anim>
                                    <p:anim calcmode="lin" valueType="num">
                                      <p:cBhvr>
                                        <p:cTn id="30" dur="1000" fill="hold"/>
                                        <p:tgtEl>
                                          <p:spTgt spid="9"/>
                                        </p:tgtEl>
                                        <p:attrNameLst>
                                          <p:attrName>ppt_h</p:attrName>
                                        </p:attrNameLst>
                                      </p:cBhvr>
                                      <p:tavLst>
                                        <p:tav tm="0">
                                          <p:val>
                                            <p:strVal val="#ppt_h"/>
                                          </p:val>
                                        </p:tav>
                                        <p:tav tm="100000">
                                          <p:val>
                                            <p:strVal val="#ppt_h"/>
                                          </p:val>
                                        </p:tav>
                                      </p:tavLst>
                                    </p:anim>
                                  </p:childTnLst>
                                </p:cTn>
                              </p:par>
                              <p:par>
                                <p:cTn id="31" presetID="2" presetClass="entr" presetSubtype="1"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1000" fill="hold"/>
                                        <p:tgtEl>
                                          <p:spTgt spid="7"/>
                                        </p:tgtEl>
                                        <p:attrNameLst>
                                          <p:attrName>ppt_x</p:attrName>
                                        </p:attrNameLst>
                                      </p:cBhvr>
                                      <p:tavLst>
                                        <p:tav tm="0">
                                          <p:val>
                                            <p:strVal val="#ppt_x"/>
                                          </p:val>
                                        </p:tav>
                                        <p:tav tm="100000">
                                          <p:val>
                                            <p:strVal val="#ppt_x"/>
                                          </p:val>
                                        </p:tav>
                                      </p:tavLst>
                                    </p:anim>
                                    <p:anim calcmode="lin" valueType="num">
                                      <p:cBhvr additive="base">
                                        <p:cTn id="34" dur="1000" fill="hold"/>
                                        <p:tgtEl>
                                          <p:spTgt spid="7"/>
                                        </p:tgtEl>
                                        <p:attrNameLst>
                                          <p:attrName>ppt_y</p:attrName>
                                        </p:attrNameLst>
                                      </p:cBhvr>
                                      <p:tavLst>
                                        <p:tav tm="0">
                                          <p:val>
                                            <p:strVal val="0-#ppt_h/2"/>
                                          </p:val>
                                        </p:tav>
                                        <p:tav tm="100000">
                                          <p:val>
                                            <p:strVal val="#ppt_y"/>
                                          </p:val>
                                        </p:tav>
                                      </p:tavLst>
                                    </p:anim>
                                  </p:childTnLst>
                                </p:cTn>
                              </p:par>
                              <p:par>
                                <p:cTn id="35" presetID="6" presetClass="emph" presetSubtype="0" fill="hold" nodeType="withEffect">
                                  <p:stCondLst>
                                    <p:cond delay="500"/>
                                  </p:stCondLst>
                                  <p:childTnLst>
                                    <p:animScale>
                                      <p:cBhvr>
                                        <p:cTn id="36" dur="1000" fill="hold"/>
                                        <p:tgtEl>
                                          <p:spTgt spid="7"/>
                                        </p:tgtEl>
                                      </p:cBhvr>
                                      <p:by x="100000" y="25000"/>
                                    </p:animScale>
                                  </p:childTnLst>
                                </p:cTn>
                              </p:par>
                            </p:childTnLst>
                          </p:cTn>
                        </p:par>
                        <p:par>
                          <p:cTn id="37" fill="hold" nodeType="afterGroup">
                            <p:stCondLst>
                              <p:cond delay="4500"/>
                            </p:stCondLst>
                            <p:childTnLst>
                              <p:par>
                                <p:cTn id="38" presetID="17" presetClass="entr" presetSubtype="8" fill="hold" nodeType="after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p:cTn id="40" dur="1000" fill="hold"/>
                                        <p:tgtEl>
                                          <p:spTgt spid="10"/>
                                        </p:tgtEl>
                                        <p:attrNameLst>
                                          <p:attrName>ppt_x</p:attrName>
                                        </p:attrNameLst>
                                      </p:cBhvr>
                                      <p:tavLst>
                                        <p:tav tm="0">
                                          <p:val>
                                            <p:strVal val="#ppt_x-#ppt_w/2"/>
                                          </p:val>
                                        </p:tav>
                                        <p:tav tm="100000">
                                          <p:val>
                                            <p:strVal val="#ppt_x"/>
                                          </p:val>
                                        </p:tav>
                                      </p:tavLst>
                                    </p:anim>
                                    <p:anim calcmode="lin" valueType="num">
                                      <p:cBhvr>
                                        <p:cTn id="41" dur="1000" fill="hold"/>
                                        <p:tgtEl>
                                          <p:spTgt spid="10"/>
                                        </p:tgtEl>
                                        <p:attrNameLst>
                                          <p:attrName>ppt_y</p:attrName>
                                        </p:attrNameLst>
                                      </p:cBhvr>
                                      <p:tavLst>
                                        <p:tav tm="0">
                                          <p:val>
                                            <p:strVal val="#ppt_y"/>
                                          </p:val>
                                        </p:tav>
                                        <p:tav tm="100000">
                                          <p:val>
                                            <p:strVal val="#ppt_y"/>
                                          </p:val>
                                        </p:tav>
                                      </p:tavLst>
                                    </p:anim>
                                    <p:anim calcmode="lin" valueType="num">
                                      <p:cBhvr>
                                        <p:cTn id="42" dur="1000" fill="hold"/>
                                        <p:tgtEl>
                                          <p:spTgt spid="10"/>
                                        </p:tgtEl>
                                        <p:attrNameLst>
                                          <p:attrName>ppt_w</p:attrName>
                                        </p:attrNameLst>
                                      </p:cBhvr>
                                      <p:tavLst>
                                        <p:tav tm="0">
                                          <p:val>
                                            <p:fltVal val="0"/>
                                          </p:val>
                                        </p:tav>
                                        <p:tav tm="100000">
                                          <p:val>
                                            <p:strVal val="#ppt_w"/>
                                          </p:val>
                                        </p:tav>
                                      </p:tavLst>
                                    </p:anim>
                                    <p:anim calcmode="lin" valueType="num">
                                      <p:cBhvr>
                                        <p:cTn id="43" dur="1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6" presetClass="emph" presetSubtype="0" fill="hold" nodeType="clickEffect">
                                  <p:stCondLst>
                                    <p:cond delay="0"/>
                                  </p:stCondLst>
                                  <p:childTnLst>
                                    <p:animScale>
                                      <p:cBhvr>
                                        <p:cTn id="47" dur="2000" fill="hold"/>
                                        <p:tgtEl>
                                          <p:spTgt spid="8"/>
                                        </p:tgtEl>
                                      </p:cBhvr>
                                      <p:by x="150000" y="150000"/>
                                    </p:animScale>
                                  </p:childTnLst>
                                </p:cTn>
                              </p:par>
                              <p:par>
                                <p:cTn id="48" presetID="56" presetClass="path" presetSubtype="0" accel="50000" decel="50000" fill="hold" nodeType="withEffect">
                                  <p:stCondLst>
                                    <p:cond delay="0"/>
                                  </p:stCondLst>
                                  <p:childTnLst>
                                    <p:animMotion origin="layout" path="M -3.33333E-6 2.53469E-6 L 0.25 2.53469E-6 " pathEditMode="relative" rAng="0" ptsTypes="AA">
                                      <p:cBhvr>
                                        <p:cTn id="49" dur="2000" fill="hold"/>
                                        <p:tgtEl>
                                          <p:spTgt spid="8"/>
                                        </p:tgtEl>
                                        <p:attrNameLst>
                                          <p:attrName>ppt_x</p:attrName>
                                          <p:attrName>ppt_y</p:attrName>
                                        </p:attrNameLst>
                                      </p:cBhvr>
                                      <p:rCtr x="12500" y="0"/>
                                    </p:animMotion>
                                  </p:childTnLst>
                                </p:cTn>
                              </p:par>
                              <p:par>
                                <p:cTn id="50" presetID="53" presetClass="exit" presetSubtype="0" fill="hold" nodeType="withEffect">
                                  <p:stCondLst>
                                    <p:cond delay="0"/>
                                  </p:stCondLst>
                                  <p:childTnLst>
                                    <p:anim calcmode="lin" valueType="num">
                                      <p:cBhvr>
                                        <p:cTn id="51" dur="2000"/>
                                        <p:tgtEl>
                                          <p:spTgt spid="9"/>
                                        </p:tgtEl>
                                        <p:attrNameLst>
                                          <p:attrName>ppt_w</p:attrName>
                                        </p:attrNameLst>
                                      </p:cBhvr>
                                      <p:tavLst>
                                        <p:tav tm="0">
                                          <p:val>
                                            <p:strVal val="ppt_w"/>
                                          </p:val>
                                        </p:tav>
                                        <p:tav tm="100000">
                                          <p:val>
                                            <p:fltVal val="0"/>
                                          </p:val>
                                        </p:tav>
                                      </p:tavLst>
                                    </p:anim>
                                    <p:anim calcmode="lin" valueType="num">
                                      <p:cBhvr>
                                        <p:cTn id="52" dur="2000"/>
                                        <p:tgtEl>
                                          <p:spTgt spid="9"/>
                                        </p:tgtEl>
                                        <p:attrNameLst>
                                          <p:attrName>ppt_h</p:attrName>
                                        </p:attrNameLst>
                                      </p:cBhvr>
                                      <p:tavLst>
                                        <p:tav tm="0">
                                          <p:val>
                                            <p:strVal val="ppt_h"/>
                                          </p:val>
                                        </p:tav>
                                        <p:tav tm="100000">
                                          <p:val>
                                            <p:fltVal val="0"/>
                                          </p:val>
                                        </p:tav>
                                      </p:tavLst>
                                    </p:anim>
                                    <p:animEffect transition="out" filter="fade">
                                      <p:cBhvr>
                                        <p:cTn id="53" dur="2000"/>
                                        <p:tgtEl>
                                          <p:spTgt spid="9"/>
                                        </p:tgtEl>
                                      </p:cBhvr>
                                    </p:animEffect>
                                    <p:set>
                                      <p:cBhvr>
                                        <p:cTn id="54" dur="1" fill="hold">
                                          <p:stCondLst>
                                            <p:cond delay="1999"/>
                                          </p:stCondLst>
                                        </p:cTn>
                                        <p:tgtEl>
                                          <p:spTgt spid="9"/>
                                        </p:tgtEl>
                                        <p:attrNameLst>
                                          <p:attrName>style.visibility</p:attrName>
                                        </p:attrNameLst>
                                      </p:cBhvr>
                                      <p:to>
                                        <p:strVal val="hidden"/>
                                      </p:to>
                                    </p:set>
                                  </p:childTnLst>
                                </p:cTn>
                              </p:par>
                              <p:par>
                                <p:cTn id="55" presetID="53" presetClass="exit" presetSubtype="0" fill="hold" nodeType="withEffect">
                                  <p:stCondLst>
                                    <p:cond delay="0"/>
                                  </p:stCondLst>
                                  <p:childTnLst>
                                    <p:anim calcmode="lin" valueType="num">
                                      <p:cBhvr>
                                        <p:cTn id="56" dur="2000"/>
                                        <p:tgtEl>
                                          <p:spTgt spid="10"/>
                                        </p:tgtEl>
                                        <p:attrNameLst>
                                          <p:attrName>ppt_w</p:attrName>
                                        </p:attrNameLst>
                                      </p:cBhvr>
                                      <p:tavLst>
                                        <p:tav tm="0">
                                          <p:val>
                                            <p:strVal val="ppt_w"/>
                                          </p:val>
                                        </p:tav>
                                        <p:tav tm="100000">
                                          <p:val>
                                            <p:fltVal val="0"/>
                                          </p:val>
                                        </p:tav>
                                      </p:tavLst>
                                    </p:anim>
                                    <p:anim calcmode="lin" valueType="num">
                                      <p:cBhvr>
                                        <p:cTn id="57" dur="2000"/>
                                        <p:tgtEl>
                                          <p:spTgt spid="10"/>
                                        </p:tgtEl>
                                        <p:attrNameLst>
                                          <p:attrName>ppt_h</p:attrName>
                                        </p:attrNameLst>
                                      </p:cBhvr>
                                      <p:tavLst>
                                        <p:tav tm="0">
                                          <p:val>
                                            <p:strVal val="ppt_h"/>
                                          </p:val>
                                        </p:tav>
                                        <p:tav tm="100000">
                                          <p:val>
                                            <p:fltVal val="0"/>
                                          </p:val>
                                        </p:tav>
                                      </p:tavLst>
                                    </p:anim>
                                    <p:animEffect transition="out" filter="fade">
                                      <p:cBhvr>
                                        <p:cTn id="58" dur="2000"/>
                                        <p:tgtEl>
                                          <p:spTgt spid="10"/>
                                        </p:tgtEl>
                                      </p:cBhvr>
                                    </p:animEffect>
                                    <p:set>
                                      <p:cBhvr>
                                        <p:cTn id="59"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Title 11"/>
          <p:cNvSpPr>
            <a:spLocks noGrp="1"/>
          </p:cNvSpPr>
          <p:nvPr>
            <p:ph type="title"/>
          </p:nvPr>
        </p:nvSpPr>
        <p:spPr>
          <a:xfrm>
            <a:off x="1981200" y="625475"/>
            <a:ext cx="8229600" cy="1066800"/>
          </a:xfrm>
        </p:spPr>
        <p:txBody>
          <a:bodyPr/>
          <a:lstStyle/>
          <a:p>
            <a:pPr eaLnBrk="1" hangingPunct="1"/>
            <a:r>
              <a:rPr lang="tr-TR" altLang="tr-TR" b="1" smtClean="0">
                <a:solidFill>
                  <a:srgbClr val="C00000"/>
                </a:solidFill>
              </a:rPr>
              <a:t>İhracat</a:t>
            </a:r>
            <a:r>
              <a:rPr lang="tr-TR" altLang="tr-TR" b="1" smtClean="0">
                <a:latin typeface="Times New Roman" panose="02020603050405020304" pitchFamily="18" charset="0"/>
                <a:cs typeface="Times New Roman" panose="02020603050405020304" pitchFamily="18" charset="0"/>
              </a:rPr>
              <a:t> </a:t>
            </a:r>
            <a:r>
              <a:rPr lang="tr-TR" altLang="tr-TR" b="1" smtClean="0">
                <a:solidFill>
                  <a:srgbClr val="C00000"/>
                </a:solidFill>
              </a:rPr>
              <a:t>Kredileri</a:t>
            </a:r>
          </a:p>
        </p:txBody>
      </p:sp>
      <p:sp>
        <p:nvSpPr>
          <p:cNvPr id="19459"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A27BFB-076C-4AEF-B954-F6B6C87C0553}" type="slidenum">
              <a:rPr lang="tr-TR" altLang="tr-TR" smtClean="0">
                <a:solidFill>
                  <a:srgbClr val="FEFFFF"/>
                </a:solidFill>
                <a:latin typeface="Century Gothic" panose="020B0502020202020204" pitchFamily="34" charset="0"/>
              </a:rPr>
              <a:pPr/>
              <a:t>7</a:t>
            </a:fld>
            <a:endParaRPr lang="tr-TR" altLang="tr-TR" smtClean="0">
              <a:solidFill>
                <a:srgbClr val="FEFFFF"/>
              </a:solidFill>
              <a:latin typeface="Century Gothic" panose="020B0502020202020204" pitchFamily="34" charset="0"/>
            </a:endParaRPr>
          </a:p>
        </p:txBody>
      </p:sp>
      <p:sp>
        <p:nvSpPr>
          <p:cNvPr id="6" name="Freeform 5"/>
          <p:cNvSpPr/>
          <p:nvPr/>
        </p:nvSpPr>
        <p:spPr>
          <a:xfrm>
            <a:off x="1874838" y="1573213"/>
            <a:ext cx="7175500" cy="1206500"/>
          </a:xfrm>
          <a:custGeom>
            <a:avLst/>
            <a:gdLst>
              <a:gd name="connsiteX0" fmla="*/ 0 w 7175190"/>
              <a:gd name="connsiteY0" fmla="*/ 120618 h 1206180"/>
              <a:gd name="connsiteX1" fmla="*/ 35328 w 7175190"/>
              <a:gd name="connsiteY1" fmla="*/ 35328 h 1206180"/>
              <a:gd name="connsiteX2" fmla="*/ 120618 w 7175190"/>
              <a:gd name="connsiteY2" fmla="*/ 0 h 1206180"/>
              <a:gd name="connsiteX3" fmla="*/ 7054572 w 7175190"/>
              <a:gd name="connsiteY3" fmla="*/ 0 h 1206180"/>
              <a:gd name="connsiteX4" fmla="*/ 7139862 w 7175190"/>
              <a:gd name="connsiteY4" fmla="*/ 35328 h 1206180"/>
              <a:gd name="connsiteX5" fmla="*/ 7175190 w 7175190"/>
              <a:gd name="connsiteY5" fmla="*/ 120618 h 1206180"/>
              <a:gd name="connsiteX6" fmla="*/ 7175190 w 7175190"/>
              <a:gd name="connsiteY6" fmla="*/ 1085562 h 1206180"/>
              <a:gd name="connsiteX7" fmla="*/ 7139862 w 7175190"/>
              <a:gd name="connsiteY7" fmla="*/ 1170852 h 1206180"/>
              <a:gd name="connsiteX8" fmla="*/ 7054572 w 7175190"/>
              <a:gd name="connsiteY8" fmla="*/ 1206180 h 1206180"/>
              <a:gd name="connsiteX9" fmla="*/ 120618 w 7175190"/>
              <a:gd name="connsiteY9" fmla="*/ 1206180 h 1206180"/>
              <a:gd name="connsiteX10" fmla="*/ 35328 w 7175190"/>
              <a:gd name="connsiteY10" fmla="*/ 1170852 h 1206180"/>
              <a:gd name="connsiteX11" fmla="*/ 0 w 7175190"/>
              <a:gd name="connsiteY11" fmla="*/ 1085562 h 1206180"/>
              <a:gd name="connsiteX12" fmla="*/ 0 w 7175190"/>
              <a:gd name="connsiteY12" fmla="*/ 120618 h 1206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75190" h="1206180">
                <a:moveTo>
                  <a:pt x="0" y="120618"/>
                </a:moveTo>
                <a:cubicBezTo>
                  <a:pt x="0" y="88628"/>
                  <a:pt x="12708" y="57948"/>
                  <a:pt x="35328" y="35328"/>
                </a:cubicBezTo>
                <a:cubicBezTo>
                  <a:pt x="57948" y="12708"/>
                  <a:pt x="88628" y="0"/>
                  <a:pt x="120618" y="0"/>
                </a:cubicBezTo>
                <a:lnTo>
                  <a:pt x="7054572" y="0"/>
                </a:lnTo>
                <a:cubicBezTo>
                  <a:pt x="7086562" y="0"/>
                  <a:pt x="7117242" y="12708"/>
                  <a:pt x="7139862" y="35328"/>
                </a:cubicBezTo>
                <a:cubicBezTo>
                  <a:pt x="7162482" y="57948"/>
                  <a:pt x="7175190" y="88628"/>
                  <a:pt x="7175190" y="120618"/>
                </a:cubicBezTo>
                <a:lnTo>
                  <a:pt x="7175190" y="1085562"/>
                </a:lnTo>
                <a:cubicBezTo>
                  <a:pt x="7175190" y="1117552"/>
                  <a:pt x="7162482" y="1148232"/>
                  <a:pt x="7139862" y="1170852"/>
                </a:cubicBezTo>
                <a:cubicBezTo>
                  <a:pt x="7117242" y="1193472"/>
                  <a:pt x="7086562" y="1206180"/>
                  <a:pt x="7054572" y="1206180"/>
                </a:cubicBezTo>
                <a:lnTo>
                  <a:pt x="120618" y="1206180"/>
                </a:lnTo>
                <a:cubicBezTo>
                  <a:pt x="88628" y="1206180"/>
                  <a:pt x="57948" y="1193472"/>
                  <a:pt x="35328" y="1170852"/>
                </a:cubicBezTo>
                <a:cubicBezTo>
                  <a:pt x="12708" y="1148232"/>
                  <a:pt x="0" y="1117552"/>
                  <a:pt x="0" y="1085562"/>
                </a:cubicBezTo>
                <a:lnTo>
                  <a:pt x="0" y="120618"/>
                </a:lnTo>
                <a:close/>
              </a:path>
            </a:pathLst>
          </a:custGeom>
          <a:solidFill>
            <a:schemeClr val="accent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30578" tIns="130578" rIns="1361485" bIns="130578" spcCol="1270" anchor="ctr"/>
          <a:lstStyle/>
          <a:p>
            <a:pPr defTabSz="1111250" eaLnBrk="1" fontAlgn="auto" hangingPunct="1">
              <a:lnSpc>
                <a:spcPct val="90000"/>
              </a:lnSpc>
              <a:spcBef>
                <a:spcPts val="0"/>
              </a:spcBef>
              <a:spcAft>
                <a:spcPct val="35000"/>
              </a:spcAft>
              <a:defRPr/>
            </a:pPr>
            <a:r>
              <a:rPr lang="tr-TR" sz="2500" b="1" dirty="0">
                <a:latin typeface="Times New Roman" pitchFamily="18" charset="0"/>
                <a:cs typeface="Times New Roman" pitchFamily="18" charset="0"/>
              </a:rPr>
              <a:t>KISA VADELİ KREDİLER</a:t>
            </a:r>
          </a:p>
        </p:txBody>
      </p:sp>
      <p:sp>
        <p:nvSpPr>
          <p:cNvPr id="7" name="Freeform 6"/>
          <p:cNvSpPr/>
          <p:nvPr/>
        </p:nvSpPr>
        <p:spPr>
          <a:xfrm>
            <a:off x="2508250" y="2979738"/>
            <a:ext cx="7175500" cy="1206500"/>
          </a:xfrm>
          <a:custGeom>
            <a:avLst/>
            <a:gdLst>
              <a:gd name="connsiteX0" fmla="*/ 0 w 7175190"/>
              <a:gd name="connsiteY0" fmla="*/ 120618 h 1206180"/>
              <a:gd name="connsiteX1" fmla="*/ 35328 w 7175190"/>
              <a:gd name="connsiteY1" fmla="*/ 35328 h 1206180"/>
              <a:gd name="connsiteX2" fmla="*/ 120618 w 7175190"/>
              <a:gd name="connsiteY2" fmla="*/ 0 h 1206180"/>
              <a:gd name="connsiteX3" fmla="*/ 7054572 w 7175190"/>
              <a:gd name="connsiteY3" fmla="*/ 0 h 1206180"/>
              <a:gd name="connsiteX4" fmla="*/ 7139862 w 7175190"/>
              <a:gd name="connsiteY4" fmla="*/ 35328 h 1206180"/>
              <a:gd name="connsiteX5" fmla="*/ 7175190 w 7175190"/>
              <a:gd name="connsiteY5" fmla="*/ 120618 h 1206180"/>
              <a:gd name="connsiteX6" fmla="*/ 7175190 w 7175190"/>
              <a:gd name="connsiteY6" fmla="*/ 1085562 h 1206180"/>
              <a:gd name="connsiteX7" fmla="*/ 7139862 w 7175190"/>
              <a:gd name="connsiteY7" fmla="*/ 1170852 h 1206180"/>
              <a:gd name="connsiteX8" fmla="*/ 7054572 w 7175190"/>
              <a:gd name="connsiteY8" fmla="*/ 1206180 h 1206180"/>
              <a:gd name="connsiteX9" fmla="*/ 120618 w 7175190"/>
              <a:gd name="connsiteY9" fmla="*/ 1206180 h 1206180"/>
              <a:gd name="connsiteX10" fmla="*/ 35328 w 7175190"/>
              <a:gd name="connsiteY10" fmla="*/ 1170852 h 1206180"/>
              <a:gd name="connsiteX11" fmla="*/ 0 w 7175190"/>
              <a:gd name="connsiteY11" fmla="*/ 1085562 h 1206180"/>
              <a:gd name="connsiteX12" fmla="*/ 0 w 7175190"/>
              <a:gd name="connsiteY12" fmla="*/ 120618 h 1206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75190" h="1206180">
                <a:moveTo>
                  <a:pt x="0" y="120618"/>
                </a:moveTo>
                <a:cubicBezTo>
                  <a:pt x="0" y="88628"/>
                  <a:pt x="12708" y="57948"/>
                  <a:pt x="35328" y="35328"/>
                </a:cubicBezTo>
                <a:cubicBezTo>
                  <a:pt x="57948" y="12708"/>
                  <a:pt x="88628" y="0"/>
                  <a:pt x="120618" y="0"/>
                </a:cubicBezTo>
                <a:lnTo>
                  <a:pt x="7054572" y="0"/>
                </a:lnTo>
                <a:cubicBezTo>
                  <a:pt x="7086562" y="0"/>
                  <a:pt x="7117242" y="12708"/>
                  <a:pt x="7139862" y="35328"/>
                </a:cubicBezTo>
                <a:cubicBezTo>
                  <a:pt x="7162482" y="57948"/>
                  <a:pt x="7175190" y="88628"/>
                  <a:pt x="7175190" y="120618"/>
                </a:cubicBezTo>
                <a:lnTo>
                  <a:pt x="7175190" y="1085562"/>
                </a:lnTo>
                <a:cubicBezTo>
                  <a:pt x="7175190" y="1117552"/>
                  <a:pt x="7162482" y="1148232"/>
                  <a:pt x="7139862" y="1170852"/>
                </a:cubicBezTo>
                <a:cubicBezTo>
                  <a:pt x="7117242" y="1193472"/>
                  <a:pt x="7086562" y="1206180"/>
                  <a:pt x="7054572" y="1206180"/>
                </a:cubicBezTo>
                <a:lnTo>
                  <a:pt x="120618" y="1206180"/>
                </a:lnTo>
                <a:cubicBezTo>
                  <a:pt x="88628" y="1206180"/>
                  <a:pt x="57948" y="1193472"/>
                  <a:pt x="35328" y="1170852"/>
                </a:cubicBezTo>
                <a:cubicBezTo>
                  <a:pt x="12708" y="1148232"/>
                  <a:pt x="0" y="1117552"/>
                  <a:pt x="0" y="1085562"/>
                </a:cubicBezTo>
                <a:lnTo>
                  <a:pt x="0" y="120618"/>
                </a:lnTo>
                <a:close/>
              </a:path>
            </a:pathLst>
          </a:custGeom>
          <a:solidFill>
            <a:schemeClr val="accent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30578" tIns="130578" rIns="1361485" bIns="130578" spcCol="1270" anchor="ctr"/>
          <a:lstStyle/>
          <a:p>
            <a:pPr defTabSz="1111250" eaLnBrk="1" fontAlgn="auto" hangingPunct="1">
              <a:lnSpc>
                <a:spcPct val="90000"/>
              </a:lnSpc>
              <a:spcBef>
                <a:spcPts val="0"/>
              </a:spcBef>
              <a:spcAft>
                <a:spcPct val="35000"/>
              </a:spcAft>
              <a:defRPr/>
            </a:pPr>
            <a:r>
              <a:rPr lang="tr-TR" sz="2500" b="1" dirty="0">
                <a:latin typeface="Times New Roman" pitchFamily="18" charset="0"/>
                <a:cs typeface="Times New Roman" pitchFamily="18" charset="0"/>
              </a:rPr>
              <a:t>ORTA UZUN VADELİ KREDİLER</a:t>
            </a:r>
          </a:p>
        </p:txBody>
      </p:sp>
      <p:sp>
        <p:nvSpPr>
          <p:cNvPr id="8" name="Freeform 7"/>
          <p:cNvSpPr/>
          <p:nvPr/>
        </p:nvSpPr>
        <p:spPr>
          <a:xfrm>
            <a:off x="3141663" y="4387850"/>
            <a:ext cx="7175500" cy="1204913"/>
          </a:xfrm>
          <a:custGeom>
            <a:avLst/>
            <a:gdLst>
              <a:gd name="connsiteX0" fmla="*/ 0 w 7175190"/>
              <a:gd name="connsiteY0" fmla="*/ 120618 h 1206180"/>
              <a:gd name="connsiteX1" fmla="*/ 35328 w 7175190"/>
              <a:gd name="connsiteY1" fmla="*/ 35328 h 1206180"/>
              <a:gd name="connsiteX2" fmla="*/ 120618 w 7175190"/>
              <a:gd name="connsiteY2" fmla="*/ 0 h 1206180"/>
              <a:gd name="connsiteX3" fmla="*/ 7054572 w 7175190"/>
              <a:gd name="connsiteY3" fmla="*/ 0 h 1206180"/>
              <a:gd name="connsiteX4" fmla="*/ 7139862 w 7175190"/>
              <a:gd name="connsiteY4" fmla="*/ 35328 h 1206180"/>
              <a:gd name="connsiteX5" fmla="*/ 7175190 w 7175190"/>
              <a:gd name="connsiteY5" fmla="*/ 120618 h 1206180"/>
              <a:gd name="connsiteX6" fmla="*/ 7175190 w 7175190"/>
              <a:gd name="connsiteY6" fmla="*/ 1085562 h 1206180"/>
              <a:gd name="connsiteX7" fmla="*/ 7139862 w 7175190"/>
              <a:gd name="connsiteY7" fmla="*/ 1170852 h 1206180"/>
              <a:gd name="connsiteX8" fmla="*/ 7054572 w 7175190"/>
              <a:gd name="connsiteY8" fmla="*/ 1206180 h 1206180"/>
              <a:gd name="connsiteX9" fmla="*/ 120618 w 7175190"/>
              <a:gd name="connsiteY9" fmla="*/ 1206180 h 1206180"/>
              <a:gd name="connsiteX10" fmla="*/ 35328 w 7175190"/>
              <a:gd name="connsiteY10" fmla="*/ 1170852 h 1206180"/>
              <a:gd name="connsiteX11" fmla="*/ 0 w 7175190"/>
              <a:gd name="connsiteY11" fmla="*/ 1085562 h 1206180"/>
              <a:gd name="connsiteX12" fmla="*/ 0 w 7175190"/>
              <a:gd name="connsiteY12" fmla="*/ 120618 h 1206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75190" h="1206180">
                <a:moveTo>
                  <a:pt x="0" y="120618"/>
                </a:moveTo>
                <a:cubicBezTo>
                  <a:pt x="0" y="88628"/>
                  <a:pt x="12708" y="57948"/>
                  <a:pt x="35328" y="35328"/>
                </a:cubicBezTo>
                <a:cubicBezTo>
                  <a:pt x="57948" y="12708"/>
                  <a:pt x="88628" y="0"/>
                  <a:pt x="120618" y="0"/>
                </a:cubicBezTo>
                <a:lnTo>
                  <a:pt x="7054572" y="0"/>
                </a:lnTo>
                <a:cubicBezTo>
                  <a:pt x="7086562" y="0"/>
                  <a:pt x="7117242" y="12708"/>
                  <a:pt x="7139862" y="35328"/>
                </a:cubicBezTo>
                <a:cubicBezTo>
                  <a:pt x="7162482" y="57948"/>
                  <a:pt x="7175190" y="88628"/>
                  <a:pt x="7175190" y="120618"/>
                </a:cubicBezTo>
                <a:lnTo>
                  <a:pt x="7175190" y="1085562"/>
                </a:lnTo>
                <a:cubicBezTo>
                  <a:pt x="7175190" y="1117552"/>
                  <a:pt x="7162482" y="1148232"/>
                  <a:pt x="7139862" y="1170852"/>
                </a:cubicBezTo>
                <a:cubicBezTo>
                  <a:pt x="7117242" y="1193472"/>
                  <a:pt x="7086562" y="1206180"/>
                  <a:pt x="7054572" y="1206180"/>
                </a:cubicBezTo>
                <a:lnTo>
                  <a:pt x="120618" y="1206180"/>
                </a:lnTo>
                <a:cubicBezTo>
                  <a:pt x="88628" y="1206180"/>
                  <a:pt x="57948" y="1193472"/>
                  <a:pt x="35328" y="1170852"/>
                </a:cubicBezTo>
                <a:cubicBezTo>
                  <a:pt x="12708" y="1148232"/>
                  <a:pt x="0" y="1117552"/>
                  <a:pt x="0" y="1085562"/>
                </a:cubicBezTo>
                <a:lnTo>
                  <a:pt x="0" y="120618"/>
                </a:lnTo>
                <a:close/>
              </a:path>
            </a:pathLst>
          </a:custGeom>
          <a:solidFill>
            <a:schemeClr val="accent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30578" tIns="130578" rIns="1361485" bIns="130578" spcCol="1270" anchor="ctr"/>
          <a:lstStyle/>
          <a:p>
            <a:pPr defTabSz="1111250" eaLnBrk="1" fontAlgn="auto" hangingPunct="1">
              <a:lnSpc>
                <a:spcPct val="90000"/>
              </a:lnSpc>
              <a:spcBef>
                <a:spcPts val="0"/>
              </a:spcBef>
              <a:spcAft>
                <a:spcPct val="35000"/>
              </a:spcAft>
              <a:defRPr/>
            </a:pPr>
            <a:r>
              <a:rPr lang="tr-TR" sz="2500" b="1" dirty="0">
                <a:latin typeface="Times New Roman" pitchFamily="18" charset="0"/>
                <a:cs typeface="Times New Roman" pitchFamily="18" charset="0"/>
              </a:rPr>
              <a:t>DÖVİZ KAZANDIRICI HİZMETLER KAPSAMINDAKİ  KREDİLER </a:t>
            </a:r>
          </a:p>
        </p:txBody>
      </p:sp>
      <p:sp>
        <p:nvSpPr>
          <p:cNvPr id="9" name="Freeform 8"/>
          <p:cNvSpPr/>
          <p:nvPr/>
        </p:nvSpPr>
        <p:spPr>
          <a:xfrm>
            <a:off x="8266113" y="2487613"/>
            <a:ext cx="784225" cy="784225"/>
          </a:xfrm>
          <a:custGeom>
            <a:avLst/>
            <a:gdLst>
              <a:gd name="connsiteX0" fmla="*/ 0 w 784017"/>
              <a:gd name="connsiteY0" fmla="*/ 431209 h 784017"/>
              <a:gd name="connsiteX1" fmla="*/ 176404 w 784017"/>
              <a:gd name="connsiteY1" fmla="*/ 431209 h 784017"/>
              <a:gd name="connsiteX2" fmla="*/ 176404 w 784017"/>
              <a:gd name="connsiteY2" fmla="*/ 0 h 784017"/>
              <a:gd name="connsiteX3" fmla="*/ 607613 w 784017"/>
              <a:gd name="connsiteY3" fmla="*/ 0 h 784017"/>
              <a:gd name="connsiteX4" fmla="*/ 607613 w 784017"/>
              <a:gd name="connsiteY4" fmla="*/ 431209 h 784017"/>
              <a:gd name="connsiteX5" fmla="*/ 784017 w 784017"/>
              <a:gd name="connsiteY5" fmla="*/ 431209 h 784017"/>
              <a:gd name="connsiteX6" fmla="*/ 392009 w 784017"/>
              <a:gd name="connsiteY6" fmla="*/ 784017 h 784017"/>
              <a:gd name="connsiteX7" fmla="*/ 0 w 784017"/>
              <a:gd name="connsiteY7" fmla="*/ 431209 h 784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4017" h="784017">
                <a:moveTo>
                  <a:pt x="0" y="431209"/>
                </a:moveTo>
                <a:lnTo>
                  <a:pt x="176404" y="431209"/>
                </a:lnTo>
                <a:lnTo>
                  <a:pt x="176404" y="0"/>
                </a:lnTo>
                <a:lnTo>
                  <a:pt x="607613" y="0"/>
                </a:lnTo>
                <a:lnTo>
                  <a:pt x="607613" y="431209"/>
                </a:lnTo>
                <a:lnTo>
                  <a:pt x="784017" y="431209"/>
                </a:lnTo>
                <a:lnTo>
                  <a:pt x="392009" y="784017"/>
                </a:lnTo>
                <a:lnTo>
                  <a:pt x="0" y="431209"/>
                </a:lnTo>
                <a:close/>
              </a:path>
            </a:pathLst>
          </a:custGeom>
          <a:solidFill>
            <a:schemeClr val="accent5">
              <a:lumMod val="75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222124" rIns="222124" bIns="239764" spcCol="1270" anchor="ctr"/>
          <a:lstStyle/>
          <a:p>
            <a:pPr algn="ctr" defTabSz="1600200" eaLnBrk="1" fontAlgn="auto" hangingPunct="1">
              <a:lnSpc>
                <a:spcPct val="90000"/>
              </a:lnSpc>
              <a:spcBef>
                <a:spcPts val="0"/>
              </a:spcBef>
              <a:spcAft>
                <a:spcPct val="35000"/>
              </a:spcAft>
              <a:defRPr/>
            </a:pPr>
            <a:endParaRPr lang="tr-TR" sz="3600"/>
          </a:p>
        </p:txBody>
      </p:sp>
      <p:sp>
        <p:nvSpPr>
          <p:cNvPr id="10" name="Freeform 9"/>
          <p:cNvSpPr/>
          <p:nvPr/>
        </p:nvSpPr>
        <p:spPr>
          <a:xfrm>
            <a:off x="8899525" y="3886200"/>
            <a:ext cx="784225" cy="784225"/>
          </a:xfrm>
          <a:custGeom>
            <a:avLst/>
            <a:gdLst>
              <a:gd name="connsiteX0" fmla="*/ 0 w 784017"/>
              <a:gd name="connsiteY0" fmla="*/ 431209 h 784017"/>
              <a:gd name="connsiteX1" fmla="*/ 176404 w 784017"/>
              <a:gd name="connsiteY1" fmla="*/ 431209 h 784017"/>
              <a:gd name="connsiteX2" fmla="*/ 176404 w 784017"/>
              <a:gd name="connsiteY2" fmla="*/ 0 h 784017"/>
              <a:gd name="connsiteX3" fmla="*/ 607613 w 784017"/>
              <a:gd name="connsiteY3" fmla="*/ 0 h 784017"/>
              <a:gd name="connsiteX4" fmla="*/ 607613 w 784017"/>
              <a:gd name="connsiteY4" fmla="*/ 431209 h 784017"/>
              <a:gd name="connsiteX5" fmla="*/ 784017 w 784017"/>
              <a:gd name="connsiteY5" fmla="*/ 431209 h 784017"/>
              <a:gd name="connsiteX6" fmla="*/ 392009 w 784017"/>
              <a:gd name="connsiteY6" fmla="*/ 784017 h 784017"/>
              <a:gd name="connsiteX7" fmla="*/ 0 w 784017"/>
              <a:gd name="connsiteY7" fmla="*/ 431209 h 784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4017" h="784017">
                <a:moveTo>
                  <a:pt x="0" y="431209"/>
                </a:moveTo>
                <a:lnTo>
                  <a:pt x="176404" y="431209"/>
                </a:lnTo>
                <a:lnTo>
                  <a:pt x="176404" y="0"/>
                </a:lnTo>
                <a:lnTo>
                  <a:pt x="607613" y="0"/>
                </a:lnTo>
                <a:lnTo>
                  <a:pt x="607613" y="431209"/>
                </a:lnTo>
                <a:lnTo>
                  <a:pt x="784017" y="431209"/>
                </a:lnTo>
                <a:lnTo>
                  <a:pt x="392009" y="784017"/>
                </a:lnTo>
                <a:lnTo>
                  <a:pt x="0" y="431209"/>
                </a:lnTo>
                <a:close/>
              </a:path>
            </a:pathLst>
          </a:custGeom>
          <a:solidFill>
            <a:schemeClr val="accent5">
              <a:lumMod val="75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222124" rIns="222124" bIns="239764" spcCol="1270" anchor="ctr"/>
          <a:lstStyle/>
          <a:p>
            <a:pPr algn="ctr" defTabSz="1600200" eaLnBrk="1" fontAlgn="auto" hangingPunct="1">
              <a:lnSpc>
                <a:spcPct val="90000"/>
              </a:lnSpc>
              <a:spcBef>
                <a:spcPts val="0"/>
              </a:spcBef>
              <a:spcAft>
                <a:spcPct val="35000"/>
              </a:spcAft>
              <a:defRPr/>
            </a:pPr>
            <a:endParaRPr lang="tr-TR" sz="3600"/>
          </a:p>
        </p:txBody>
      </p:sp>
      <p:pic>
        <p:nvPicPr>
          <p:cNvPr id="19465" name="Picture 3"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5791200"/>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iterate type="lt">
                                    <p:tmPct val="0"/>
                                  </p:iterate>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1000"/>
                                        <p:tgtEl>
                                          <p:spTgt spid="6"/>
                                        </p:tgtEl>
                                      </p:cBhvr>
                                    </p:animEffect>
                                  </p:childTnLst>
                                </p:cTn>
                              </p:par>
                            </p:childTnLst>
                          </p:cTn>
                        </p:par>
                        <p:par>
                          <p:cTn id="8" fill="hold" nodeType="afterGroup">
                            <p:stCondLst>
                              <p:cond delay="1000"/>
                            </p:stCondLst>
                            <p:childTnLst>
                              <p:par>
                                <p:cTn id="9" presetID="4" presetClass="entr" presetSubtype="32"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ox(out)">
                                      <p:cBhvr>
                                        <p:cTn id="11" dur="500"/>
                                        <p:tgtEl>
                                          <p:spTgt spid="9"/>
                                        </p:tgtEl>
                                      </p:cBhvr>
                                    </p:animEffect>
                                  </p:childTnLst>
                                </p:cTn>
                              </p:par>
                            </p:childTnLst>
                          </p:cTn>
                        </p:par>
                        <p:par>
                          <p:cTn id="12" fill="hold" nodeType="afterGroup">
                            <p:stCondLst>
                              <p:cond delay="1500"/>
                            </p:stCondLst>
                            <p:childTnLst>
                              <p:par>
                                <p:cTn id="13" presetID="5" presetClass="entr" presetSubtype="1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checkerboard(across)">
                                      <p:cBhvr>
                                        <p:cTn id="15" dur="1000"/>
                                        <p:tgtEl>
                                          <p:spTgt spid="7"/>
                                        </p:tgtEl>
                                      </p:cBhvr>
                                    </p:animEffect>
                                  </p:childTnLst>
                                </p:cTn>
                              </p:par>
                            </p:childTnLst>
                          </p:cTn>
                        </p:par>
                        <p:par>
                          <p:cTn id="16" fill="hold" nodeType="afterGroup">
                            <p:stCondLst>
                              <p:cond delay="2500"/>
                            </p:stCondLst>
                            <p:childTnLst>
                              <p:par>
                                <p:cTn id="17" presetID="4" presetClass="entr" presetSubtype="32"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ox(out)">
                                      <p:cBhvr>
                                        <p:cTn id="19" dur="500"/>
                                        <p:tgtEl>
                                          <p:spTgt spid="10"/>
                                        </p:tgtEl>
                                      </p:cBhvr>
                                    </p:animEffect>
                                  </p:childTnLst>
                                </p:cTn>
                              </p:par>
                            </p:childTnLst>
                          </p:cTn>
                        </p:par>
                        <p:par>
                          <p:cTn id="20" fill="hold" nodeType="afterGroup">
                            <p:stCondLst>
                              <p:cond delay="3000"/>
                            </p:stCondLst>
                            <p:childTnLst>
                              <p:par>
                                <p:cTn id="21" presetID="5" presetClass="entr" presetSubtype="1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heckerboard(across)">
                                      <p:cBhvr>
                                        <p:cTn id="23" dur="1000"/>
                                        <p:tgtEl>
                                          <p:spTgt spid="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xit" presetSubtype="0" fill="hold" nodeType="clickEffect">
                                  <p:stCondLst>
                                    <p:cond delay="0"/>
                                  </p:stCondLst>
                                  <p:childTnLst>
                                    <p:anim calcmode="lin" valueType="num">
                                      <p:cBhvr>
                                        <p:cTn id="27" dur="2000"/>
                                        <p:tgtEl>
                                          <p:spTgt spid="9"/>
                                        </p:tgtEl>
                                        <p:attrNameLst>
                                          <p:attrName>ppt_w</p:attrName>
                                        </p:attrNameLst>
                                      </p:cBhvr>
                                      <p:tavLst>
                                        <p:tav tm="0">
                                          <p:val>
                                            <p:strVal val="ppt_w"/>
                                          </p:val>
                                        </p:tav>
                                        <p:tav tm="100000">
                                          <p:val>
                                            <p:fltVal val="0"/>
                                          </p:val>
                                        </p:tav>
                                      </p:tavLst>
                                    </p:anim>
                                    <p:anim calcmode="lin" valueType="num">
                                      <p:cBhvr>
                                        <p:cTn id="28" dur="2000"/>
                                        <p:tgtEl>
                                          <p:spTgt spid="9"/>
                                        </p:tgtEl>
                                        <p:attrNameLst>
                                          <p:attrName>ppt_h</p:attrName>
                                        </p:attrNameLst>
                                      </p:cBhvr>
                                      <p:tavLst>
                                        <p:tav tm="0">
                                          <p:val>
                                            <p:strVal val="ppt_h"/>
                                          </p:val>
                                        </p:tav>
                                        <p:tav tm="100000">
                                          <p:val>
                                            <p:fltVal val="0"/>
                                          </p:val>
                                        </p:tav>
                                      </p:tavLst>
                                    </p:anim>
                                    <p:animEffect transition="out" filter="fade">
                                      <p:cBhvr>
                                        <p:cTn id="29" dur="2000"/>
                                        <p:tgtEl>
                                          <p:spTgt spid="9"/>
                                        </p:tgtEl>
                                      </p:cBhvr>
                                    </p:animEffect>
                                    <p:set>
                                      <p:cBhvr>
                                        <p:cTn id="30" dur="1" fill="hold">
                                          <p:stCondLst>
                                            <p:cond delay="1999"/>
                                          </p:stCondLst>
                                        </p:cTn>
                                        <p:tgtEl>
                                          <p:spTgt spid="9"/>
                                        </p:tgtEl>
                                        <p:attrNameLst>
                                          <p:attrName>style.visibility</p:attrName>
                                        </p:attrNameLst>
                                      </p:cBhvr>
                                      <p:to>
                                        <p:strVal val="hidden"/>
                                      </p:to>
                                    </p:set>
                                  </p:childTnLst>
                                </p:cTn>
                              </p:par>
                              <p:par>
                                <p:cTn id="31" presetID="53" presetClass="exit" presetSubtype="0" fill="hold" grpId="1" nodeType="withEffect">
                                  <p:stCondLst>
                                    <p:cond delay="0"/>
                                  </p:stCondLst>
                                  <p:childTnLst>
                                    <p:anim calcmode="lin" valueType="num">
                                      <p:cBhvr>
                                        <p:cTn id="32" dur="2000"/>
                                        <p:tgtEl>
                                          <p:spTgt spid="7"/>
                                        </p:tgtEl>
                                        <p:attrNameLst>
                                          <p:attrName>ppt_w</p:attrName>
                                        </p:attrNameLst>
                                      </p:cBhvr>
                                      <p:tavLst>
                                        <p:tav tm="0">
                                          <p:val>
                                            <p:strVal val="ppt_w"/>
                                          </p:val>
                                        </p:tav>
                                        <p:tav tm="100000">
                                          <p:val>
                                            <p:fltVal val="0"/>
                                          </p:val>
                                        </p:tav>
                                      </p:tavLst>
                                    </p:anim>
                                    <p:anim calcmode="lin" valueType="num">
                                      <p:cBhvr>
                                        <p:cTn id="33" dur="2000"/>
                                        <p:tgtEl>
                                          <p:spTgt spid="7"/>
                                        </p:tgtEl>
                                        <p:attrNameLst>
                                          <p:attrName>ppt_h</p:attrName>
                                        </p:attrNameLst>
                                      </p:cBhvr>
                                      <p:tavLst>
                                        <p:tav tm="0">
                                          <p:val>
                                            <p:strVal val="ppt_h"/>
                                          </p:val>
                                        </p:tav>
                                        <p:tav tm="100000">
                                          <p:val>
                                            <p:fltVal val="0"/>
                                          </p:val>
                                        </p:tav>
                                      </p:tavLst>
                                    </p:anim>
                                    <p:animEffect transition="out" filter="fade">
                                      <p:cBhvr>
                                        <p:cTn id="34" dur="2000"/>
                                        <p:tgtEl>
                                          <p:spTgt spid="7"/>
                                        </p:tgtEl>
                                      </p:cBhvr>
                                    </p:animEffect>
                                    <p:set>
                                      <p:cBhvr>
                                        <p:cTn id="35" dur="1" fill="hold">
                                          <p:stCondLst>
                                            <p:cond delay="1999"/>
                                          </p:stCondLst>
                                        </p:cTn>
                                        <p:tgtEl>
                                          <p:spTgt spid="7"/>
                                        </p:tgtEl>
                                        <p:attrNameLst>
                                          <p:attrName>style.visibility</p:attrName>
                                        </p:attrNameLst>
                                      </p:cBhvr>
                                      <p:to>
                                        <p:strVal val="hidden"/>
                                      </p:to>
                                    </p:set>
                                  </p:childTnLst>
                                </p:cTn>
                              </p:par>
                              <p:par>
                                <p:cTn id="36" presetID="53" presetClass="exit" presetSubtype="0" fill="hold" nodeType="withEffect">
                                  <p:stCondLst>
                                    <p:cond delay="0"/>
                                  </p:stCondLst>
                                  <p:childTnLst>
                                    <p:anim calcmode="lin" valueType="num">
                                      <p:cBhvr>
                                        <p:cTn id="37" dur="2000"/>
                                        <p:tgtEl>
                                          <p:spTgt spid="10"/>
                                        </p:tgtEl>
                                        <p:attrNameLst>
                                          <p:attrName>ppt_w</p:attrName>
                                        </p:attrNameLst>
                                      </p:cBhvr>
                                      <p:tavLst>
                                        <p:tav tm="0">
                                          <p:val>
                                            <p:strVal val="ppt_w"/>
                                          </p:val>
                                        </p:tav>
                                        <p:tav tm="100000">
                                          <p:val>
                                            <p:fltVal val="0"/>
                                          </p:val>
                                        </p:tav>
                                      </p:tavLst>
                                    </p:anim>
                                    <p:anim calcmode="lin" valueType="num">
                                      <p:cBhvr>
                                        <p:cTn id="38" dur="2000"/>
                                        <p:tgtEl>
                                          <p:spTgt spid="10"/>
                                        </p:tgtEl>
                                        <p:attrNameLst>
                                          <p:attrName>ppt_h</p:attrName>
                                        </p:attrNameLst>
                                      </p:cBhvr>
                                      <p:tavLst>
                                        <p:tav tm="0">
                                          <p:val>
                                            <p:strVal val="ppt_h"/>
                                          </p:val>
                                        </p:tav>
                                        <p:tav tm="100000">
                                          <p:val>
                                            <p:fltVal val="0"/>
                                          </p:val>
                                        </p:tav>
                                      </p:tavLst>
                                    </p:anim>
                                    <p:animEffect transition="out" filter="fade">
                                      <p:cBhvr>
                                        <p:cTn id="39" dur="2000"/>
                                        <p:tgtEl>
                                          <p:spTgt spid="10"/>
                                        </p:tgtEl>
                                      </p:cBhvr>
                                    </p:animEffect>
                                    <p:set>
                                      <p:cBhvr>
                                        <p:cTn id="40" dur="1" fill="hold">
                                          <p:stCondLst>
                                            <p:cond delay="1999"/>
                                          </p:stCondLst>
                                        </p:cTn>
                                        <p:tgtEl>
                                          <p:spTgt spid="10"/>
                                        </p:tgtEl>
                                        <p:attrNameLst>
                                          <p:attrName>style.visibility</p:attrName>
                                        </p:attrNameLst>
                                      </p:cBhvr>
                                      <p:to>
                                        <p:strVal val="hidden"/>
                                      </p:to>
                                    </p:set>
                                  </p:childTnLst>
                                </p:cTn>
                              </p:par>
                              <p:par>
                                <p:cTn id="41" presetID="53" presetClass="exit" presetSubtype="0" fill="hold" grpId="1" nodeType="withEffect">
                                  <p:stCondLst>
                                    <p:cond delay="0"/>
                                  </p:stCondLst>
                                  <p:childTnLst>
                                    <p:anim calcmode="lin" valueType="num">
                                      <p:cBhvr>
                                        <p:cTn id="42" dur="2000"/>
                                        <p:tgtEl>
                                          <p:spTgt spid="8"/>
                                        </p:tgtEl>
                                        <p:attrNameLst>
                                          <p:attrName>ppt_w</p:attrName>
                                        </p:attrNameLst>
                                      </p:cBhvr>
                                      <p:tavLst>
                                        <p:tav tm="0">
                                          <p:val>
                                            <p:strVal val="ppt_w"/>
                                          </p:val>
                                        </p:tav>
                                        <p:tav tm="100000">
                                          <p:val>
                                            <p:fltVal val="0"/>
                                          </p:val>
                                        </p:tav>
                                      </p:tavLst>
                                    </p:anim>
                                    <p:anim calcmode="lin" valueType="num">
                                      <p:cBhvr>
                                        <p:cTn id="43" dur="2000"/>
                                        <p:tgtEl>
                                          <p:spTgt spid="8"/>
                                        </p:tgtEl>
                                        <p:attrNameLst>
                                          <p:attrName>ppt_h</p:attrName>
                                        </p:attrNameLst>
                                      </p:cBhvr>
                                      <p:tavLst>
                                        <p:tav tm="0">
                                          <p:val>
                                            <p:strVal val="ppt_h"/>
                                          </p:val>
                                        </p:tav>
                                        <p:tav tm="100000">
                                          <p:val>
                                            <p:fltVal val="0"/>
                                          </p:val>
                                        </p:tav>
                                      </p:tavLst>
                                    </p:anim>
                                    <p:animEffect transition="out" filter="fade">
                                      <p:cBhvr>
                                        <p:cTn id="44" dur="2000"/>
                                        <p:tgtEl>
                                          <p:spTgt spid="8"/>
                                        </p:tgtEl>
                                      </p:cBhvr>
                                    </p:animEffect>
                                    <p:set>
                                      <p:cBhvr>
                                        <p:cTn id="45" dur="1" fill="hold">
                                          <p:stCondLst>
                                            <p:cond delay="1999"/>
                                          </p:stCondLst>
                                        </p:cTn>
                                        <p:tgtEl>
                                          <p:spTgt spid="8"/>
                                        </p:tgtEl>
                                        <p:attrNameLst>
                                          <p:attrName>style.visibility</p:attrName>
                                        </p:attrNameLst>
                                      </p:cBhvr>
                                      <p:to>
                                        <p:strVal val="hidden"/>
                                      </p:to>
                                    </p:set>
                                  </p:childTnLst>
                                </p:cTn>
                              </p:par>
                              <p:par>
                                <p:cTn id="46" presetID="49" presetClass="path" presetSubtype="0" accel="50000" decel="50000" fill="hold" grpId="1" nodeType="withEffect">
                                  <p:stCondLst>
                                    <p:cond delay="0"/>
                                  </p:stCondLst>
                                  <p:iterate type="lt">
                                    <p:tmPct val="0"/>
                                  </p:iterate>
                                  <p:childTnLst>
                                    <p:animMotion origin="layout" path="M 8.33333E-7 -1.11111E-6 L 0.08594 0.22708 " pathEditMode="relative" rAng="0" ptsTypes="AA">
                                      <p:cBhvr>
                                        <p:cTn id="47" dur="2000" fill="hold"/>
                                        <p:tgtEl>
                                          <p:spTgt spid="6"/>
                                        </p:tgtEl>
                                        <p:attrNameLst>
                                          <p:attrName>ppt_x</p:attrName>
                                          <p:attrName>ppt_y</p:attrName>
                                        </p:attrNameLst>
                                      </p:cBhvr>
                                      <p:rCtr x="430000" y="11300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p:txBody>
          <a:bodyPr anchor="ctr"/>
          <a:lstStyle/>
          <a:p>
            <a:pPr eaLnBrk="1" hangingPunct="1"/>
            <a:r>
              <a:rPr lang="tr-TR" altLang="tr-TR" sz="4800" b="1" smtClean="0">
                <a:solidFill>
                  <a:srgbClr val="C00000"/>
                </a:solidFill>
              </a:rPr>
              <a:t>KISA VADELİ İHRACAT KREDİLERİ</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74503161"/>
              </p:ext>
            </p:extLst>
          </p:nvPr>
        </p:nvGraphicFramePr>
        <p:xfrm>
          <a:off x="2256703" y="1905000"/>
          <a:ext cx="8915400" cy="37001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50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9CE885-EF02-4702-B3A7-A4DB9D35FF5D}" type="slidenum">
              <a:rPr lang="tr-TR" altLang="tr-TR" smtClean="0">
                <a:solidFill>
                  <a:srgbClr val="FEFFFF"/>
                </a:solidFill>
                <a:latin typeface="Century Gothic" panose="020B0502020202020204" pitchFamily="34" charset="0"/>
              </a:rPr>
              <a:pPr/>
              <a:t>8</a:t>
            </a:fld>
            <a:endParaRPr lang="tr-TR" altLang="tr-TR" smtClean="0">
              <a:solidFill>
                <a:srgbClr val="FEFFFF"/>
              </a:solidFill>
              <a:latin typeface="Century Gothic" panose="020B0502020202020204" pitchFamily="34" charset="0"/>
            </a:endParaRPr>
          </a:p>
        </p:txBody>
      </p:sp>
      <p:pic>
        <p:nvPicPr>
          <p:cNvPr id="21509" name="Picture 3" descr="20.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Title 1"/>
          <p:cNvSpPr>
            <a:spLocks noGrp="1"/>
          </p:cNvSpPr>
          <p:nvPr>
            <p:ph type="title"/>
          </p:nvPr>
        </p:nvSpPr>
        <p:spPr/>
        <p:txBody>
          <a:bodyPr anchor="ctr"/>
          <a:lstStyle/>
          <a:p>
            <a:pPr eaLnBrk="1" hangingPunct="1"/>
            <a:r>
              <a:rPr lang="tr-TR" altLang="tr-TR" sz="4300" b="1" dirty="0" smtClean="0">
                <a:solidFill>
                  <a:srgbClr val="C00000"/>
                </a:solidFill>
              </a:rPr>
              <a:t>Reeskont Kredisi </a:t>
            </a:r>
          </a:p>
        </p:txBody>
      </p:sp>
      <p:sp>
        <p:nvSpPr>
          <p:cNvPr id="3" name="Content Placeholder 2"/>
          <p:cNvSpPr>
            <a:spLocks noGrp="1"/>
          </p:cNvSpPr>
          <p:nvPr>
            <p:ph idx="1"/>
          </p:nvPr>
        </p:nvSpPr>
        <p:spPr>
          <a:xfrm>
            <a:off x="1371600" y="1828800"/>
            <a:ext cx="9601200" cy="4038600"/>
          </a:xfrm>
        </p:spPr>
        <p:txBody>
          <a:bodyPr anchor="ctr"/>
          <a:lstStyle/>
          <a:p>
            <a:pPr eaLnBrk="1" hangingPunct="1"/>
            <a:r>
              <a:rPr lang="tr-TR" altLang="tr-TR" b="1" dirty="0" smtClean="0"/>
              <a:t>TCMB kaynağı dolayısıyla hızlı kullanım</a:t>
            </a:r>
          </a:p>
          <a:p>
            <a:pPr eaLnBrk="1" hangingPunct="1"/>
            <a:r>
              <a:rPr lang="tr-TR" altLang="tr-TR" b="1" dirty="0" smtClean="0"/>
              <a:t>Mal ve döviz kazandırıcı hizmetlerin finansmanı</a:t>
            </a:r>
          </a:p>
          <a:p>
            <a:pPr eaLnBrk="1" hangingPunct="1"/>
            <a:r>
              <a:rPr lang="tr-TR" altLang="tr-TR" b="1" dirty="0" smtClean="0"/>
              <a:t>Döviz kazandırıcı hizmetler için avantajlı faiz oranları</a:t>
            </a:r>
          </a:p>
          <a:p>
            <a:pPr eaLnBrk="1" hangingPunct="1"/>
            <a:r>
              <a:rPr lang="tr-TR" altLang="tr-TR" b="1" dirty="0" smtClean="0"/>
              <a:t>360 güne kadar vade imkanı</a:t>
            </a:r>
          </a:p>
          <a:p>
            <a:pPr eaLnBrk="1" hangingPunct="1"/>
            <a:r>
              <a:rPr lang="tr-TR" altLang="tr-TR" b="1" dirty="0" smtClean="0"/>
              <a:t>LIBOR+0,50 den başlayan faiz oranları</a:t>
            </a:r>
          </a:p>
          <a:p>
            <a:pPr eaLnBrk="1" hangingPunct="1"/>
            <a:r>
              <a:rPr lang="tr-TR" altLang="tr-TR" b="1" dirty="0" smtClean="0"/>
              <a:t>350 milyon ABD Dolarından başlayan firma limitleri </a:t>
            </a:r>
          </a:p>
          <a:p>
            <a:pPr eaLnBrk="1" hangingPunct="1"/>
            <a:r>
              <a:rPr lang="tr-TR" altLang="tr-TR" b="1" dirty="0" smtClean="0"/>
              <a:t>Banka avali, banka teminat mektubu veya KGF kefaleti ile </a:t>
            </a:r>
            <a:r>
              <a:rPr lang="tr-TR" altLang="tr-TR" b="1" dirty="0" err="1" smtClean="0"/>
              <a:t>teminatlandırma</a:t>
            </a:r>
            <a:endParaRPr lang="tr-TR" altLang="tr-TR" b="1" dirty="0" smtClean="0"/>
          </a:p>
        </p:txBody>
      </p:sp>
      <p:sp>
        <p:nvSpPr>
          <p:cNvPr id="23556"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B930E40-0A99-4EC1-9286-C4530EEF4BD2}" type="slidenum">
              <a:rPr lang="tr-TR" altLang="tr-TR" smtClean="0">
                <a:solidFill>
                  <a:srgbClr val="FEFFFF"/>
                </a:solidFill>
                <a:latin typeface="Century Gothic" panose="020B0502020202020204" pitchFamily="34" charset="0"/>
              </a:rPr>
              <a:pPr/>
              <a:t>9</a:t>
            </a:fld>
            <a:endParaRPr lang="tr-TR" altLang="tr-TR" smtClean="0">
              <a:solidFill>
                <a:srgbClr val="FEFFFF"/>
              </a:solidFill>
              <a:latin typeface="Century Gothic" panose="020B0502020202020204" pitchFamily="34" charset="0"/>
            </a:endParaRPr>
          </a:p>
        </p:txBody>
      </p:sp>
      <p:pic>
        <p:nvPicPr>
          <p:cNvPr id="23557" name="Picture 3" descr="2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46688" y="5800725"/>
            <a:ext cx="18002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theme/theme1.xml><?xml version="1.0" encoding="utf-8"?>
<a:theme xmlns:a="http://schemas.openxmlformats.org/drawingml/2006/main" name="Crop">
  <a:themeElements>
    <a:clrScheme name="Custom 13">
      <a:dk1>
        <a:sysClr val="windowText" lastClr="000000"/>
      </a:dk1>
      <a:lt1>
        <a:sysClr val="window" lastClr="FFFFFF"/>
      </a:lt1>
      <a:dk2>
        <a:srgbClr val="7A4247"/>
      </a:dk2>
      <a:lt2>
        <a:srgbClr val="FFFFFF"/>
      </a:lt2>
      <a:accent1>
        <a:srgbClr val="8C8D86"/>
      </a:accent1>
      <a:accent2>
        <a:srgbClr val="7F7F7F"/>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3">
    <a:dk1>
      <a:sysClr val="windowText" lastClr="000000"/>
    </a:dk1>
    <a:lt1>
      <a:sysClr val="window" lastClr="FFFFFF"/>
    </a:lt1>
    <a:dk2>
      <a:srgbClr val="7A4247"/>
    </a:dk2>
    <a:lt2>
      <a:srgbClr val="FFFFFF"/>
    </a:lt2>
    <a:accent1>
      <a:srgbClr val="8C8D86"/>
    </a:accent1>
    <a:accent2>
      <a:srgbClr val="7F7F7F"/>
    </a:accent2>
    <a:accent3>
      <a:srgbClr val="897B61"/>
    </a:accent3>
    <a:accent4>
      <a:srgbClr val="8DAB8E"/>
    </a:accent4>
    <a:accent5>
      <a:srgbClr val="77A2BB"/>
    </a:accent5>
    <a:accent6>
      <a:srgbClr val="E28394"/>
    </a:accent6>
    <a:hlink>
      <a:srgbClr val="77A2BB"/>
    </a:hlink>
    <a:folHlink>
      <a:srgbClr val="957A99"/>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İrtibat Büroları 2015 Değerlendirme DENEME 20.02.2016</Template>
  <TotalTime>951</TotalTime>
  <Words>1616</Words>
  <Application>Microsoft Office PowerPoint</Application>
  <PresentationFormat>Widescreen</PresentationFormat>
  <Paragraphs>333</Paragraphs>
  <Slides>36</Slides>
  <Notes>22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36</vt:i4>
      </vt:variant>
    </vt:vector>
  </HeadingPairs>
  <TitlesOfParts>
    <vt:vector size="46" baseType="lpstr">
      <vt:lpstr>Arial</vt:lpstr>
      <vt:lpstr>Calibri</vt:lpstr>
      <vt:lpstr>Century Gothic</vt:lpstr>
      <vt:lpstr>Franklin Gothic Book</vt:lpstr>
      <vt:lpstr>Georgia</vt:lpstr>
      <vt:lpstr>Tahoma</vt:lpstr>
      <vt:lpstr>Times New Roman</vt:lpstr>
      <vt:lpstr>Wingdings</vt:lpstr>
      <vt:lpstr>Wingdings 3</vt:lpstr>
      <vt:lpstr>Crop</vt:lpstr>
      <vt:lpstr>    TÜRK EXIMBANK İhracatın Finansmanı</vt:lpstr>
      <vt:lpstr>Tarihçe</vt:lpstr>
      <vt:lpstr>Amaç</vt:lpstr>
      <vt:lpstr>İletişim</vt:lpstr>
      <vt:lpstr>Türk Eximbank’ın Sunduğu Destekler </vt:lpstr>
      <vt:lpstr>Faaliyetler</vt:lpstr>
      <vt:lpstr>İhracat Kredileri</vt:lpstr>
      <vt:lpstr>KISA VADELİ İHRACAT KREDİLERİ</vt:lpstr>
      <vt:lpstr>Reeskont Kredisi </vt:lpstr>
      <vt:lpstr>Sevk Sonrası Reeskont Kredisi </vt:lpstr>
      <vt:lpstr>İhracata Hazırlık Kredisi</vt:lpstr>
      <vt:lpstr>Sevk Öncesi İhracat Kredisi </vt:lpstr>
      <vt:lpstr>Katılım Bankaları SÖİK</vt:lpstr>
      <vt:lpstr>İhracat Kredileri</vt:lpstr>
      <vt:lpstr>ORTA UZUN VADELİ KREDİLER</vt:lpstr>
      <vt:lpstr>İhracata Yönelik  İşletme Sermayesi Kredisi</vt:lpstr>
      <vt:lpstr>İhracata Yönelik Yatırım Kredisi</vt:lpstr>
      <vt:lpstr>Özellikli İhracat Kredisi</vt:lpstr>
      <vt:lpstr>Marka Kredisi</vt:lpstr>
      <vt:lpstr>İhracat Kredileri</vt:lpstr>
      <vt:lpstr>DÖVİZ KAZANDIRICI HİZMETLER KAPSAMINDAKİ KREDİLER</vt:lpstr>
      <vt:lpstr>Reeskont Kredisi </vt:lpstr>
      <vt:lpstr>Turizm Kredisi</vt:lpstr>
      <vt:lpstr>Uluslararası Nakliyat Pazarlama Kredisi</vt:lpstr>
      <vt:lpstr>Döviz Kazandırıcı Hizmetler Kredisi</vt:lpstr>
      <vt:lpstr> Yurtdışı Fuar Katılım Kredisi </vt:lpstr>
      <vt:lpstr>PowerPoint Presentation</vt:lpstr>
      <vt:lpstr>PowerPoint Presentation</vt:lpstr>
      <vt:lpstr>ULUSLARARASI TİCARETİN FİNANSMANI Yurt Dışı Bankalar Alıcı Kredileri</vt:lpstr>
      <vt:lpstr>ULUSLARARASI TİCARETİN FİNANSMANI Yurt Dışı Bankalar Alıcı Kredileri</vt:lpstr>
      <vt:lpstr>ULUSLARARASI TİCARETİN FİNANSMANI Yurt İçi Bankalar Alıcı Kredisi</vt:lpstr>
      <vt:lpstr>PowerPoint Presentation</vt:lpstr>
      <vt:lpstr>ULUSLARARASI TİCARETİN FİNANSMANI  Poliçe/Akreditif İskonto Programı</vt:lpstr>
      <vt:lpstr>PowerPoint Presentation</vt:lpstr>
      <vt:lpstr>ULUSLARARASI PROJE KREDİLERİ Vade &amp; Koşullar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Tahsin YÜKSEL</dc:creator>
  <cp:lastModifiedBy>Mehmet YILDIRIM</cp:lastModifiedBy>
  <cp:revision>104</cp:revision>
  <cp:lastPrinted>2016-09-19T11:59:20Z</cp:lastPrinted>
  <dcterms:created xsi:type="dcterms:W3CDTF">2015-03-24T16:35:07Z</dcterms:created>
  <dcterms:modified xsi:type="dcterms:W3CDTF">2017-04-13T10:47:08Z</dcterms:modified>
</cp:coreProperties>
</file>