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8" r:id="rId4"/>
    <p:sldId id="306" r:id="rId5"/>
    <p:sldId id="340" r:id="rId6"/>
    <p:sldId id="259" r:id="rId7"/>
    <p:sldId id="316" r:id="rId8"/>
    <p:sldId id="260" r:id="rId9"/>
    <p:sldId id="262" r:id="rId10"/>
    <p:sldId id="304" r:id="rId11"/>
    <p:sldId id="300" r:id="rId12"/>
    <p:sldId id="318" r:id="rId13"/>
    <p:sldId id="320" r:id="rId14"/>
    <p:sldId id="273" r:id="rId15"/>
    <p:sldId id="302" r:id="rId16"/>
    <p:sldId id="335" r:id="rId17"/>
    <p:sldId id="324" r:id="rId18"/>
    <p:sldId id="326" r:id="rId19"/>
    <p:sldId id="328" r:id="rId20"/>
    <p:sldId id="289" r:id="rId21"/>
    <p:sldId id="288" r:id="rId22"/>
    <p:sldId id="337" r:id="rId23"/>
    <p:sldId id="331" r:id="rId24"/>
    <p:sldId id="332" r:id="rId25"/>
    <p:sldId id="338" r:id="rId26"/>
    <p:sldId id="281" r:id="rId27"/>
    <p:sldId id="290" r:id="rId28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şkun BAL" initials="CB" lastIdx="1" clrIdx="0">
    <p:extLst>
      <p:ext uri="{19B8F6BF-5375-455C-9EA6-DF929625EA0E}">
        <p15:presenceInfo xmlns:p15="http://schemas.microsoft.com/office/powerpoint/2012/main" userId="S-1-5-21-749490177-939355003-1232828436-27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58" autoAdjust="0"/>
  </p:normalViewPr>
  <p:slideViewPr>
    <p:cSldViewPr snapToGrid="0">
      <p:cViewPr varScale="1">
        <p:scale>
          <a:sx n="104" d="100"/>
          <a:sy n="104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accent2_2" csCatId="accent2" phldr="1"/>
      <dgm:spPr/>
    </dgm:pt>
    <dgm:pt modelId="{5DD0A7D4-5781-4819-AF33-C5CE25A2D297}">
      <dgm:prSet phldrT="[Text]" custT="1"/>
      <dgm:spPr/>
      <dgm:t>
        <a:bodyPr lIns="73152" tIns="274320" rIns="73152" anchor="ctr"/>
        <a:lstStyle/>
        <a:p>
          <a:pPr algn="ctr"/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Poliçe Düzenlenmesi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 anchor="ctr"/>
        <a:lstStyle/>
        <a:p>
          <a:pPr algn="ctr"/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Her Bir Alıcı İçin Alıcı Limiti Tahsisi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 anchor="ctr"/>
        <a:lstStyle/>
        <a:p>
          <a:pPr algn="ctr"/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Sevkiyat Bildirimi ve Prim Tahsilatı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 anchor="ctr"/>
        <a:lstStyle/>
        <a:p>
          <a:pPr algn="ctr"/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Vadesi Geçmiş Alacak Bildirimi </a:t>
          </a:r>
        </a:p>
        <a:p>
          <a:pPr algn="ctr"/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Tazminat İşlemleri</a:t>
          </a:r>
        </a:p>
        <a:p>
          <a:pPr algn="ctr"/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 Tazminat Ödeme Sonrası Tazminat Alacağının Hukuki Takibatı</a:t>
          </a:r>
          <a:endParaRPr lang="en-US" altLang="en-US" sz="20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/>
    </dgm:pt>
    <dgm:pt modelId="{78248EF9-FFBB-4EB0-94C4-16A1D0A1A170}" type="pres">
      <dgm:prSet presAssocID="{AA690160-D328-4B69-A035-90D3C82FA0A6}" presName="linComp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0" presStyleCnt="4"/>
      <dgm:spPr/>
    </dgm:pt>
    <dgm:pt modelId="{BF646D7A-C7D0-4489-A68F-61F32B7DB0C6}" type="pres">
      <dgm:prSet presAssocID="{5DD0A7D4-5781-4819-AF33-C5CE25A2D29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1" presStyleCnt="4"/>
      <dgm:spPr/>
    </dgm:pt>
    <dgm:pt modelId="{41BC1ABA-1F87-4B1E-94EC-41724CD12655}" type="pres">
      <dgm:prSet presAssocID="{77AF15ED-F058-4A0B-B979-9880C6062DF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2" presStyleCnt="4"/>
      <dgm:spPr/>
    </dgm:pt>
    <dgm:pt modelId="{D88C7409-AB93-4FE3-A61D-F51EE8A4B008}" type="pres">
      <dgm:prSet presAssocID="{5DF8D196-4D3D-4940-9F32-682169997D7A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7417CC53-98FE-43F4-BF56-8508FB7DA803}" srcId="{AA690160-D328-4B69-A035-90D3C82FA0A6}" destId="{5DD0A7D4-5781-4819-AF33-C5CE25A2D297}" srcOrd="0" destOrd="0" parTransId="{05B7C26E-C389-4346-849B-05526EF2C457}" sibTransId="{FD53903F-8A86-4D24-917A-36748269F973}"/>
    <dgm:cxn modelId="{E4B49B00-8F30-4A5B-98CA-189438188743}" type="presOf" srcId="{AA690160-D328-4B69-A035-90D3C82FA0A6}" destId="{9E4DC8AD-1AC7-4E53-B32C-25202AFDB195}" srcOrd="0" destOrd="0" presId="urn:microsoft.com/office/officeart/2005/8/layout/pList2#1"/>
    <dgm:cxn modelId="{8D8104EF-DDC4-4272-A58F-A0985D40E5B7}" type="presOf" srcId="{FD53903F-8A86-4D24-917A-36748269F973}" destId="{CAAEED2F-AC44-4514-84C2-160FDC42F579}" srcOrd="0" destOrd="0" presId="urn:microsoft.com/office/officeart/2005/8/layout/pList2#1"/>
    <dgm:cxn modelId="{CD3B69F4-72CF-49E2-8926-8FD63E771977}" srcId="{AA690160-D328-4B69-A035-90D3C82FA0A6}" destId="{77AF15ED-F058-4A0B-B979-9880C6062DF0}" srcOrd="1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B9B85342-AC50-4E97-8E9E-2FD870B1E881}" srcId="{AA690160-D328-4B69-A035-90D3C82FA0A6}" destId="{5DF8D196-4D3D-4940-9F32-682169997D7A}" srcOrd="2" destOrd="0" parTransId="{51CE1848-AB2A-4E28-8CF5-8442E546E0C5}" sibTransId="{90C1E242-23BD-452C-B222-DCFA2D4DAE3B}"/>
    <dgm:cxn modelId="{14250D37-DAFF-4367-822F-8BDDEBCB452D}" type="presOf" srcId="{C20F2834-7A4B-463C-ABDE-12FFE93933A3}" destId="{9B706799-997B-4F74-B652-58B58A51EA58}" srcOrd="0" destOrd="0" presId="urn:microsoft.com/office/officeart/2005/8/layout/pList2#1"/>
    <dgm:cxn modelId="{AF79FABE-E342-42F8-93BF-CA447802B565}" type="presOf" srcId="{E3B236AA-E864-46E4-BC91-F2D73633FEA4}" destId="{A9D6457D-CBBF-4A28-8C38-C3F75EA43CF1}" srcOrd="0" destOrd="0" presId="urn:microsoft.com/office/officeart/2005/8/layout/pList2#1"/>
    <dgm:cxn modelId="{23C1F775-D6F4-4071-B34E-583F38ACAF64}" type="presOf" srcId="{5DD0A7D4-5781-4819-AF33-C5CE25A2D297}" destId="{E4B0666F-2CF1-4C21-A251-46E6EBFF7C1D}" srcOrd="0" destOrd="0" presId="urn:microsoft.com/office/officeart/2005/8/layout/pList2#1"/>
    <dgm:cxn modelId="{926F464C-1FCC-4CDF-973F-D3BB27ABF9A6}" type="presOf" srcId="{77AF15ED-F058-4A0B-B979-9880C6062DF0}" destId="{5284ED54-4761-44DA-8086-D5FD397A1C95}" srcOrd="0" destOrd="0" presId="urn:microsoft.com/office/officeart/2005/8/layout/pList2#1"/>
    <dgm:cxn modelId="{CC676223-5CAC-4224-ABDB-0C862B998CEA}" type="presOf" srcId="{90C1E242-23BD-452C-B222-DCFA2D4DAE3B}" destId="{CA6E58D0-F06D-4082-9183-0F2955E6C631}" srcOrd="0" destOrd="0" presId="urn:microsoft.com/office/officeart/2005/8/layout/pList2#1"/>
    <dgm:cxn modelId="{5F00A9C1-802D-4924-9A87-CAEE7E64BC2B}" type="presOf" srcId="{5DF8D196-4D3D-4940-9F32-682169997D7A}" destId="{87B5BDBA-3C7A-41F1-8C33-F13937A84B36}" srcOrd="0" destOrd="0" presId="urn:microsoft.com/office/officeart/2005/8/layout/pList2#1"/>
    <dgm:cxn modelId="{A591AB6A-2638-44EA-961F-C794065A5AE9}" type="presParOf" srcId="{9E4DC8AD-1AC7-4E53-B32C-25202AFDB195}" destId="{ACBF4AF3-FAB8-444C-81AB-52C89640E279}" srcOrd="0" destOrd="0" presId="urn:microsoft.com/office/officeart/2005/8/layout/pList2#1"/>
    <dgm:cxn modelId="{769EE4C6-CB08-47FF-A7C2-795219CC45C7}" type="presParOf" srcId="{9E4DC8AD-1AC7-4E53-B32C-25202AFDB195}" destId="{78248EF9-FFBB-4EB0-94C4-16A1D0A1A170}" srcOrd="1" destOrd="0" presId="urn:microsoft.com/office/officeart/2005/8/layout/pList2#1"/>
    <dgm:cxn modelId="{3D6ECAAE-4662-4B0D-AC65-B218AC4993D9}" type="presParOf" srcId="{78248EF9-FFBB-4EB0-94C4-16A1D0A1A170}" destId="{0C509E44-86D3-42D8-94FF-9B9788BAB857}" srcOrd="0" destOrd="0" presId="urn:microsoft.com/office/officeart/2005/8/layout/pList2#1"/>
    <dgm:cxn modelId="{DFF0A414-45E6-4D1B-B0A4-84996E10103F}" type="presParOf" srcId="{0C509E44-86D3-42D8-94FF-9B9788BAB857}" destId="{E4B0666F-2CF1-4C21-A251-46E6EBFF7C1D}" srcOrd="0" destOrd="0" presId="urn:microsoft.com/office/officeart/2005/8/layout/pList2#1"/>
    <dgm:cxn modelId="{5BDFF796-6FFC-48EB-9BE8-4C1B5E3B731A}" type="presParOf" srcId="{0C509E44-86D3-42D8-94FF-9B9788BAB857}" destId="{BBFA0B92-8C45-4EAA-A200-A78384D846A7}" srcOrd="1" destOrd="0" presId="urn:microsoft.com/office/officeart/2005/8/layout/pList2#1"/>
    <dgm:cxn modelId="{C565699D-F874-4749-B80B-E28ED3D16F5E}" type="presParOf" srcId="{0C509E44-86D3-42D8-94FF-9B9788BAB857}" destId="{BF646D7A-C7D0-4489-A68F-61F32B7DB0C6}" srcOrd="2" destOrd="0" presId="urn:microsoft.com/office/officeart/2005/8/layout/pList2#1"/>
    <dgm:cxn modelId="{259C0B73-1684-4264-B578-DBFA647A6698}" type="presParOf" srcId="{78248EF9-FFBB-4EB0-94C4-16A1D0A1A170}" destId="{CAAEED2F-AC44-4514-84C2-160FDC42F579}" srcOrd="1" destOrd="0" presId="urn:microsoft.com/office/officeart/2005/8/layout/pList2#1"/>
    <dgm:cxn modelId="{3BBF0D52-EEA8-4C08-A96C-C13480027FC4}" type="presParOf" srcId="{78248EF9-FFBB-4EB0-94C4-16A1D0A1A170}" destId="{3617A269-0CD9-4948-9932-FA1AD12DE27E}" srcOrd="2" destOrd="0" presId="urn:microsoft.com/office/officeart/2005/8/layout/pList2#1"/>
    <dgm:cxn modelId="{8BA89C52-3A0C-4630-A993-7153EFFB2D40}" type="presParOf" srcId="{3617A269-0CD9-4948-9932-FA1AD12DE27E}" destId="{5284ED54-4761-44DA-8086-D5FD397A1C95}" srcOrd="0" destOrd="0" presId="urn:microsoft.com/office/officeart/2005/8/layout/pList2#1"/>
    <dgm:cxn modelId="{48224660-B5B0-4250-BA61-AFB10BD7C77B}" type="presParOf" srcId="{3617A269-0CD9-4948-9932-FA1AD12DE27E}" destId="{9666B65F-B8AB-44AD-8F33-AF566667E781}" srcOrd="1" destOrd="0" presId="urn:microsoft.com/office/officeart/2005/8/layout/pList2#1"/>
    <dgm:cxn modelId="{048FAA17-62BF-40A4-B36D-3A3A058555C5}" type="presParOf" srcId="{3617A269-0CD9-4948-9932-FA1AD12DE27E}" destId="{41BC1ABA-1F87-4B1E-94EC-41724CD12655}" srcOrd="2" destOrd="0" presId="urn:microsoft.com/office/officeart/2005/8/layout/pList2#1"/>
    <dgm:cxn modelId="{23D2AD28-A23F-4774-9C66-B323B50169C0}" type="presParOf" srcId="{78248EF9-FFBB-4EB0-94C4-16A1D0A1A170}" destId="{A9D6457D-CBBF-4A28-8C38-C3F75EA43CF1}" srcOrd="3" destOrd="0" presId="urn:microsoft.com/office/officeart/2005/8/layout/pList2#1"/>
    <dgm:cxn modelId="{C7A4F0DA-F18C-4881-A311-9C518FD135CD}" type="presParOf" srcId="{78248EF9-FFBB-4EB0-94C4-16A1D0A1A170}" destId="{CDFA4098-C274-4C84-9513-F0698696D98A}" srcOrd="4" destOrd="0" presId="urn:microsoft.com/office/officeart/2005/8/layout/pList2#1"/>
    <dgm:cxn modelId="{489FD2C4-A9A2-47B1-B2E3-3BA768E2ACA3}" type="presParOf" srcId="{CDFA4098-C274-4C84-9513-F0698696D98A}" destId="{87B5BDBA-3C7A-41F1-8C33-F13937A84B36}" srcOrd="0" destOrd="0" presId="urn:microsoft.com/office/officeart/2005/8/layout/pList2#1"/>
    <dgm:cxn modelId="{A13C05CA-E7A0-473E-8F43-9E2045183CDC}" type="presParOf" srcId="{CDFA4098-C274-4C84-9513-F0698696D98A}" destId="{928528D1-DD5F-4687-9BFE-878C43D23D5D}" srcOrd="1" destOrd="0" presId="urn:microsoft.com/office/officeart/2005/8/layout/pList2#1"/>
    <dgm:cxn modelId="{10962535-2370-4E9B-86B2-F88E47C544BE}" type="presParOf" srcId="{CDFA4098-C274-4C84-9513-F0698696D98A}" destId="{D88C7409-AB93-4FE3-A61D-F51EE8A4B008}" srcOrd="2" destOrd="0" presId="urn:microsoft.com/office/officeart/2005/8/layout/pList2#1"/>
    <dgm:cxn modelId="{4F59743A-5054-471B-B220-5710AB8DEFF5}" type="presParOf" srcId="{78248EF9-FFBB-4EB0-94C4-16A1D0A1A170}" destId="{CA6E58D0-F06D-4082-9183-0F2955E6C631}" srcOrd="5" destOrd="0" presId="urn:microsoft.com/office/officeart/2005/8/layout/pList2#1"/>
    <dgm:cxn modelId="{EC774B85-78E9-4701-B4AD-342864A7B10E}" type="presParOf" srcId="{78248EF9-FFBB-4EB0-94C4-16A1D0A1A170}" destId="{8AC8F713-1879-4B70-BB31-C5C195E24471}" srcOrd="6" destOrd="0" presId="urn:microsoft.com/office/officeart/2005/8/layout/pList2#1"/>
    <dgm:cxn modelId="{9F710BE0-9AED-44D1-8D72-8ED254D2FD29}" type="presParOf" srcId="{8AC8F713-1879-4B70-BB31-C5C195E24471}" destId="{9B706799-997B-4F74-B652-58B58A51EA58}" srcOrd="0" destOrd="0" presId="urn:microsoft.com/office/officeart/2005/8/layout/pList2#1"/>
    <dgm:cxn modelId="{CE4427E0-34DA-4E7B-8C25-8F4D8CAEF7B5}" type="presParOf" srcId="{8AC8F713-1879-4B70-BB31-C5C195E24471}" destId="{AF8C36F4-A127-4733-8CAC-70994BB842F2}" srcOrd="1" destOrd="0" presId="urn:microsoft.com/office/officeart/2005/8/layout/pList2#1"/>
    <dgm:cxn modelId="{BDDFE1E8-0E5C-4D57-B7DE-DF65C989B23E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11277600" cy="20402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6D7A-C7D0-4489-A68F-61F32B7DB0C6}">
      <dsp:nvSpPr>
        <dsp:cNvPr id="0" name=""/>
        <dsp:cNvSpPr/>
      </dsp:nvSpPr>
      <dsp:spPr>
        <a:xfrm>
          <a:off x="341433" y="272034"/>
          <a:ext cx="2463891" cy="1496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341433" y="2040255"/>
          <a:ext cx="2463891" cy="24936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Poliçe Düzenlenmesi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sp:txBody>
      <dsp:txXfrm rot="10800000">
        <a:off x="417206" y="2040255"/>
        <a:ext cx="2312345" cy="2417872"/>
      </dsp:txXfrm>
    </dsp:sp>
    <dsp:sp modelId="{41BC1ABA-1F87-4B1E-94EC-41724CD12655}">
      <dsp:nvSpPr>
        <dsp:cNvPr id="0" name=""/>
        <dsp:cNvSpPr/>
      </dsp:nvSpPr>
      <dsp:spPr>
        <a:xfrm>
          <a:off x="3051714" y="272034"/>
          <a:ext cx="2463891" cy="1496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051714" y="2040255"/>
          <a:ext cx="2463891" cy="24936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Her Bir Alıcı İçin Alıcı Limiti Tahsisi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sp:txBody>
      <dsp:txXfrm rot="10800000">
        <a:off x="3127487" y="2040255"/>
        <a:ext cx="2312345" cy="2417872"/>
      </dsp:txXfrm>
    </dsp:sp>
    <dsp:sp modelId="{D88C7409-AB93-4FE3-A61D-F51EE8A4B008}">
      <dsp:nvSpPr>
        <dsp:cNvPr id="0" name=""/>
        <dsp:cNvSpPr/>
      </dsp:nvSpPr>
      <dsp:spPr>
        <a:xfrm>
          <a:off x="5761994" y="272034"/>
          <a:ext cx="2463891" cy="1496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761994" y="2040255"/>
          <a:ext cx="2463891" cy="24936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4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Sevkiyat Bildirimi ve Prim Tahsilatı</a:t>
          </a:r>
          <a:endParaRPr lang="en-US" altLang="en-US" sz="24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sp:txBody>
      <dsp:txXfrm rot="10800000">
        <a:off x="5837767" y="2040255"/>
        <a:ext cx="2312345" cy="2417872"/>
      </dsp:txXfrm>
    </dsp:sp>
    <dsp:sp modelId="{B68F94D2-D73D-420A-802B-DFDC9BE4ED4C}">
      <dsp:nvSpPr>
        <dsp:cNvPr id="0" name=""/>
        <dsp:cNvSpPr/>
      </dsp:nvSpPr>
      <dsp:spPr>
        <a:xfrm>
          <a:off x="8472274" y="272034"/>
          <a:ext cx="2463891" cy="1496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8472274" y="2040255"/>
          <a:ext cx="2463891" cy="24936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Vadesi Geçmiş Alacak Bildirimi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Tazminat İşlemleri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kern="1200" noProof="1" smtClean="0">
              <a:solidFill>
                <a:schemeClr val="bg1"/>
              </a:solidFill>
              <a:latin typeface="Century Gothic" panose="020B0502020202020204" pitchFamily="34" charset="0"/>
              <a:ea typeface="SimSun" pitchFamily="2" charset="-122"/>
              <a:cs typeface="+mn-cs"/>
              <a:sym typeface="Wingdings" pitchFamily="2" charset="2"/>
            </a:rPr>
            <a:t> Tazminat Ödeme Sonrası Tazminat Alacağının Hukuki Takibatı</a:t>
          </a:r>
          <a:endParaRPr lang="en-US" altLang="en-US" sz="2000" kern="1200" noProof="1">
            <a:solidFill>
              <a:schemeClr val="bg1"/>
            </a:solidFill>
            <a:latin typeface="Century Gothic" panose="020B0502020202020204" pitchFamily="34" charset="0"/>
            <a:ea typeface="SimSun" pitchFamily="2" charset="-122"/>
            <a:cs typeface="+mn-cs"/>
            <a:sym typeface="Wingdings" pitchFamily="2" charset="2"/>
          </a:endParaRPr>
        </a:p>
      </dsp:txBody>
      <dsp:txXfrm rot="10800000">
        <a:off x="8548047" y="2040255"/>
        <a:ext cx="2312345" cy="2417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5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5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45B21-F574-4285-8DF2-8E4710B574EF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956"/>
            <a:ext cx="2946189" cy="495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378956"/>
            <a:ext cx="2946189" cy="495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8A45-DE3F-4A02-A1C7-2F3E0F9B74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97FD-00DC-4818-83D3-AA033C09B9AB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6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9FF2F-865D-4863-977A-38D4FC273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23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24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77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63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34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55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040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475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305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21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13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64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7523E-88E9-4277-8E7A-16A829263C72}" type="slidenum">
              <a:rPr lang="tr-TR" altLang="tr-TR" smtClean="0">
                <a:latin typeface="Calibri" panose="020F0502020204030204" pitchFamily="34" charset="0"/>
              </a:rPr>
              <a:pPr/>
              <a:t>3</a:t>
            </a:fld>
            <a:endParaRPr lang="tr-TR" altLang="tr-T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3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038" y="796925"/>
            <a:ext cx="7085013" cy="398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A77C42-0A45-4176-9F10-DBBBE0220636}" type="datetime1">
              <a:rPr lang="tr-TR" smtClean="0"/>
              <a:pPr/>
              <a:t>13.4.2017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14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60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95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41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38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FF2F-865D-4863-977A-38D4FC27397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4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1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2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4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5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9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3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8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0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EDA1-C175-49E7-8395-701F9F13833A}" type="datetimeFigureOut">
              <a:rPr lang="tr-TR" smtClean="0"/>
              <a:t>13.4.2017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EB8A-F160-4471-B14A-F7C0F01F7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0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nefesoglu@eximbank.gov.t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" y="3848034"/>
            <a:ext cx="12192000" cy="236226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KISA VADELİ İHRACAT KREDİ SİGORTASI</a:t>
            </a:r>
          </a:p>
          <a:p>
            <a:endParaRPr lang="tr-TR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EGE BÖLGE SİGORTA MÜDÜRLÜĞÜ</a:t>
            </a:r>
          </a:p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eximbank ile ilgili görsel sonucu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1673226"/>
            <a:ext cx="2678945" cy="167005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5637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24170" y="894629"/>
            <a:ext cx="8912225" cy="982662"/>
          </a:xfrm>
        </p:spPr>
        <p:txBody>
          <a:bodyPr>
            <a:normAutofit/>
          </a:bodyPr>
          <a:lstStyle/>
          <a:p>
            <a:pPr algn="ctr"/>
            <a:r>
              <a:rPr lang="tr-TR" alt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Kısa Vadeli Yurt İçi Kredi Sigortası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732" y="2712172"/>
            <a:ext cx="9563100" cy="18811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tr-TR" sz="2600" dirty="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  <a:sym typeface="Wingdings" pitchFamily="2" charset="2"/>
              </a:rPr>
              <a:t>Kısa Vadeli İhracat Kredi Sigortası poliçesine sahip firmaların yurt içi satışlarından doğan alacaklarını </a:t>
            </a:r>
            <a:r>
              <a:rPr lang="tr-TR" sz="2600" b="1" u="sng" dirty="0">
                <a:solidFill>
                  <a:srgbClr val="C00000"/>
                </a:solidFill>
                <a:latin typeface="Century Gothic" panose="020B0502020202020204" pitchFamily="34" charset="0"/>
                <a:ea typeface="SimSun" panose="02010600030101010101" pitchFamily="2" charset="-122"/>
                <a:sym typeface="Wingdings" pitchFamily="2" charset="2"/>
              </a:rPr>
              <a:t>ticari</a:t>
            </a:r>
            <a:r>
              <a:rPr lang="tr-TR" sz="2600" dirty="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  <a:sym typeface="Wingdings" pitchFamily="2" charset="2"/>
              </a:rPr>
              <a:t> risklere karşı teminat altına alan sigorta türüdür.</a:t>
            </a:r>
            <a:endParaRPr lang="tr-TR" sz="2600" dirty="0">
              <a:solidFill>
                <a:schemeClr val="tx1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endParaRPr lang="tr-TR" sz="240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2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0171503"/>
              </p:ext>
            </p:extLst>
          </p:nvPr>
        </p:nvGraphicFramePr>
        <p:xfrm>
          <a:off x="508000" y="1790700"/>
          <a:ext cx="11277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6"/>
          <p:cNvSpPr>
            <a:spLocks noGrp="1"/>
          </p:cNvSpPr>
          <p:nvPr>
            <p:ph type="title"/>
          </p:nvPr>
        </p:nvSpPr>
        <p:spPr>
          <a:xfrm>
            <a:off x="276225" y="107949"/>
            <a:ext cx="10925175" cy="1431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</a:t>
            </a:r>
            <a:br>
              <a:rPr lang="tr-TR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tr-TR" sz="4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Kısa Vadeli İhracat ve Yurt İçi Kredi Sigortası Süreci</a:t>
            </a:r>
          </a:p>
        </p:txBody>
      </p:sp>
      <p:sp>
        <p:nvSpPr>
          <p:cNvPr id="184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D0F737-964B-41BC-BF02-D3DD965168E2}" type="slidenum">
              <a:rPr lang="en-US" altLang="tr-TR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tr-TR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1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23925" y="1524000"/>
            <a:ext cx="9877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Her bir alıcı için, ticari ve politik risklerle ilgili olarak sevkiyat bedellerinin ödenmemesi durumunda Türk Eximbank tarafından o alıcı için üstlenilen </a:t>
            </a:r>
            <a:r>
              <a:rPr lang="tr-TR" altLang="tr-TR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azami riski </a:t>
            </a: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ifade eder.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3672922"/>
            <a:ext cx="964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Sevkiyat farklı ülkelere yapılsa bile ödemeyi yapacak alıcı firma için başvuruda bulunulmalıdır.</a:t>
            </a:r>
            <a:endParaRPr lang="en-US" altLang="tr-TR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4574026"/>
            <a:ext cx="964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Sevkiyatların Türk Eximbank tarafından belirlenen limit şartlarına göre gerçekleştirilmesine dikkat edilmelidir.</a:t>
            </a:r>
            <a:endParaRPr lang="en-US" altLang="tr-TR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23925" y="5475130"/>
            <a:ext cx="974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Alıcı Limiti talep edilirken; vade, ödeme sıklığı ve tutar esas alınmalıdır.</a:t>
            </a:r>
            <a:endParaRPr lang="en-US" altLang="tr-TR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3018455"/>
            <a:ext cx="9679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tr-TR" altLang="tr-TR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Sevkiyattan mümkün olduğu kadar erken başvuru yapılmalıdır</a:t>
            </a:r>
            <a:r>
              <a:rPr lang="tr-TR" altLang="tr-TR" sz="1800" dirty="0" smtClean="0">
                <a:latin typeface="+mn-lt"/>
                <a:cs typeface="Arial" panose="020B0604020202020204" pitchFamily="34" charset="0"/>
              </a:rPr>
              <a:t>.</a:t>
            </a:r>
            <a:endParaRPr lang="en-US" altLang="tr-TR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926" y="2394350"/>
            <a:ext cx="943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alt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Alıcı Limiti Başvurusunda Dikkat Edilmesi Gereken Hususlar;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1170" y="684440"/>
            <a:ext cx="390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ALICI LİMİTİ NEDİR?</a:t>
            </a:r>
            <a:endParaRPr lang="tr-T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9042" y="608241"/>
            <a:ext cx="8420100" cy="685800"/>
          </a:xfrm>
          <a:ln w="25400">
            <a:miter lim="800000"/>
            <a:headEnd/>
            <a:tailEnd/>
          </a:ln>
        </p:spPr>
        <p:txBody>
          <a:bodyPr vert="horz" wrap="square" lIns="91440" tIns="10800" rIns="91440" bIns="108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ALICI FİRMANIN RİSK 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ANALİZİ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850736" y="1340722"/>
            <a:ext cx="9496713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1600" b="1" dirty="0" smtClean="0">
                <a:cs typeface="Arial" panose="020B0604020202020204" pitchFamily="34" charset="0"/>
              </a:rPr>
              <a:t>Alıcı Firma hakkında temin edilen finansal veriler “</a:t>
            </a:r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FİNANSAL ANALİZ TEKNİĞİ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</a:t>
            </a:r>
            <a:r>
              <a:rPr lang="tr-TR" sz="1600" b="1" dirty="0" smtClean="0">
                <a:cs typeface="Arial" panose="020B0604020202020204" pitchFamily="34" charset="0"/>
              </a:rPr>
              <a:t>çerçevesinde incelenerek, aşağıdaki kriterler öncelikle dikkate alınmak suretiyle </a:t>
            </a:r>
            <a:r>
              <a:rPr lang="tr-T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ALICI </a:t>
            </a:r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LİMİTİ </a:t>
            </a:r>
            <a:r>
              <a:rPr lang="tr-TR" sz="1600" b="1" dirty="0" smtClean="0">
                <a:cs typeface="Arial" panose="020B0604020202020204" pitchFamily="34" charset="0"/>
              </a:rPr>
              <a:t>belirlenir;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92449" y="3489839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Firmanın ticari geçmişi,</a:t>
            </a:r>
            <a:endParaRPr lang="en-US" sz="1600" b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60699" y="4062561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Firmanın sermaye yapısı,</a:t>
            </a:r>
            <a:endParaRPr lang="en-US" sz="1600" b="1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92449" y="4609478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Firma Ölçeği,</a:t>
            </a:r>
            <a:endParaRPr lang="en-US" sz="1600" b="1" dirty="0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092449" y="5139583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Ödeme Alışkanlığı,</a:t>
            </a:r>
            <a:endParaRPr lang="en-US" sz="1600" b="1" dirty="0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60699" y="5607605"/>
            <a:ext cx="84201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Ticari Bankalar ve diğer haberleşme kurumlarından alıcı firmayla ilgili olarak alınan referanslar,</a:t>
            </a:r>
            <a:endParaRPr lang="en-US" sz="1600" b="1" dirty="0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060699" y="2412817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Ülkenin genel ekonomik ve finansal koşulları,</a:t>
            </a:r>
            <a:endParaRPr lang="en-US" sz="1600" b="1" dirty="0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092449" y="2946849"/>
            <a:ext cx="8255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1600" b="1" dirty="0" smtClean="0"/>
              <a:t>Sektör bilgileri,</a:t>
            </a:r>
            <a:endParaRPr lang="en-US" sz="16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72" y="2864281"/>
            <a:ext cx="1912297" cy="18227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108"/>
            <a:ext cx="9144000" cy="691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Tazminat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5620" y="2185372"/>
            <a:ext cx="8203660" cy="2231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entury Gothic" panose="020B0502020202020204" pitchFamily="34" charset="0"/>
              </a:rPr>
              <a:t>Minimum</a:t>
            </a:r>
            <a:r>
              <a:rPr lang="tr-TR" sz="4000" dirty="0" smtClean="0">
                <a:latin typeface="Century Gothic" panose="020B0502020202020204" pitchFamily="34" charset="0"/>
              </a:rPr>
              <a:t> </a:t>
            </a:r>
            <a:r>
              <a:rPr lang="tr-TR" sz="2400" dirty="0" smtClean="0">
                <a:latin typeface="Century Gothic" panose="020B0502020202020204" pitchFamily="34" charset="0"/>
              </a:rPr>
              <a:t>       </a:t>
            </a:r>
            <a:r>
              <a:rPr lang="tr-TR" sz="1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%90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1925" y="6372225"/>
            <a:ext cx="6019800" cy="304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Tazminattan sonra yapılan tahsilatlarda ilave ödeme yapılmaktadır. </a:t>
            </a:r>
            <a:endParaRPr lang="tr-T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6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441181"/>
            <a:ext cx="9482427" cy="890587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TAZMİNAT İŞLEMLERİ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55" y="1608370"/>
            <a:ext cx="10972800" cy="4973638"/>
          </a:xfrm>
        </p:spPr>
        <p:txBody>
          <a:bodyPr/>
          <a:lstStyle/>
          <a:p>
            <a:pPr marL="476250" lvl="2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 3" panose="05040102010807070707" pitchFamily="18" charset="2"/>
              <a:buNone/>
              <a:defRPr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3450" lvl="3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Bankamızca sigorta kapsamına alınan, ancak bedeli vade tarihinde alıcı firmadan tahsil edilemeyen alacaklar, vade tarihini takip eden </a:t>
            </a:r>
            <a:r>
              <a:rPr lang="tr-TR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60 gün </a:t>
            </a: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içinde, </a:t>
            </a:r>
          </a:p>
          <a:p>
            <a:pPr marL="476250" lvl="2" indent="-476250">
              <a:spcBef>
                <a:spcPct val="0"/>
              </a:spcBef>
              <a:buClr>
                <a:srgbClr val="000099"/>
              </a:buClr>
              <a:buSzPct val="150000"/>
              <a:defRPr/>
            </a:pPr>
            <a:endParaRPr lang="tr-TR" sz="24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933450" lvl="3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Sevk edilen malların alıcı firma tarafından teslim alınmaması durumunda en kısa sürede,</a:t>
            </a:r>
          </a:p>
          <a:p>
            <a:pPr marL="933450" lvl="3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 3" panose="05040102010807070707" pitchFamily="18" charset="2"/>
              <a:buNone/>
              <a:defRPr/>
            </a:pPr>
            <a:endParaRPr lang="tr-TR" sz="24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933450" lvl="3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 3" panose="05040102010807070707" pitchFamily="18" charset="2"/>
              <a:buNone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	Bankamıza bildirilmelidir. </a:t>
            </a:r>
          </a:p>
          <a:p>
            <a:pPr marL="476250" lvl="2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 3" panose="05040102010807070707" pitchFamily="18" charset="2"/>
              <a:buNone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		</a:t>
            </a:r>
          </a:p>
          <a:p>
            <a:pPr marL="933450" lvl="3" indent="-476250">
              <a:spcBef>
                <a:spcPct val="0"/>
              </a:spcBef>
              <a:buClr>
                <a:srgbClr val="000099"/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itchFamily="34" charset="0"/>
              </a:rPr>
              <a:t>Vade tarihinde alıcı firmadan tahsil edilemeyen alacakların vade tarihinin uzatılması konusunda Bankamızın yazılı ön onayı alınmalıdır</a:t>
            </a:r>
            <a:r>
              <a:rPr lang="tr-TR" sz="1900" dirty="0" smtClean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37" y="65195"/>
            <a:ext cx="1440310" cy="1384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9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720726"/>
            <a:ext cx="8338038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SİGORTALI FİRMALAR AÇISINDAN</a:t>
            </a:r>
            <a:b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ÖNEMLİ HUSUSLAR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536"/>
            <a:ext cx="10515600" cy="463851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İhracat öncesinde, alıcı firmadan yazılı bir sipariş formu alınması ya da alıcı firma teyitli bir proforma düzenlenmesi,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Alıcı firma ile firmanız arasında bir satış sözleşmesi (özellikle Rusya’da zorunlu olduğu, aksi takdirde alıcı firma aleyhine dava açılmadığı bilinmektedir) imzalanması,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İhracatın gerçekleştirilmesi sonrasında, alıcı firma kaşesi ve yetkili imzasını taşıyan yükleme/teslim belgesinin temin edilmesi,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Borcun kabulüne ilişkin alıcı firmadan bir yazı temin edilmesinin ve alıcı firmalarla, ihracat bedellerinin neden ödenmediğine ilişkin görüşmelerin mümkün olduğunca yazılı olarak yapılması.</a:t>
            </a:r>
            <a:endParaRPr lang="tr-TR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1127"/>
            <a:ext cx="2534436" cy="20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049"/>
            <a:ext cx="9144000" cy="561294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Kapsam Dışı Ülkeler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199"/>
            <a:ext cx="9144000" cy="480422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sz="2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Kapsam Dışı Olan Ülkeler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Güney Kıbrıs Rum Kesimi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Ermenistan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Kuzey Kore</a:t>
            </a:r>
          </a:p>
          <a:p>
            <a:pPr algn="l"/>
            <a:endParaRPr lang="tr-TR" sz="2800" b="1" i="1" dirty="0" smtClean="0">
              <a:solidFill>
                <a:srgbClr val="C00000"/>
              </a:solidFill>
            </a:endParaRPr>
          </a:p>
          <a:p>
            <a:pPr algn="l"/>
            <a:r>
              <a:rPr lang="tr-TR" sz="2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Geçici </a:t>
            </a:r>
            <a:r>
              <a:rPr lang="tr-TR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Kapsam Dışı Olan Ülkeler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Irak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Libya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Suriye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Venezuela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Yemen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Güney Sudan</a:t>
            </a:r>
          </a:p>
        </p:txBody>
      </p:sp>
    </p:spTree>
    <p:extLst>
      <p:ext uri="{BB962C8B-B14F-4D97-AF65-F5344CB8AC3E}">
        <p14:creationId xmlns:p14="http://schemas.microsoft.com/office/powerpoint/2010/main" val="1887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516"/>
            <a:ext cx="9144000" cy="691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Kapsam Dışı Sevkiyatlar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2960" y="742796"/>
            <a:ext cx="10486100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Yurt içi Teyitli Akreditif,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Menfaat İlişkisi (Grup firma),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Sıfır Limit,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Bedelsiz İhracat,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Peşin Satış,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Başka Sigorta Şirketinden Sigortalı,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Kapsam Dışı Ülkeler,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Faktoring,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Konsinye Satış,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Transit Ticaret,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Prefinansman,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Talebe Bağlı Akreditif (</a:t>
            </a:r>
            <a:r>
              <a:rPr lang="tr-TR" sz="2000" i="1" dirty="0" smtClean="0">
                <a:latin typeface="Century Gothic" panose="020B0502020202020204" pitchFamily="34" charset="0"/>
              </a:rPr>
              <a:t>Prim oranları listesindeki A ve B grubu ülkeler</a:t>
            </a:r>
            <a:r>
              <a:rPr lang="tr-TR" sz="2000" dirty="0" smtClean="0">
                <a:latin typeface="Century Gothic" panose="020B0502020202020204" pitchFamily="34" charset="0"/>
              </a:rPr>
              <a:t>),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1.000 USD Altı Satışlar,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7470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1100"/>
            <a:ext cx="9144000" cy="691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 Maliyeti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7728" y="1479239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Poliçe Başvuru Ücreti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tr-TR" sz="2400" dirty="0">
                <a:latin typeface="Century Gothic" panose="020B0502020202020204" pitchFamily="34" charset="0"/>
              </a:rPr>
              <a:t>Bir defaya mahsus olmak </a:t>
            </a:r>
            <a:r>
              <a:rPr lang="tr-TR" sz="2400" dirty="0" smtClean="0">
                <a:latin typeface="Century Gothic" panose="020B0502020202020204" pitchFamily="34" charset="0"/>
              </a:rPr>
              <a:t>üzere; </a:t>
            </a:r>
          </a:p>
          <a:p>
            <a:pPr marL="342900" indent="-342900">
              <a:buFontTx/>
              <a:buChar char="-"/>
            </a:pPr>
            <a:r>
              <a:rPr lang="tr-TR" sz="2400" dirty="0" smtClean="0">
                <a:latin typeface="Century Gothic" panose="020B0502020202020204" pitchFamily="34" charset="0"/>
              </a:rPr>
              <a:t>Gerçek </a:t>
            </a:r>
            <a:r>
              <a:rPr lang="tr-TR" sz="2400" dirty="0">
                <a:latin typeface="Century Gothic" panose="020B0502020202020204" pitchFamily="34" charset="0"/>
              </a:rPr>
              <a:t>Kişi, Adi </a:t>
            </a:r>
            <a:r>
              <a:rPr lang="tr-TR" sz="2400" dirty="0" smtClean="0">
                <a:latin typeface="Century Gothic" panose="020B0502020202020204" pitchFamily="34" charset="0"/>
              </a:rPr>
              <a:t>Ort., Koll. </a:t>
            </a:r>
            <a:r>
              <a:rPr lang="tr-TR" sz="2400" dirty="0">
                <a:latin typeface="Century Gothic" panose="020B0502020202020204" pitchFamily="34" charset="0"/>
              </a:rPr>
              <a:t>ve </a:t>
            </a:r>
            <a:r>
              <a:rPr lang="tr-TR" sz="2400" dirty="0" smtClean="0">
                <a:latin typeface="Century Gothic" panose="020B0502020202020204" pitchFamily="34" charset="0"/>
              </a:rPr>
              <a:t>Kom. Şti’leri için 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500₺</a:t>
            </a:r>
          </a:p>
          <a:p>
            <a:pPr marL="342900" indent="-342900">
              <a:buFontTx/>
              <a:buChar char="-"/>
            </a:pPr>
            <a:r>
              <a:rPr lang="tr-TR" sz="2400" dirty="0" smtClean="0">
                <a:latin typeface="Century Gothic" panose="020B0502020202020204" pitchFamily="34" charset="0"/>
              </a:rPr>
              <a:t>A.Ş. </a:t>
            </a:r>
            <a:r>
              <a:rPr lang="tr-TR" sz="2400" dirty="0">
                <a:latin typeface="Century Gothic" panose="020B0502020202020204" pitchFamily="34" charset="0"/>
              </a:rPr>
              <a:t>ve </a:t>
            </a:r>
            <a:r>
              <a:rPr lang="tr-TR" sz="2400" dirty="0" smtClean="0">
                <a:latin typeface="Century Gothic" panose="020B0502020202020204" pitchFamily="34" charset="0"/>
              </a:rPr>
              <a:t>Ltd. Şti.’ler için 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750₺</a:t>
            </a:r>
          </a:p>
          <a:p>
            <a:pPr marL="342900" indent="-342900">
              <a:buFontTx/>
              <a:buChar char="-"/>
            </a:pPr>
            <a:r>
              <a:rPr lang="tr-TR" sz="2400" dirty="0" smtClean="0">
                <a:latin typeface="Century Gothic" panose="020B0502020202020204" pitchFamily="34" charset="0"/>
              </a:rPr>
              <a:t>Sekt. </a:t>
            </a:r>
            <a:r>
              <a:rPr lang="tr-TR" sz="2400" dirty="0">
                <a:latin typeface="Century Gothic" panose="020B0502020202020204" pitchFamily="34" charset="0"/>
              </a:rPr>
              <a:t>Dış </a:t>
            </a:r>
            <a:r>
              <a:rPr lang="tr-TR" sz="2400" dirty="0" smtClean="0">
                <a:latin typeface="Century Gothic" panose="020B0502020202020204" pitchFamily="34" charset="0"/>
              </a:rPr>
              <a:t>Tic. Şti </a:t>
            </a:r>
            <a:r>
              <a:rPr lang="tr-TR" sz="2400" dirty="0">
                <a:latin typeface="Century Gothic" panose="020B0502020202020204" pitchFamily="34" charset="0"/>
              </a:rPr>
              <a:t>ve Dış </a:t>
            </a:r>
            <a:r>
              <a:rPr lang="tr-TR" sz="2400" dirty="0" smtClean="0">
                <a:latin typeface="Century Gothic" panose="020B0502020202020204" pitchFamily="34" charset="0"/>
              </a:rPr>
              <a:t>Tic. Ser. Şti’leri için 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2.000₺</a:t>
            </a:r>
            <a:r>
              <a:rPr lang="tr-TR" sz="32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tr-TR" sz="2400" dirty="0" smtClean="0">
              <a:latin typeface="Century Gothic" panose="020B0502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Alıcı Analiz Ücreti : </a:t>
            </a:r>
            <a:r>
              <a:rPr lang="tr-TR" sz="2400" dirty="0" smtClean="0">
                <a:latin typeface="Century Gothic" panose="020B0502020202020204" pitchFamily="34" charset="0"/>
              </a:rPr>
              <a:t>Limit talep edilen alıcı firma başına yıllık 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140₺</a:t>
            </a:r>
          </a:p>
          <a:p>
            <a:endParaRPr lang="tr-TR" sz="2400" dirty="0" smtClean="0">
              <a:latin typeface="Century Gothic" panose="020B0502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Sigortalı Sevkiyat Prim Ödemeleri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tr-TR" sz="2400" dirty="0" smtClean="0">
                <a:latin typeface="Century Gothic" panose="020B0502020202020204" pitchFamily="34" charset="0"/>
              </a:rPr>
              <a:t>Sigortalı sevkiyata karşılık prim oranları listesindeki geçerli maliyetler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1667628"/>
            <a:ext cx="792948" cy="1805629"/>
          </a:xfrm>
          <a:prstGeom prst="rect">
            <a:avLst/>
          </a:prstGeom>
          <a:effectLst>
            <a:reflection blurRad="63500" stA="32000" endPos="2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803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882"/>
            <a:ext cx="9144000" cy="85140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Kısaca Türk Eximbank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502292"/>
            <a:ext cx="9144000" cy="50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1735140"/>
            <a:ext cx="9144000" cy="4038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376" y="1366982"/>
            <a:ext cx="10185334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200000"/>
              </a:lnSpc>
              <a:spcAft>
                <a:spcPts val="1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1987 yılında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Bakanlar Kurulu Kararı ile kurulmuştur.</a:t>
            </a:r>
          </a:p>
          <a:p>
            <a:pPr marL="363538" indent="-363538">
              <a:lnSpc>
                <a:spcPct val="200000"/>
              </a:lnSpc>
              <a:spcAft>
                <a:spcPts val="1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1989 yılında sigorta faaliyetlerine başlanmıştır.</a:t>
            </a:r>
          </a:p>
          <a:p>
            <a:pPr marL="363538" indent="-363538">
              <a:lnSpc>
                <a:spcPct val="200000"/>
              </a:lnSpc>
              <a:spcAft>
                <a:spcPts val="1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Ekonomi Bakanlığı’na bağlıdır.</a:t>
            </a:r>
            <a:endParaRPr lang="tr-T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3538" indent="-363538">
              <a:lnSpc>
                <a:spcPct val="200000"/>
              </a:lnSpc>
              <a:spcAft>
                <a:spcPts val="1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Sermayesinin tamamı Hazine’ye aittir. </a:t>
            </a:r>
          </a:p>
          <a:p>
            <a:pPr marL="363538" indent="-363538">
              <a:lnSpc>
                <a:spcPct val="200000"/>
              </a:lnSpc>
              <a:spcAft>
                <a:spcPts val="1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Ülkemizin tek resmi ihracat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finansman destek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kuruluşudur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75" y="6141897"/>
            <a:ext cx="913475" cy="56945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2094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325938"/>
            <a:ext cx="10515600" cy="72393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 Prim Maliyeti</a:t>
            </a:r>
            <a:endParaRPr lang="tr-TR" sz="4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27" y="1554678"/>
            <a:ext cx="10601325" cy="5132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9925" y="1049873"/>
            <a:ext cx="4949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238 ülkeye</a:t>
            </a:r>
            <a:r>
              <a:rPr lang="tr-TR" b="1" i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yapılan ihracatı destekliyoruz..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69" y="272054"/>
            <a:ext cx="1339977" cy="11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6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100,000 ABD DOLARI MAL MUKABİLİ 120 GÜN VADELİ SEVKİYAT İÇİN PRİM TUTARI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82190"/>
              </p:ext>
            </p:extLst>
          </p:nvPr>
        </p:nvGraphicFramePr>
        <p:xfrm>
          <a:off x="1652001" y="2434974"/>
          <a:ext cx="8887998" cy="359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7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7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733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ÜLKE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GRUBU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PRİM TUTARI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ALMANYA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390 ABD Doları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B.A.E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470 ABD Doları</a:t>
                      </a:r>
                      <a:endParaRPr lang="tr-T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BULGARİSTAN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580</a:t>
                      </a:r>
                      <a:r>
                        <a:rPr lang="tr-TR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ABD Doları</a:t>
                      </a:r>
                      <a:endParaRPr lang="tr-T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FAS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700</a:t>
                      </a:r>
                      <a:r>
                        <a:rPr lang="tr-TR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ABD Doları</a:t>
                      </a:r>
                      <a:endParaRPr lang="tr-T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KENYA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840</a:t>
                      </a:r>
                      <a:r>
                        <a:rPr lang="tr-TR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ABD Doları</a:t>
                      </a:r>
                      <a:endParaRPr lang="tr-T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733">
                <a:tc>
                  <a:txBody>
                    <a:bodyPr/>
                    <a:lstStyle/>
                    <a:p>
                      <a:r>
                        <a:rPr lang="tr-TR" dirty="0">
                          <a:latin typeface="Century Gothic" panose="020B0502020202020204" pitchFamily="34" charset="0"/>
                        </a:rPr>
                        <a:t>KIRGIZİSTAN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entury Gothic" panose="020B0502020202020204" pitchFamily="34" charset="0"/>
                        </a:rPr>
                        <a:t>‰10,5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1.050</a:t>
                      </a:r>
                      <a:r>
                        <a:rPr lang="tr-TR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tr-TR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ABD Doları</a:t>
                      </a:r>
                      <a:endParaRPr lang="tr-T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821" y="264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Sigortalı İhracatın finansmanı kapsamında protokol imzalanan ticari bankalar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83146" y="2389850"/>
            <a:ext cx="5181600" cy="4351338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Akbank T.A.Ş.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Aktif yatırım Bank A.Ş.</a:t>
            </a:r>
          </a:p>
          <a:p>
            <a:r>
              <a:rPr lang="tr-TR" sz="2000" dirty="0" err="1" smtClean="0">
                <a:latin typeface="Century Gothic" panose="020B0502020202020204" pitchFamily="34" charset="0"/>
              </a:rPr>
              <a:t>Alternatifbank</a:t>
            </a:r>
            <a:r>
              <a:rPr lang="tr-TR" sz="2000" dirty="0" smtClean="0">
                <a:latin typeface="Century Gothic" panose="020B0502020202020204" pitchFamily="34" charset="0"/>
              </a:rPr>
              <a:t> A.Ş.</a:t>
            </a:r>
          </a:p>
          <a:p>
            <a:r>
              <a:rPr lang="tr-TR" sz="2000" dirty="0" err="1" smtClean="0">
                <a:latin typeface="Century Gothic" panose="020B0502020202020204" pitchFamily="34" charset="0"/>
              </a:rPr>
              <a:t>Burgan</a:t>
            </a:r>
            <a:r>
              <a:rPr lang="tr-TR" sz="2000" dirty="0" smtClean="0">
                <a:latin typeface="Century Gothic" panose="020B0502020202020204" pitchFamily="34" charset="0"/>
              </a:rPr>
              <a:t> Bank A.Ş.</a:t>
            </a:r>
          </a:p>
          <a:p>
            <a:r>
              <a:rPr lang="tr-TR" sz="2000" dirty="0" err="1" smtClean="0">
                <a:latin typeface="Century Gothic" panose="020B0502020202020204" pitchFamily="34" charset="0"/>
              </a:rPr>
              <a:t>Citibank</a:t>
            </a:r>
            <a:r>
              <a:rPr lang="tr-TR" sz="2000" dirty="0" smtClean="0">
                <a:latin typeface="Century Gothic" panose="020B0502020202020204" pitchFamily="34" charset="0"/>
              </a:rPr>
              <a:t> A.Ş.</a:t>
            </a:r>
          </a:p>
          <a:p>
            <a:r>
              <a:rPr lang="tr-TR" sz="2000" dirty="0" err="1" smtClean="0">
                <a:latin typeface="Century Gothic" panose="020B0502020202020204" pitchFamily="34" charset="0"/>
              </a:rPr>
              <a:t>DenizBank</a:t>
            </a:r>
            <a:r>
              <a:rPr lang="tr-TR" sz="2000" dirty="0" smtClean="0">
                <a:latin typeface="Century Gothic" panose="020B0502020202020204" pitchFamily="34" charset="0"/>
              </a:rPr>
              <a:t> A.Ş.</a:t>
            </a:r>
          </a:p>
          <a:p>
            <a:r>
              <a:rPr lang="tr-TR" sz="2000" dirty="0" err="1" smtClean="0">
                <a:latin typeface="Century Gothic" panose="020B0502020202020204" pitchFamily="34" charset="0"/>
              </a:rPr>
              <a:t>Fibabanka</a:t>
            </a:r>
            <a:r>
              <a:rPr lang="tr-TR" sz="2000" dirty="0" smtClean="0">
                <a:latin typeface="Century Gothic" panose="020B0502020202020204" pitchFamily="34" charset="0"/>
              </a:rPr>
              <a:t>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Finansbank </a:t>
            </a:r>
            <a:r>
              <a:rPr lang="tr-TR" sz="2000" dirty="0" err="1" smtClean="0">
                <a:latin typeface="Century Gothic" panose="020B0502020202020204" pitchFamily="34" charset="0"/>
              </a:rPr>
              <a:t>A.ş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HSBC Bank A.Ş.</a:t>
            </a:r>
          </a:p>
          <a:p>
            <a:endParaRPr lang="tr-T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12537" y="6467344"/>
            <a:ext cx="779463" cy="365125"/>
          </a:xfrm>
          <a:prstGeom prst="rect">
            <a:avLst/>
          </a:prstGeom>
        </p:spPr>
        <p:txBody>
          <a:bodyPr/>
          <a:lstStyle/>
          <a:p>
            <a:r>
              <a:rPr lang="tr-TR" altLang="tr-TR" dirty="0" smtClean="0"/>
              <a:t>10</a:t>
            </a:r>
            <a:endParaRPr lang="tr-TR" altLang="tr-TR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416314" y="2298568"/>
            <a:ext cx="5181600" cy="4351338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ING Bank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Şekerbank T.A.Ş.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T.C. Ziraat Bankası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Türk Ekonomi Bankası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Türkiye Garanti Bankası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Türkiye İş Bankası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Türkiye Vakıflar Bankası T.A.O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Yapı Kredi ve Kredi Bankası A.Ş.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Kredi Garanti Fonu (Anlaşma dahilinde)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41" y="1656717"/>
            <a:ext cx="1589680" cy="12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489627"/>
            <a:ext cx="9144000" cy="13115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Sigortanın Finansman 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Süreci-1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60400" y="1883078"/>
            <a:ext cx="11190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Century Gothic" panose="020B0502020202020204" pitchFamily="34" charset="0"/>
              </a:rPr>
              <a:t>Sigortalanan ihracat bedeli alacakların bankalar tarafından </a:t>
            </a:r>
            <a:r>
              <a:rPr lang="tr-TR" sz="2000" dirty="0" smtClean="0">
                <a:latin typeface="Century Gothic" panose="020B0502020202020204" pitchFamily="34" charset="0"/>
              </a:rPr>
              <a:t>finanse </a:t>
            </a:r>
            <a:r>
              <a:rPr lang="tr-TR" sz="2000" dirty="0">
                <a:latin typeface="Century Gothic" panose="020B0502020202020204" pitchFamily="34" charset="0"/>
              </a:rPr>
              <a:t>edilmesini</a:t>
            </a:r>
          </a:p>
          <a:p>
            <a:r>
              <a:rPr lang="tr-TR" sz="2000" dirty="0" err="1">
                <a:latin typeface="Century Gothic" panose="020B0502020202020204" pitchFamily="34" charset="0"/>
              </a:rPr>
              <a:t>teminen</a:t>
            </a:r>
            <a:r>
              <a:rPr lang="tr-TR" sz="2000" dirty="0">
                <a:latin typeface="Century Gothic" panose="020B0502020202020204" pitchFamily="34" charset="0"/>
              </a:rPr>
              <a:t>, Bankamız ile bankalar arasında imzalanan Protokoller ile</a:t>
            </a:r>
            <a:r>
              <a:rPr lang="tr-TR" sz="2000" dirty="0" smtClean="0">
                <a:latin typeface="Century Gothic" panose="020B0502020202020204" pitchFamily="34" charset="0"/>
              </a:rPr>
              <a:t>;</a:t>
            </a: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Sigorta </a:t>
            </a:r>
            <a:r>
              <a:rPr lang="tr-TR" sz="2000" dirty="0">
                <a:latin typeface="Century Gothic" panose="020B0502020202020204" pitchFamily="34" charset="0"/>
              </a:rPr>
              <a:t>poliçeleri üzerinde bankaların </a:t>
            </a:r>
            <a:r>
              <a:rPr lang="tr-TR" sz="2000" dirty="0" err="1">
                <a:latin typeface="Century Gothic" panose="020B0502020202020204" pitchFamily="34" charset="0"/>
              </a:rPr>
              <a:t>dain</a:t>
            </a:r>
            <a:r>
              <a:rPr lang="tr-TR" sz="2000" dirty="0">
                <a:latin typeface="Century Gothic" panose="020B0502020202020204" pitchFamily="34" charset="0"/>
              </a:rPr>
              <a:t>-i </a:t>
            </a:r>
            <a:r>
              <a:rPr lang="tr-TR" sz="2000" dirty="0" err="1">
                <a:latin typeface="Century Gothic" panose="020B0502020202020204" pitchFamily="34" charset="0"/>
              </a:rPr>
              <a:t>mürtehin</a:t>
            </a:r>
            <a:r>
              <a:rPr lang="tr-TR" sz="2000" dirty="0">
                <a:latin typeface="Century Gothic" panose="020B0502020202020204" pitchFamily="34" charset="0"/>
              </a:rPr>
              <a:t> sıfatı ile şerh edilmesi</a:t>
            </a:r>
          </a:p>
          <a:p>
            <a:r>
              <a:rPr lang="tr-TR" sz="2000" dirty="0">
                <a:latin typeface="Century Gothic" panose="020B0502020202020204" pitchFamily="34" charset="0"/>
              </a:rPr>
              <a:t>sağlanarak sigortalıların tüm ihracat portföylerinin anılan banka tarafından</a:t>
            </a:r>
          </a:p>
          <a:p>
            <a:r>
              <a:rPr lang="tr-TR" sz="2000" dirty="0">
                <a:latin typeface="Century Gothic" panose="020B0502020202020204" pitchFamily="34" charset="0"/>
              </a:rPr>
              <a:t>finanse edilmesi,</a:t>
            </a:r>
          </a:p>
          <a:p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tr-TR" sz="2000" dirty="0" smtClean="0">
                <a:latin typeface="Century Gothic" panose="020B0502020202020204" pitchFamily="34" charset="0"/>
              </a:rPr>
              <a:t>ya da</a:t>
            </a: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Century Gothic" panose="020B0502020202020204" pitchFamily="34" charset="0"/>
              </a:rPr>
              <a:t>Alacağın </a:t>
            </a:r>
            <a:r>
              <a:rPr lang="tr-TR" sz="2000" dirty="0">
                <a:latin typeface="Century Gothic" panose="020B0502020202020204" pitchFamily="34" charset="0"/>
              </a:rPr>
              <a:t>devir ve temliki usulleri çerçevesinde, dileyen ihracatçıların yalnızca</a:t>
            </a:r>
          </a:p>
          <a:p>
            <a:r>
              <a:rPr lang="tr-TR" sz="2000" dirty="0">
                <a:latin typeface="Century Gothic" panose="020B0502020202020204" pitchFamily="34" charset="0"/>
              </a:rPr>
              <a:t>bir kısım ihracatının bankalar tarafından finanse </a:t>
            </a:r>
            <a:r>
              <a:rPr lang="tr-TR" sz="2000" dirty="0" smtClean="0">
                <a:latin typeface="Century Gothic" panose="020B0502020202020204" pitchFamily="34" charset="0"/>
              </a:rPr>
              <a:t>edilmesi yoluyla kredilendirilebilmektedir.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90" y="392840"/>
            <a:ext cx="1329670" cy="13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969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Sigortanın Finansman 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Süreci-2</a:t>
            </a: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(Sevk Sonrası Reeskont Kredisi)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25" y="1469678"/>
            <a:ext cx="115823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Poliçeli </a:t>
            </a:r>
            <a:r>
              <a:rPr lang="tr-TR" sz="2400" dirty="0">
                <a:latin typeface="Century Gothic" panose="020B0502020202020204" pitchFamily="34" charset="0"/>
              </a:rPr>
              <a:t>(ihracatçı) </a:t>
            </a:r>
            <a:r>
              <a:rPr lang="tr-TR" sz="2400" dirty="0" smtClean="0">
                <a:latin typeface="Century Gothic" panose="020B0502020202020204" pitchFamily="34" charset="0"/>
              </a:rPr>
              <a:t>firma adına mali analiz çalışmasının yapılması,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Sevkiyatların bildirilmesi ve finansman talebinin yapılması,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Alıcının SSRK uygunluğunun ölçülmesi,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Alıcıdan temlik alınması (İşlem bazlı veya global),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İhracatçı firmanın hesabına fatura bedelinin 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%85</a:t>
            </a:r>
            <a:r>
              <a:rPr lang="tr-TR" sz="2400" dirty="0" smtClean="0">
                <a:latin typeface="Century Gothic" panose="020B0502020202020204" pitchFamily="34" charset="0"/>
              </a:rPr>
              <a:t>’inin ödenmesi,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entury Gothic" panose="020B0502020202020204" pitchFamily="34" charset="0"/>
              </a:rPr>
              <a:t>Vade tarihinde alıcı firmanın Türk Eximbank hesaplarına ödemeyi yapması ve geri kalan %15’lik alacak tutarının ihracatçı firma hesabına aktarılması,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00" y="6274119"/>
            <a:ext cx="665825" cy="41507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5594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NEDEN TÜRK EXİMBANK ?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sz="2400" dirty="0" smtClean="0">
                <a:latin typeface="Century Gothic" panose="020B0502020202020204" pitchFamily="34" charset="0"/>
              </a:rPr>
              <a:t>Kamu kuruluşuyuz, misyonumuz Türkiye ihracatının arttırılmasına yönelik firmalarımıza   her türlü kredi ve sigorta desteğini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kar amacı gütmeden</a:t>
            </a:r>
            <a:r>
              <a:rPr lang="tr-TR" sz="2400" dirty="0" smtClean="0">
                <a:latin typeface="Century Gothic" panose="020B0502020202020204" pitchFamily="34" charset="0"/>
              </a:rPr>
              <a:t> sağlamak,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entury Gothic" panose="020B0502020202020204" pitchFamily="34" charset="0"/>
              </a:rPr>
              <a:t> </a:t>
            </a:r>
            <a:r>
              <a:rPr lang="tr-TR" sz="2400" dirty="0" smtClean="0">
                <a:latin typeface="Century Gothic" panose="020B0502020202020204" pitchFamily="34" charset="0"/>
              </a:rPr>
              <a:t>Limit verilen coğrafya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238</a:t>
            </a:r>
            <a:r>
              <a:rPr lang="tr-TR" sz="2400" dirty="0" smtClean="0">
                <a:latin typeface="Century Gothic" panose="020B0502020202020204" pitchFamily="34" charset="0"/>
              </a:rPr>
              <a:t> ülkeyi kapsayacak şekilde geniş bir yelpazeye sahip,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Prim oranlarımız sabit</a:t>
            </a:r>
            <a:r>
              <a:rPr lang="tr-TR" sz="2400" dirty="0" smtClean="0">
                <a:latin typeface="Century Gothic" panose="020B0502020202020204" pitchFamily="34" charset="0"/>
              </a:rPr>
              <a:t>, gerçekleşen ihracat üzerinden prim tahsilatı yapılmakta, baştan öngörülse bile eğer ihracat gerçekleşmiyorsa prim maliyeti yansıtılmamaktadır.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751" y="506251"/>
            <a:ext cx="1217711" cy="11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665"/>
            <a:ext cx="9144000" cy="70209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Daha Fazla Bilgi ve Başvuru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811764"/>
            <a:ext cx="9610725" cy="58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71" y="7031589"/>
            <a:ext cx="1609802" cy="2131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811763"/>
            <a:ext cx="9377364" cy="579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96" y="5773740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4" name="Striped Right Arrow 13"/>
          <p:cNvSpPr/>
          <p:nvPr/>
        </p:nvSpPr>
        <p:spPr>
          <a:xfrm rot="12807282">
            <a:off x="12177962" y="6876949"/>
            <a:ext cx="568313" cy="423282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41" y="2869281"/>
            <a:ext cx="718965" cy="141178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25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">
        <p15:prstTrans prst="drape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9167E-6 0.02175 L -0.00326 -0.7338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25716 0.30255 L -0.55144 -0.60046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30" y="-4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634068"/>
            <a:ext cx="9144000" cy="4123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35" y="270204"/>
            <a:ext cx="2915188" cy="18173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286001" y="3631045"/>
            <a:ext cx="82178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ZEYNEP ASLIGÜL NEFESOĞLU KANDİYELİ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E-mail: </a:t>
            </a:r>
            <a:r>
              <a:rPr lang="tr-T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znefesoglu@eximbank.gov.tr</a:t>
            </a:r>
            <a:endParaRPr lang="tr-TR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Tel: </a:t>
            </a:r>
            <a:r>
              <a:rPr lang="tr-TR" sz="2500" dirty="0">
                <a:latin typeface="Century Gothic" panose="020B0502020202020204" pitchFamily="34" charset="0"/>
                <a:cs typeface="Arial" panose="020B0604020202020204" pitchFamily="34" charset="0"/>
              </a:rPr>
              <a:t>+90 (850) </a:t>
            </a:r>
            <a:r>
              <a:rPr lang="tr-TR" sz="25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666 61 68</a:t>
            </a:r>
            <a:endParaRPr lang="tr-TR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EGE </a:t>
            </a:r>
            <a:r>
              <a:rPr lang="tr-T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BÖLGE MÜDÜRLÜĞÜ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dirty="0">
                <a:latin typeface="Century Gothic" panose="020B0502020202020204" pitchFamily="34" charset="0"/>
                <a:cs typeface="Arial" panose="020B0604020202020204" pitchFamily="34" charset="0"/>
              </a:rPr>
              <a:t>Cumhuriyet Bulvarı, No:34/4 35250 Konak/ </a:t>
            </a:r>
            <a:r>
              <a:rPr 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İZMİR</a:t>
            </a:r>
            <a:endParaRPr lang="tr-TR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0866" y="6128251"/>
            <a:ext cx="290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0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www.eximbank.gov.tr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4619" y="2528442"/>
            <a:ext cx="7866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İlginiz için teşekkür ederiz...</a:t>
            </a:r>
          </a:p>
        </p:txBody>
      </p:sp>
    </p:spTree>
    <p:extLst>
      <p:ext uri="{BB962C8B-B14F-4D97-AF65-F5344CB8AC3E}">
        <p14:creationId xmlns:p14="http://schemas.microsoft.com/office/powerpoint/2010/main" val="36087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41" y="5664200"/>
            <a:ext cx="170728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ircular Arrow 12"/>
          <p:cNvSpPr/>
          <p:nvPr/>
        </p:nvSpPr>
        <p:spPr>
          <a:xfrm>
            <a:off x="1219200" y="1676400"/>
            <a:ext cx="2305050" cy="214312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962400" y="2189957"/>
            <a:ext cx="7854950" cy="857250"/>
          </a:xfrm>
          <a:custGeom>
            <a:avLst/>
            <a:gdLst>
              <a:gd name="connsiteX0" fmla="*/ 0 w 1286045"/>
              <a:gd name="connsiteY0" fmla="*/ 0 h 857672"/>
              <a:gd name="connsiteX1" fmla="*/ 1286045 w 1286045"/>
              <a:gd name="connsiteY1" fmla="*/ 0 h 857672"/>
              <a:gd name="connsiteX2" fmla="*/ 1286045 w 1286045"/>
              <a:gd name="connsiteY2" fmla="*/ 857672 h 857672"/>
              <a:gd name="connsiteX3" fmla="*/ 0 w 1286045"/>
              <a:gd name="connsiteY3" fmla="*/ 857672 h 857672"/>
              <a:gd name="connsiteX4" fmla="*/ 0 w 1286045"/>
              <a:gd name="connsiteY4" fmla="*/ 0 h 8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045" h="857672">
                <a:moveTo>
                  <a:pt x="0" y="0"/>
                </a:moveTo>
                <a:lnTo>
                  <a:pt x="1286045" y="0"/>
                </a:lnTo>
                <a:lnTo>
                  <a:pt x="1286045" y="857672"/>
                </a:lnTo>
                <a:lnTo>
                  <a:pt x="0" y="8576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marL="57150" lvl="1" indent="-57150" algn="just" defTabSz="488950">
              <a:lnSpc>
                <a:spcPct val="90000"/>
              </a:lnSpc>
              <a:defRPr/>
            </a:pPr>
            <a:r>
              <a:rPr lang="tr-TR" altLang="en-US" sz="2000" b="1" noProof="1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Ticari ve politik risklere karşı tahsilat güvencesi</a:t>
            </a:r>
            <a:endParaRPr lang="en-US" altLang="en-US" sz="2000" b="1" noProof="1">
              <a:solidFill>
                <a:schemeClr val="tx1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01788" y="2419350"/>
            <a:ext cx="1590675" cy="595313"/>
          </a:xfrm>
          <a:custGeom>
            <a:avLst/>
            <a:gdLst>
              <a:gd name="connsiteX0" fmla="*/ 0 w 1191051"/>
              <a:gd name="connsiteY0" fmla="*/ 0 h 595383"/>
              <a:gd name="connsiteX1" fmla="*/ 1191051 w 1191051"/>
              <a:gd name="connsiteY1" fmla="*/ 0 h 595383"/>
              <a:gd name="connsiteX2" fmla="*/ 1191051 w 1191051"/>
              <a:gd name="connsiteY2" fmla="*/ 595383 h 595383"/>
              <a:gd name="connsiteX3" fmla="*/ 0 w 1191051"/>
              <a:gd name="connsiteY3" fmla="*/ 595383 h 595383"/>
              <a:gd name="connsiteX4" fmla="*/ 0 w 1191051"/>
              <a:gd name="connsiteY4" fmla="*/ 0 h 59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051" h="595383">
                <a:moveTo>
                  <a:pt x="0" y="0"/>
                </a:moveTo>
                <a:lnTo>
                  <a:pt x="1191051" y="0"/>
                </a:lnTo>
                <a:lnTo>
                  <a:pt x="1191051" y="595383"/>
                </a:lnTo>
                <a:lnTo>
                  <a:pt x="0" y="5953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altLang="en-US" sz="2000" b="1" noProof="1">
                <a:solidFill>
                  <a:srgbClr val="C00000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Teminat Fonksiyonu</a:t>
            </a:r>
            <a:endParaRPr lang="en-US" altLang="en-US" sz="2000" b="1" noProof="1">
              <a:solidFill>
                <a:srgbClr val="C00000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6" name="Shape 15"/>
          <p:cNvSpPr/>
          <p:nvPr/>
        </p:nvSpPr>
        <p:spPr>
          <a:xfrm>
            <a:off x="477838" y="2883693"/>
            <a:ext cx="2247900" cy="214312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3962400" y="3429794"/>
            <a:ext cx="6553200" cy="857250"/>
          </a:xfrm>
          <a:custGeom>
            <a:avLst/>
            <a:gdLst>
              <a:gd name="connsiteX0" fmla="*/ 0 w 1286045"/>
              <a:gd name="connsiteY0" fmla="*/ 0 h 857672"/>
              <a:gd name="connsiteX1" fmla="*/ 1286045 w 1286045"/>
              <a:gd name="connsiteY1" fmla="*/ 0 h 857672"/>
              <a:gd name="connsiteX2" fmla="*/ 1286045 w 1286045"/>
              <a:gd name="connsiteY2" fmla="*/ 857672 h 857672"/>
              <a:gd name="connsiteX3" fmla="*/ 0 w 1286045"/>
              <a:gd name="connsiteY3" fmla="*/ 857672 h 857672"/>
              <a:gd name="connsiteX4" fmla="*/ 0 w 1286045"/>
              <a:gd name="connsiteY4" fmla="*/ 0 h 8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045" h="857672">
                <a:moveTo>
                  <a:pt x="0" y="0"/>
                </a:moveTo>
                <a:lnTo>
                  <a:pt x="1286045" y="0"/>
                </a:lnTo>
                <a:lnTo>
                  <a:pt x="1286045" y="857672"/>
                </a:lnTo>
                <a:lnTo>
                  <a:pt x="0" y="8576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marL="57150" lvl="1" indent="-57150" algn="just" defTabSz="488950">
              <a:lnSpc>
                <a:spcPct val="90000"/>
              </a:lnSpc>
              <a:defRPr/>
            </a:pPr>
            <a:r>
              <a:rPr lang="tr-TR" altLang="en-US" sz="2000" b="1" noProof="1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Alıcı firmalar ve ülkeleri hakkında risk analizi </a:t>
            </a:r>
            <a:r>
              <a:rPr lang="tr-TR" altLang="en-US" sz="2000" b="1" noProof="1" smtClean="0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ve mevcut </a:t>
            </a:r>
            <a:r>
              <a:rPr lang="tr-TR" altLang="en-US" sz="2000" b="1" noProof="1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riskin izlenmesi</a:t>
            </a:r>
            <a:endParaRPr lang="en-US" altLang="en-US" sz="2000" b="1" noProof="1">
              <a:solidFill>
                <a:schemeClr val="tx1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12800" y="3657600"/>
            <a:ext cx="1587500" cy="595313"/>
          </a:xfrm>
          <a:custGeom>
            <a:avLst/>
            <a:gdLst>
              <a:gd name="connsiteX0" fmla="*/ 0 w 1191051"/>
              <a:gd name="connsiteY0" fmla="*/ 0 h 595383"/>
              <a:gd name="connsiteX1" fmla="*/ 1191051 w 1191051"/>
              <a:gd name="connsiteY1" fmla="*/ 0 h 595383"/>
              <a:gd name="connsiteX2" fmla="*/ 1191051 w 1191051"/>
              <a:gd name="connsiteY2" fmla="*/ 595383 h 595383"/>
              <a:gd name="connsiteX3" fmla="*/ 0 w 1191051"/>
              <a:gd name="connsiteY3" fmla="*/ 595383 h 595383"/>
              <a:gd name="connsiteX4" fmla="*/ 0 w 1191051"/>
              <a:gd name="connsiteY4" fmla="*/ 0 h 59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051" h="595383">
                <a:moveTo>
                  <a:pt x="0" y="0"/>
                </a:moveTo>
                <a:lnTo>
                  <a:pt x="1191051" y="0"/>
                </a:lnTo>
                <a:lnTo>
                  <a:pt x="1191051" y="595383"/>
                </a:lnTo>
                <a:lnTo>
                  <a:pt x="0" y="5953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altLang="en-US" sz="2000" b="1" noProof="1">
                <a:solidFill>
                  <a:srgbClr val="C00000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Hizmet Fonksiyonu</a:t>
            </a:r>
            <a:endParaRPr lang="en-US" altLang="en-US" sz="2000" b="1" noProof="1">
              <a:solidFill>
                <a:srgbClr val="C00000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1400968" y="4334668"/>
            <a:ext cx="1992313" cy="184150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3838575" y="4806950"/>
            <a:ext cx="7845425" cy="857250"/>
          </a:xfrm>
          <a:custGeom>
            <a:avLst/>
            <a:gdLst>
              <a:gd name="connsiteX0" fmla="*/ 0 w 1286045"/>
              <a:gd name="connsiteY0" fmla="*/ 0 h 857672"/>
              <a:gd name="connsiteX1" fmla="*/ 1286045 w 1286045"/>
              <a:gd name="connsiteY1" fmla="*/ 0 h 857672"/>
              <a:gd name="connsiteX2" fmla="*/ 1286045 w 1286045"/>
              <a:gd name="connsiteY2" fmla="*/ 857672 h 857672"/>
              <a:gd name="connsiteX3" fmla="*/ 0 w 1286045"/>
              <a:gd name="connsiteY3" fmla="*/ 857672 h 857672"/>
              <a:gd name="connsiteX4" fmla="*/ 0 w 1286045"/>
              <a:gd name="connsiteY4" fmla="*/ 0 h 8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045" h="857672">
                <a:moveTo>
                  <a:pt x="0" y="0"/>
                </a:moveTo>
                <a:lnTo>
                  <a:pt x="1286045" y="0"/>
                </a:lnTo>
                <a:lnTo>
                  <a:pt x="1286045" y="857672"/>
                </a:lnTo>
                <a:lnTo>
                  <a:pt x="0" y="8576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marL="57150" lvl="1" indent="-57150" algn="just" defTabSz="488950">
              <a:lnSpc>
                <a:spcPct val="90000"/>
              </a:lnSpc>
              <a:defRPr/>
            </a:pPr>
            <a:r>
              <a:rPr lang="tr-TR" altLang="en-US" sz="2000" b="1" noProof="1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Riskten arınmış alacakların iskonto edilmesi </a:t>
            </a:r>
            <a:r>
              <a:rPr lang="tr-TR" altLang="en-US" sz="2000" b="1" noProof="1" smtClean="0">
                <a:solidFill>
                  <a:schemeClr val="tx1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suretiyle finansman imkanı </a:t>
            </a:r>
            <a:endParaRPr lang="en-US" altLang="en-US" sz="2000" b="1" noProof="1">
              <a:solidFill>
                <a:schemeClr val="tx1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606550" y="4899025"/>
            <a:ext cx="1589088" cy="595313"/>
          </a:xfrm>
          <a:custGeom>
            <a:avLst/>
            <a:gdLst>
              <a:gd name="connsiteX0" fmla="*/ 0 w 1191051"/>
              <a:gd name="connsiteY0" fmla="*/ 0 h 595383"/>
              <a:gd name="connsiteX1" fmla="*/ 1191051 w 1191051"/>
              <a:gd name="connsiteY1" fmla="*/ 0 h 595383"/>
              <a:gd name="connsiteX2" fmla="*/ 1191051 w 1191051"/>
              <a:gd name="connsiteY2" fmla="*/ 595383 h 595383"/>
              <a:gd name="connsiteX3" fmla="*/ 0 w 1191051"/>
              <a:gd name="connsiteY3" fmla="*/ 595383 h 595383"/>
              <a:gd name="connsiteX4" fmla="*/ 0 w 1191051"/>
              <a:gd name="connsiteY4" fmla="*/ 0 h 59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051" h="595383">
                <a:moveTo>
                  <a:pt x="0" y="0"/>
                </a:moveTo>
                <a:lnTo>
                  <a:pt x="1191051" y="0"/>
                </a:lnTo>
                <a:lnTo>
                  <a:pt x="1191051" y="595383"/>
                </a:lnTo>
                <a:lnTo>
                  <a:pt x="0" y="5953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altLang="en-US" sz="2000" b="1" noProof="1">
                <a:solidFill>
                  <a:srgbClr val="C00000"/>
                </a:solidFill>
                <a:latin typeface="Century Gothic" panose="020B0502020202020204" pitchFamily="34" charset="0"/>
                <a:ea typeface="SimSun" pitchFamily="2" charset="-122"/>
                <a:cs typeface="Arial" panose="020B0604020202020204" pitchFamily="34" charset="0"/>
                <a:sym typeface="Wingdings" pitchFamily="2" charset="2"/>
              </a:rPr>
              <a:t>Finansman Fonksiyonu</a:t>
            </a:r>
            <a:endParaRPr lang="en-US" altLang="en-US" sz="2000" b="1" noProof="1">
              <a:solidFill>
                <a:srgbClr val="C00000"/>
              </a:solidFill>
              <a:latin typeface="Century Gothic" panose="020B0502020202020204" pitchFamily="34" charset="0"/>
              <a:ea typeface="SimSun" pitchFamily="2" charset="-122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7900" name="Title 26"/>
          <p:cNvSpPr>
            <a:spLocks noGrp="1"/>
          </p:cNvSpPr>
          <p:nvPr>
            <p:ph type="title"/>
          </p:nvPr>
        </p:nvSpPr>
        <p:spPr>
          <a:xfrm>
            <a:off x="641783" y="511175"/>
            <a:ext cx="10972800" cy="819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İhracat Kredi Sigortasının Fonksiyonları</a:t>
            </a:r>
          </a:p>
        </p:txBody>
      </p:sp>
      <p:sp>
        <p:nvSpPr>
          <p:cNvPr id="15373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C23B57-C0B2-4DA9-80B1-751365CDE86A}" type="slidenum">
              <a:rPr lang="en-US" altLang="tr-TR" smtClean="0">
                <a:solidFill>
                  <a:srgbClr val="FEFFFF"/>
                </a:solidFill>
                <a:latin typeface="+mn-lt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tr-TR" smtClean="0">
              <a:solidFill>
                <a:srgbClr val="FE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39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362"/>
            <a:ext cx="12192000" cy="5666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4685" y="534362"/>
            <a:ext cx="5616624" cy="71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Alacak Sigortası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376" y="1844824"/>
            <a:ext cx="5216030" cy="57606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Kısa Vadeli Alacak Sigortası Programları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1750" y="1844824"/>
            <a:ext cx="4840082" cy="57606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Orta ve Uzun Vadeli Sigorta Programları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2074" y="2690404"/>
            <a:ext cx="3127169" cy="44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İhracat Alacak Sigortası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99927" y="3681516"/>
            <a:ext cx="3127169" cy="44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Yurt içi Alacak Sigortası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14782" y="2690404"/>
            <a:ext cx="4423254" cy="44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Spesifik İhracat Alacak Sigortası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14782" y="3645300"/>
            <a:ext cx="5272803" cy="44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Yurt dışı Müteahhitlik Hizmetleri </a:t>
            </a:r>
            <a:endParaRPr lang="tr-TR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tx1">
                    <a:lumMod val="50000"/>
                  </a:schemeClr>
                </a:solidFill>
              </a:rPr>
              <a:t>Politik </a:t>
            </a:r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Risk Sigortası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14782" y="5090658"/>
            <a:ext cx="4393150" cy="44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</a:rPr>
              <a:t>Yurt dışı Müteahhitlik Hizmetleri Teminat Mektuplarını Haksız Nakde Çevrilmesi Politik Risk Sigortası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95600" y="1618953"/>
            <a:ext cx="7056784" cy="9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52384" y="1618954"/>
            <a:ext cx="0" cy="225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95600" y="1618954"/>
            <a:ext cx="0" cy="225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2"/>
          </p:cNvCxnSpPr>
          <p:nvPr/>
        </p:nvCxnSpPr>
        <p:spPr>
          <a:xfrm>
            <a:off x="6082997" y="1251049"/>
            <a:ext cx="0" cy="211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62363" y="2754323"/>
            <a:ext cx="313509" cy="3140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462362" y="3733200"/>
            <a:ext cx="313509" cy="3140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6258241" y="2754322"/>
            <a:ext cx="313509" cy="3140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6263403" y="3575498"/>
            <a:ext cx="313509" cy="3140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6258241" y="4730108"/>
            <a:ext cx="313509" cy="3140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5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8316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 Programları İle Amaçlanan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1803400"/>
            <a:ext cx="9144000" cy="4038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309" y="152641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entury Gothic" panose="020B0502020202020204" pitchFamily="34" charset="0"/>
              </a:rPr>
              <a:t>Fiyat ve kalite unsurlarının yanı sıra daha uzun vadeli ve daha riskli ödeme imkanları ile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rekabet üstünlüğünün sağlanması</a:t>
            </a:r>
            <a:r>
              <a:rPr lang="tr-TR" sz="2400" dirty="0" smtClean="0">
                <a:latin typeface="Century Gothic" panose="020B0502020202020204" pitchFamily="34" charset="0"/>
              </a:rPr>
              <a:t>,</a:t>
            </a:r>
          </a:p>
          <a:p>
            <a:endParaRPr lang="tr-TR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entury Gothic" panose="020B0502020202020204" pitchFamily="34" charset="0"/>
              </a:rPr>
              <a:t>Mevcut pazar payını ve ihracatı arttırarak, söz konusu </a:t>
            </a:r>
            <a:r>
              <a:rPr lang="tr-T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pazarlarda kalıcılığın sağlanması</a:t>
            </a:r>
            <a:r>
              <a:rPr lang="tr-TR" sz="2400" dirty="0" smtClean="0">
                <a:latin typeface="Century Gothic" panose="020B050202020202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>
                <a:latin typeface="Century Gothic" panose="020B0502020202020204" pitchFamily="34" charset="0"/>
              </a:rPr>
              <a:t>Y</a:t>
            </a:r>
            <a:r>
              <a:rPr lang="tr-TR" sz="2400" dirty="0" smtClean="0">
                <a:latin typeface="Century Gothic" panose="020B0502020202020204" pitchFamily="34" charset="0"/>
              </a:rPr>
              <a:t>eni pazarlara </a:t>
            </a:r>
            <a:r>
              <a:rPr lang="tr-TR" sz="2400" dirty="0">
                <a:latin typeface="Century Gothic" panose="020B0502020202020204" pitchFamily="34" charset="0"/>
              </a:rPr>
              <a:t>güvenle </a:t>
            </a:r>
            <a:r>
              <a:rPr lang="tr-TR" sz="2400" dirty="0" smtClean="0">
                <a:latin typeface="Century Gothic" panose="020B0502020202020204" pitchFamily="34" charset="0"/>
              </a:rPr>
              <a:t>açılım sağlanması,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entury Gothic" panose="020B0502020202020204" pitchFamily="34" charset="0"/>
              </a:rPr>
              <a:t>Poliçenin teminat gösterilmesi yoluyla Bankalardan finansman imkanı yaratılması,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7585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507762"/>
            <a:ext cx="9233825" cy="99776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Kısa Vadeli İhracat Kredi Sigortası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Programı (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KVİKS)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476376" y="1776758"/>
            <a:ext cx="9144000" cy="3762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6376" y="1776758"/>
            <a:ext cx="9144000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İhracatçı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firmaların genel poliçeleri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yürürlükte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kaldığı süre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içinde yapacakları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azami 360 gün vadeli tüm ihracat bedeli alacakları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ortaya çıkabilecek 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ticari</a:t>
            </a:r>
            <a:r>
              <a:rPr lang="tr-TR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politik</a:t>
            </a:r>
            <a:r>
              <a:rPr lang="tr-TR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risklere</a:t>
            </a:r>
            <a:r>
              <a:rPr lang="tr-TR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karşı tek bir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poliçe kapsamında sigorta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teminatı altına alınmaktadır.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28776" y="4708663"/>
            <a:ext cx="883920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Tahsilat endişeniz olmasın !</a:t>
            </a:r>
            <a:endParaRPr lang="tr-TR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8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086841" y="1789834"/>
            <a:ext cx="8007350" cy="2769989"/>
          </a:xfrm>
          <a:prstGeom prst="rect">
            <a:avLst/>
          </a:prstGeom>
          <a:solidFill>
            <a:srgbClr val="E1E1CF">
              <a:alpha val="50000"/>
            </a:srgbClr>
          </a:solidFill>
          <a:ln w="38100">
            <a:solidFill>
              <a:srgbClr val="800000"/>
            </a:solidFill>
            <a:miter lim="800000"/>
            <a:headEnd type="none" w="sm" len="med"/>
            <a:tailEnd type="none" w="sm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BİR YIL İÇİNDE YAPILAN TÜM İHRACATIN SİGORTALANMASI </a:t>
            </a:r>
            <a:r>
              <a:rPr lang="tr-TR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İLE</a:t>
            </a:r>
            <a:endParaRPr lang="tr-TR" sz="2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-</a:t>
            </a:r>
            <a:r>
              <a:rPr lang="tr-T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Risk dağılımı </a:t>
            </a:r>
            <a:r>
              <a:rPr lang="tr-TR" sz="2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sağlanmakta</a:t>
            </a:r>
            <a:endParaRPr lang="tr-TR" sz="29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-Prim oranları asgari düzeyde tutulmaktadır</a:t>
            </a:r>
            <a:r>
              <a:rPr lang="tr-T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80" y="5746607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871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30" y="485165"/>
            <a:ext cx="10372725" cy="8316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 Kapsamındaki </a:t>
            </a:r>
            <a:r>
              <a:rPr lang="tr-TR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Ticari</a:t>
            </a: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Riskler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994431"/>
            <a:ext cx="9144000" cy="3762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1577727"/>
            <a:ext cx="914400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Alıcının;</a:t>
            </a:r>
          </a:p>
          <a:p>
            <a:endParaRPr lang="tr-TR" sz="3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Century Gothic" panose="020B0502020202020204" pitchFamily="34" charset="0"/>
              </a:rPr>
              <a:t> İflas etmesi,</a:t>
            </a:r>
            <a:endParaRPr lang="tr-TR" sz="32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tr-TR" sz="3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Century Gothic" panose="020B0502020202020204" pitchFamily="34" charset="0"/>
              </a:rPr>
              <a:t> Tasfiye </a:t>
            </a:r>
            <a:r>
              <a:rPr lang="tr-TR" sz="3200" dirty="0">
                <a:latin typeface="Century Gothic" panose="020B0502020202020204" pitchFamily="34" charset="0"/>
              </a:rPr>
              <a:t>kararı </a:t>
            </a:r>
            <a:r>
              <a:rPr lang="tr-TR" sz="3200" dirty="0" smtClean="0">
                <a:latin typeface="Century Gothic" panose="020B0502020202020204" pitchFamily="34" charset="0"/>
              </a:rPr>
              <a:t>alması,</a:t>
            </a:r>
            <a:endParaRPr lang="tr-TR" sz="3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20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Century Gothic" panose="020B0502020202020204" pitchFamily="34" charset="0"/>
              </a:rPr>
              <a:t> Konkordato </a:t>
            </a:r>
            <a:r>
              <a:rPr lang="tr-TR" sz="3200" dirty="0">
                <a:latin typeface="Century Gothic" panose="020B0502020202020204" pitchFamily="34" charset="0"/>
              </a:rPr>
              <a:t>ilan </a:t>
            </a:r>
            <a:r>
              <a:rPr lang="tr-TR" sz="3200" dirty="0" smtClean="0">
                <a:latin typeface="Century Gothic" panose="020B0502020202020204" pitchFamily="34" charset="0"/>
              </a:rPr>
              <a:t>etmesi,</a:t>
            </a:r>
            <a:endParaRPr lang="tr-TR" sz="3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2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Century Gothic" panose="020B0502020202020204" pitchFamily="34" charset="0"/>
              </a:rPr>
              <a:t> Borçlarını ödememesi veya ödeyememesi,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7586662" y="2314916"/>
            <a:ext cx="2176463" cy="202848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2184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1226"/>
            <a:ext cx="9144000" cy="8316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Sigorta Kapsamındaki </a:t>
            </a:r>
            <a:r>
              <a:rPr lang="tr-TR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Politik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Riskler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1524000" y="1994431"/>
            <a:ext cx="9144000" cy="3762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1521391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500" dirty="0">
                <a:latin typeface="Century Gothic" panose="020B0502020202020204" pitchFamily="34" charset="0"/>
              </a:rPr>
              <a:t>Transfer yasakları veya </a:t>
            </a:r>
            <a:r>
              <a:rPr lang="tr-TR" sz="2500" dirty="0" smtClean="0">
                <a:latin typeface="Century Gothic" panose="020B0502020202020204" pitchFamily="34" charset="0"/>
              </a:rPr>
              <a:t>kısıtlamaları,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5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500" dirty="0" smtClean="0">
                <a:latin typeface="Century Gothic" panose="020B0502020202020204" pitchFamily="34" charset="0"/>
              </a:rPr>
              <a:t>Alıcının </a:t>
            </a:r>
            <a:r>
              <a:rPr lang="tr-TR" sz="2500" dirty="0">
                <a:latin typeface="Century Gothic" panose="020B0502020202020204" pitchFamily="34" charset="0"/>
              </a:rPr>
              <a:t>ülkesinde meydana gelen savaş, ihtilal, iç savaş, isyan ve benzeri </a:t>
            </a:r>
            <a:r>
              <a:rPr lang="tr-TR" sz="2500" dirty="0" smtClean="0">
                <a:latin typeface="Century Gothic" panose="020B0502020202020204" pitchFamily="34" charset="0"/>
              </a:rPr>
              <a:t>haller nedeniyle </a:t>
            </a:r>
            <a:r>
              <a:rPr lang="tr-TR" sz="2500" dirty="0">
                <a:latin typeface="Century Gothic" panose="020B0502020202020204" pitchFamily="34" charset="0"/>
              </a:rPr>
              <a:t>mal bedellerinin </a:t>
            </a:r>
            <a:r>
              <a:rPr lang="tr-TR" sz="2500" dirty="0" smtClean="0">
                <a:latin typeface="Century Gothic" panose="020B0502020202020204" pitchFamily="34" charset="0"/>
              </a:rPr>
              <a:t>ödenmemesi,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5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500" dirty="0" smtClean="0">
                <a:latin typeface="Century Gothic" panose="020B0502020202020204" pitchFamily="34" charset="0"/>
              </a:rPr>
              <a:t>İthalat yasakları, kısıtlamaları veya müsaadelerinin iptali,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5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500" dirty="0" smtClean="0">
                <a:latin typeface="Century Gothic" panose="020B0502020202020204" pitchFamily="34" charset="0"/>
              </a:rPr>
              <a:t>Alıcının </a:t>
            </a:r>
            <a:r>
              <a:rPr lang="tr-TR" sz="2500" dirty="0">
                <a:latin typeface="Century Gothic" panose="020B0502020202020204" pitchFamily="34" charset="0"/>
              </a:rPr>
              <a:t>ülkesinde ya da Türkiye sınırları dışında mallara el konulması veya </a:t>
            </a:r>
            <a:r>
              <a:rPr lang="tr-TR" sz="2500" dirty="0" smtClean="0">
                <a:latin typeface="Century Gothic" panose="020B0502020202020204" pitchFamily="34" charset="0"/>
              </a:rPr>
              <a:t>benzeri haller,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5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500" dirty="0" smtClean="0">
                <a:latin typeface="Century Gothic" panose="020B0502020202020204" pitchFamily="34" charset="0"/>
              </a:rPr>
              <a:t>Kamu </a:t>
            </a:r>
            <a:r>
              <a:rPr lang="tr-TR" sz="2500" dirty="0">
                <a:latin typeface="Century Gothic" panose="020B0502020202020204" pitchFamily="34" charset="0"/>
              </a:rPr>
              <a:t>alıcısının ödeyememe </a:t>
            </a:r>
            <a:r>
              <a:rPr lang="tr-TR" sz="2500" dirty="0" smtClean="0">
                <a:latin typeface="Century Gothic" panose="020B0502020202020204" pitchFamily="34" charset="0"/>
              </a:rPr>
              <a:t>hali,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5" y="5773739"/>
            <a:ext cx="1448871" cy="9032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2126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2F2F2"/>
      </a:lt1>
      <a:dk2>
        <a:srgbClr val="D06F1E"/>
      </a:dk2>
      <a:lt2>
        <a:srgbClr val="FCF2D2"/>
      </a:lt2>
      <a:accent1>
        <a:srgbClr val="F2F2F2"/>
      </a:accent1>
      <a:accent2>
        <a:srgbClr val="9F761A"/>
      </a:accent2>
      <a:accent3>
        <a:srgbClr val="92A200"/>
      </a:accent3>
      <a:accent4>
        <a:srgbClr val="F2F2F2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5134</TotalTime>
  <Words>1241</Words>
  <Application>Microsoft Office PowerPoint</Application>
  <PresentationFormat>Widescreen</PresentationFormat>
  <Paragraphs>249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Office Theme</vt:lpstr>
      <vt:lpstr>PowerPoint Presentation</vt:lpstr>
      <vt:lpstr>Kısaca Türk Eximbank</vt:lpstr>
      <vt:lpstr>     İhracat Kredi Sigortasının Fonksiyonları</vt:lpstr>
      <vt:lpstr>PowerPoint Presentation</vt:lpstr>
      <vt:lpstr>Sigorta Programları İle Amaçlanan</vt:lpstr>
      <vt:lpstr>Kısa Vadeli İhracat Kredi Sigortası Programı (KVİKS)</vt:lpstr>
      <vt:lpstr>PowerPoint Presentation</vt:lpstr>
      <vt:lpstr>Sigorta Kapsamındaki Ticari Riskler</vt:lpstr>
      <vt:lpstr>Sigorta Kapsamındaki Politik Riskler</vt:lpstr>
      <vt:lpstr>Kısa Vadeli Yurt İçi Kredi Sigortası</vt:lpstr>
      <vt:lpstr>                   Kısa Vadeli İhracat ve Yurt İçi Kredi Sigortası Süreci</vt:lpstr>
      <vt:lpstr>PowerPoint Presentation</vt:lpstr>
      <vt:lpstr>ALICI FİRMANIN RİSK ANALİZİ </vt:lpstr>
      <vt:lpstr>Tazminat</vt:lpstr>
      <vt:lpstr>TAZMİNAT İŞLEMLERİ </vt:lpstr>
      <vt:lpstr>SİGORTALI FİRMALAR AÇISINDAN ÖNEMLİ HUSUSLAR</vt:lpstr>
      <vt:lpstr>Kapsam Dışı Ülkeler</vt:lpstr>
      <vt:lpstr>Kapsam Dışı Sevkiyatlar</vt:lpstr>
      <vt:lpstr>Sigorta Maliyeti</vt:lpstr>
      <vt:lpstr>Sigorta Prim Maliyeti</vt:lpstr>
      <vt:lpstr>100,000 ABD DOLARI MAL MUKABİLİ 120 GÜN VADELİ SEVKİYAT İÇİN PRİM TUTARI</vt:lpstr>
      <vt:lpstr>Sigortalı İhracatın finansmanı kapsamında protokol imzalanan ticari bankalar</vt:lpstr>
      <vt:lpstr>Sigortanın Finansman Süreci-1 </vt:lpstr>
      <vt:lpstr>Sigortanın Finansman Süreci-2 (Sevk Sonrası Reeskont Kredisi)</vt:lpstr>
      <vt:lpstr>NEDEN TÜRK EXİMBANK ?</vt:lpstr>
      <vt:lpstr>Daha Fazla Bilgi ve Başvuru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EXIMBANK</dc:title>
  <dc:creator>Coşkun BAL</dc:creator>
  <cp:lastModifiedBy>Zeynep Aslıgül NEFESOĞLU KANDİYELİ</cp:lastModifiedBy>
  <cp:revision>277</cp:revision>
  <cp:lastPrinted>2017-04-13T07:50:45Z</cp:lastPrinted>
  <dcterms:created xsi:type="dcterms:W3CDTF">2016-11-28T08:35:12Z</dcterms:created>
  <dcterms:modified xsi:type="dcterms:W3CDTF">2017-04-13T08:22:26Z</dcterms:modified>
</cp:coreProperties>
</file>