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361" r:id="rId24"/>
    <p:sldId id="417" r:id="rId25"/>
    <p:sldId id="429" r:id="rId26"/>
    <p:sldId id="278" r:id="rId27"/>
    <p:sldId id="279" r:id="rId28"/>
    <p:sldId id="406" r:id="rId29"/>
    <p:sldId id="407" r:id="rId30"/>
    <p:sldId id="408" r:id="rId31"/>
    <p:sldId id="409" r:id="rId32"/>
    <p:sldId id="434" r:id="rId33"/>
    <p:sldId id="436" r:id="rId34"/>
    <p:sldId id="410" r:id="rId35"/>
    <p:sldId id="411" r:id="rId36"/>
    <p:sldId id="412" r:id="rId37"/>
    <p:sldId id="413" r:id="rId38"/>
    <p:sldId id="438" r:id="rId39"/>
    <p:sldId id="440" r:id="rId40"/>
    <p:sldId id="414" r:id="rId41"/>
    <p:sldId id="415" r:id="rId42"/>
    <p:sldId id="280" r:id="rId43"/>
    <p:sldId id="427" r:id="rId44"/>
    <p:sldId id="367" r:id="rId45"/>
    <p:sldId id="368" r:id="rId46"/>
    <p:sldId id="369" r:id="rId47"/>
    <p:sldId id="371" r:id="rId48"/>
    <p:sldId id="373" r:id="rId49"/>
    <p:sldId id="375" r:id="rId50"/>
    <p:sldId id="282" r:id="rId51"/>
    <p:sldId id="283" r:id="rId52"/>
    <p:sldId id="284" r:id="rId53"/>
    <p:sldId id="296" r:id="rId54"/>
    <p:sldId id="297" r:id="rId55"/>
    <p:sldId id="298" r:id="rId56"/>
    <p:sldId id="300" r:id="rId57"/>
    <p:sldId id="301" r:id="rId58"/>
    <p:sldId id="382" r:id="rId59"/>
    <p:sldId id="302" r:id="rId60"/>
    <p:sldId id="303" r:id="rId61"/>
    <p:sldId id="304" r:id="rId62"/>
    <p:sldId id="305" r:id="rId63"/>
    <p:sldId id="306" r:id="rId64"/>
    <p:sldId id="392" r:id="rId65"/>
    <p:sldId id="386" r:id="rId66"/>
    <p:sldId id="387" r:id="rId67"/>
    <p:sldId id="311" r:id="rId68"/>
    <p:sldId id="312" r:id="rId69"/>
    <p:sldId id="313" r:id="rId70"/>
    <p:sldId id="314" r:id="rId71"/>
    <p:sldId id="315" r:id="rId72"/>
    <p:sldId id="316" r:id="rId73"/>
    <p:sldId id="390" r:id="rId74"/>
    <p:sldId id="442" r:id="rId75"/>
    <p:sldId id="325" r:id="rId76"/>
    <p:sldId id="326" r:id="rId77"/>
    <p:sldId id="394" r:id="rId78"/>
    <p:sldId id="447" r:id="rId79"/>
    <p:sldId id="465" r:id="rId80"/>
    <p:sldId id="453" r:id="rId81"/>
    <p:sldId id="455" r:id="rId82"/>
    <p:sldId id="459" r:id="rId83"/>
    <p:sldId id="461" r:id="rId84"/>
    <p:sldId id="463" r:id="rId85"/>
    <p:sldId id="457" r:id="rId86"/>
    <p:sldId id="397" r:id="rId87"/>
    <p:sldId id="399" r:id="rId88"/>
    <p:sldId id="401" r:id="rId89"/>
    <p:sldId id="449" r:id="rId90"/>
    <p:sldId id="352" r:id="rId91"/>
    <p:sldId id="353" r:id="rId92"/>
    <p:sldId id="354" r:id="rId93"/>
    <p:sldId id="467" r:id="rId9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62" autoAdjust="0"/>
    <p:restoredTop sz="94660"/>
  </p:normalViewPr>
  <p:slideViewPr>
    <p:cSldViewPr>
      <p:cViewPr varScale="1">
        <p:scale>
          <a:sx n="68" d="100"/>
          <a:sy n="68" d="100"/>
        </p:scale>
        <p:origin x="-135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13.10.2016</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13.10.2016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13.10.2016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13.10.2016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13.10.2016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13.10.2016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13.10.2016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13.10.2016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13.10.2016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13.10.2016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13.10.2016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13.10.2016</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eltemonay@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5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a:bodyPr>
          <a:lstStyle/>
          <a:p>
            <a:r>
              <a:rPr lang="tr-TR" sz="3200" dirty="0" smtClean="0">
                <a:effectLst/>
              </a:rPr>
              <a:t>NEDEN HEDEFLERLE YÖNETİM?</a:t>
            </a:r>
            <a:br>
              <a:rPr lang="tr-TR" sz="3200" dirty="0" smtClean="0">
                <a:effectLst/>
              </a:rPr>
            </a:br>
            <a:r>
              <a:rPr lang="tr-TR" sz="3200" dirty="0" smtClean="0">
                <a:effectLst/>
              </a:rPr>
              <a:t>BAŞARININ SIRRINDA, HEDEFLİ OLMAK MI YATIYOR? </a:t>
            </a:r>
            <a:endParaRPr lang="tr-TR" sz="3200" dirty="0">
              <a:effectLst/>
            </a:endParaRPr>
          </a:p>
        </p:txBody>
      </p:sp>
      <p:sp>
        <p:nvSpPr>
          <p:cNvPr id="3" name="2 Alt Başlık"/>
          <p:cNvSpPr>
            <a:spLocks noGrp="1"/>
          </p:cNvSpPr>
          <p:nvPr>
            <p:ph type="subTitle" idx="1"/>
          </p:nvPr>
        </p:nvSpPr>
        <p:spPr/>
        <p:txBody>
          <a:bodyPr>
            <a:normAutofit/>
          </a:bodyPr>
          <a:lstStyle/>
          <a:p>
            <a:r>
              <a:rPr lang="tr-TR" sz="2000" b="1" dirty="0" smtClean="0"/>
              <a:t>PROF.DR.MELTEM ONAY</a:t>
            </a:r>
          </a:p>
          <a:p>
            <a:r>
              <a:rPr lang="tr-TR" sz="2000" b="1" dirty="0" err="1" smtClean="0">
                <a:hlinkClick r:id="rId2"/>
              </a:rPr>
              <a:t>meltemonay</a:t>
            </a:r>
            <a:r>
              <a:rPr lang="tr-TR" sz="2000" b="1" dirty="0" smtClean="0">
                <a:hlinkClick r:id="rId2"/>
              </a:rPr>
              <a:t>@</a:t>
            </a:r>
            <a:r>
              <a:rPr lang="tr-TR" sz="2000" b="1" dirty="0" err="1" smtClean="0">
                <a:hlinkClick r:id="rId2"/>
              </a:rPr>
              <a:t>gmail</a:t>
            </a:r>
            <a:r>
              <a:rPr lang="tr-TR" sz="2000" b="1" dirty="0" smtClean="0">
                <a:hlinkClick r:id="rId2"/>
              </a:rPr>
              <a:t>.com</a:t>
            </a:r>
            <a:endParaRPr lang="tr-TR" sz="2000" b="1" dirty="0" smtClean="0"/>
          </a:p>
          <a:p>
            <a:endParaRPr lang="tr-TR"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		HAYDİ GELİN BİR ÖRNEK VERELİM?</a:t>
            </a:r>
            <a:br>
              <a:rPr lang="tr-TR" sz="2400" b="1" dirty="0" smtClean="0"/>
            </a:br>
            <a:r>
              <a:rPr lang="tr-TR" sz="2400" b="1" dirty="0" smtClean="0"/>
              <a:t>		TÜKEK HOLDİNG BİLİYOR MUSUNUZ?</a:t>
            </a:r>
            <a:endParaRPr lang="tr-TR" sz="2400" b="1" dirty="0"/>
          </a:p>
        </p:txBody>
      </p:sp>
      <p:sp>
        <p:nvSpPr>
          <p:cNvPr id="3" name="2 İçerik Yer Tutucusu"/>
          <p:cNvSpPr>
            <a:spLocks noGrp="1"/>
          </p:cNvSpPr>
          <p:nvPr>
            <p:ph idx="1"/>
          </p:nvPr>
        </p:nvSpPr>
        <p:spPr/>
        <p:txBody>
          <a:bodyPr/>
          <a:lstStyle/>
          <a:p>
            <a:r>
              <a:rPr lang="tr-TR" dirty="0" smtClean="0"/>
              <a:t>1980- Rafet </a:t>
            </a:r>
            <a:r>
              <a:rPr lang="tr-TR" dirty="0" err="1" smtClean="0"/>
              <a:t>Tükek</a:t>
            </a:r>
            <a:r>
              <a:rPr lang="tr-TR" dirty="0" smtClean="0"/>
              <a:t>- tekstil ve Kimya Sektörü</a:t>
            </a:r>
          </a:p>
          <a:p>
            <a:endParaRPr lang="tr-TR" dirty="0" smtClean="0"/>
          </a:p>
          <a:p>
            <a:r>
              <a:rPr lang="tr-TR" dirty="0" smtClean="0"/>
              <a:t>Neler Yaptılar, Hangi Sistemleri Kurdular? </a:t>
            </a:r>
          </a:p>
          <a:p>
            <a:pPr>
              <a:buNone/>
            </a:pPr>
            <a:r>
              <a:rPr lang="tr-TR" dirty="0" smtClean="0"/>
              <a:t>1.YÖNETİM SİSTEMİ</a:t>
            </a:r>
          </a:p>
          <a:p>
            <a:pPr>
              <a:buNone/>
            </a:pPr>
            <a:r>
              <a:rPr lang="tr-TR" dirty="0" smtClean="0"/>
              <a:t>-stratejiler ve hedefler, </a:t>
            </a:r>
          </a:p>
          <a:p>
            <a:pPr>
              <a:buNone/>
            </a:pPr>
            <a:r>
              <a:rPr lang="tr-TR" dirty="0" smtClean="0"/>
              <a:t>-belirlenmiş standartlar ve iş planları  (proje bazlı)</a:t>
            </a:r>
          </a:p>
          <a:p>
            <a:pPr>
              <a:buNone/>
            </a:pPr>
            <a:r>
              <a:rPr lang="tr-TR" dirty="0" smtClean="0"/>
              <a:t>-Müşterilere yönelik (CRM)</a:t>
            </a:r>
            <a:endParaRPr lang="tr-TR" dirty="0"/>
          </a:p>
        </p:txBody>
      </p:sp>
      <p:pic>
        <p:nvPicPr>
          <p:cNvPr id="7171" name="Picture 3" descr="C:\Users\hp\Desktop\tükek.png"/>
          <p:cNvPicPr>
            <a:picLocks noChangeAspect="1" noChangeArrowheads="1"/>
          </p:cNvPicPr>
          <p:nvPr/>
        </p:nvPicPr>
        <p:blipFill>
          <a:blip r:embed="rId2"/>
          <a:srcRect/>
          <a:stretch>
            <a:fillRect/>
          </a:stretch>
        </p:blipFill>
        <p:spPr bwMode="auto">
          <a:xfrm>
            <a:off x="1" y="0"/>
            <a:ext cx="1714480" cy="1543050"/>
          </a:xfrm>
          <a:prstGeom prst="rect">
            <a:avLst/>
          </a:prstGeom>
          <a:noFill/>
        </p:spPr>
      </p:pic>
      <p:pic>
        <p:nvPicPr>
          <p:cNvPr id="7172" name="Picture 4" descr="C:\Users\hp\Desktop\tükek1.jpg"/>
          <p:cNvPicPr>
            <a:picLocks noChangeAspect="1" noChangeArrowheads="1"/>
          </p:cNvPicPr>
          <p:nvPr/>
        </p:nvPicPr>
        <p:blipFill>
          <a:blip r:embed="rId3"/>
          <a:srcRect/>
          <a:stretch>
            <a:fillRect/>
          </a:stretch>
        </p:blipFill>
        <p:spPr bwMode="auto">
          <a:xfrm>
            <a:off x="7500958" y="285728"/>
            <a:ext cx="1219200" cy="14097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NEDİR TÜREK HOLDİNG’DE “CRM” ?</a:t>
            </a:r>
            <a:endParaRPr lang="tr-TR" sz="2400" dirty="0"/>
          </a:p>
        </p:txBody>
      </p:sp>
      <p:sp>
        <p:nvSpPr>
          <p:cNvPr id="3" name="2 İçerik Yer Tutucusu"/>
          <p:cNvSpPr>
            <a:spLocks noGrp="1"/>
          </p:cNvSpPr>
          <p:nvPr>
            <p:ph idx="1"/>
          </p:nvPr>
        </p:nvSpPr>
        <p:spPr/>
        <p:txBody>
          <a:bodyPr>
            <a:normAutofit/>
          </a:bodyPr>
          <a:lstStyle/>
          <a:p>
            <a:r>
              <a:rPr lang="tr-TR" sz="2400" dirty="0" smtClean="0"/>
              <a:t>Dürüstlük, saygı, anlayış ve empati ilkeleri doğrultusunda, müşteriye sağlanan faydayı başlangıç noktası olarak kabul ederek, firmanın olduğu kadar müşterilerin de haklarını korumak</a:t>
            </a:r>
          </a:p>
          <a:p>
            <a:endParaRPr lang="tr-TR" sz="2400" dirty="0" smtClean="0"/>
          </a:p>
          <a:p>
            <a:r>
              <a:rPr lang="tr-TR" sz="2400" dirty="0" smtClean="0"/>
              <a:t>Müşterilerine ürünlerinin arkasında olduklarını hissettirerek şirketlerine güven duyulmasını sağlamak, hatayı tekrarlamamak </a:t>
            </a:r>
            <a:endParaRPr lang="tr-TR" sz="2400" dirty="0"/>
          </a:p>
        </p:txBody>
      </p:sp>
      <p:pic>
        <p:nvPicPr>
          <p:cNvPr id="8195" name="Picture 3" descr="C:\Users\hp\Desktop\crm.jpg"/>
          <p:cNvPicPr>
            <a:picLocks noChangeAspect="1" noChangeArrowheads="1"/>
          </p:cNvPicPr>
          <p:nvPr/>
        </p:nvPicPr>
        <p:blipFill>
          <a:blip r:embed="rId2"/>
          <a:srcRect/>
          <a:stretch>
            <a:fillRect/>
          </a:stretch>
        </p:blipFill>
        <p:spPr bwMode="auto">
          <a:xfrm>
            <a:off x="6858016" y="4714884"/>
            <a:ext cx="1905000" cy="1905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Aklımızdayken, Asla </a:t>
            </a:r>
            <a:r>
              <a:rPr lang="tr-TR" sz="2400" dirty="0" err="1" smtClean="0"/>
              <a:t>CRM’in</a:t>
            </a:r>
            <a:r>
              <a:rPr lang="tr-TR" sz="2400" dirty="0" smtClean="0"/>
              <a:t> </a:t>
            </a:r>
            <a:br>
              <a:rPr lang="tr-TR" sz="2400" dirty="0" smtClean="0"/>
            </a:br>
            <a:r>
              <a:rPr lang="tr-TR" sz="2400" dirty="0" smtClean="0"/>
              <a:t>		avantajlarını unutmayın!</a:t>
            </a:r>
            <a:endParaRPr lang="tr-TR" sz="2400" dirty="0"/>
          </a:p>
        </p:txBody>
      </p:sp>
      <p:sp>
        <p:nvSpPr>
          <p:cNvPr id="3" name="2 İçerik Yer Tutucusu"/>
          <p:cNvSpPr>
            <a:spLocks noGrp="1"/>
          </p:cNvSpPr>
          <p:nvPr>
            <p:ph idx="1"/>
          </p:nvPr>
        </p:nvSpPr>
        <p:spPr/>
        <p:txBody>
          <a:bodyPr>
            <a:normAutofit/>
          </a:bodyPr>
          <a:lstStyle/>
          <a:p>
            <a:endParaRPr lang="tr-TR" sz="2400" dirty="0" smtClean="0"/>
          </a:p>
          <a:p>
            <a:r>
              <a:rPr lang="tr-TR" sz="2400" dirty="0" smtClean="0"/>
              <a:t>Müşterilerle daha etkin bir iletişim içine girerek, onların ihtiyaçlarını algılamak ve onların beklentileri doğrultusunda ürün ve hizmetleri geliştirmek ve sunmak,</a:t>
            </a:r>
          </a:p>
          <a:p>
            <a:endParaRPr lang="tr-TR" sz="2400" dirty="0" smtClean="0"/>
          </a:p>
          <a:p>
            <a:r>
              <a:rPr lang="tr-TR" sz="2400" dirty="0" smtClean="0"/>
              <a:t>Basit bir şekille; CRM</a:t>
            </a:r>
          </a:p>
          <a:p>
            <a:pPr>
              <a:buNone/>
            </a:pPr>
            <a:r>
              <a:rPr lang="tr-TR" sz="2400" dirty="0" smtClean="0"/>
              <a:t>		-Finansal takip</a:t>
            </a:r>
          </a:p>
          <a:p>
            <a:pPr>
              <a:buNone/>
            </a:pPr>
            <a:r>
              <a:rPr lang="tr-TR" sz="2400" dirty="0" smtClean="0"/>
              <a:t>		-Satış ve pazarlama</a:t>
            </a:r>
          </a:p>
          <a:p>
            <a:pPr>
              <a:buNone/>
            </a:pPr>
            <a:r>
              <a:rPr lang="tr-TR" sz="2400" dirty="0" smtClean="0"/>
              <a:t>		-Müşteri hizmetleri</a:t>
            </a:r>
          </a:p>
          <a:p>
            <a:pPr>
              <a:buNone/>
            </a:pPr>
            <a:r>
              <a:rPr lang="tr-TR" sz="2400" dirty="0" smtClean="0"/>
              <a:t>		-Müşteri iletişimi  </a:t>
            </a:r>
            <a:endParaRPr lang="tr-TR"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ISO 10002 Standardı ,Der ki: ????</a:t>
            </a:r>
            <a:endParaRPr lang="tr-TR" sz="2400" dirty="0"/>
          </a:p>
        </p:txBody>
      </p:sp>
      <p:sp>
        <p:nvSpPr>
          <p:cNvPr id="3" name="2 İçerik Yer Tutucusu"/>
          <p:cNvSpPr>
            <a:spLocks noGrp="1"/>
          </p:cNvSpPr>
          <p:nvPr>
            <p:ph idx="1"/>
          </p:nvPr>
        </p:nvSpPr>
        <p:spPr/>
        <p:txBody>
          <a:bodyPr/>
          <a:lstStyle/>
          <a:p>
            <a:pPr>
              <a:buNone/>
            </a:pPr>
            <a:endParaRPr lang="tr-TR" dirty="0" smtClean="0"/>
          </a:p>
          <a:p>
            <a:pPr>
              <a:buNone/>
            </a:pPr>
            <a:r>
              <a:rPr lang="tr-TR" dirty="0" smtClean="0"/>
              <a:t>1.Şirketin müşteri odaklı davranıyor olması</a:t>
            </a:r>
          </a:p>
          <a:p>
            <a:pPr>
              <a:buNone/>
            </a:pPr>
            <a:r>
              <a:rPr lang="tr-TR" dirty="0" smtClean="0"/>
              <a:t>2.Tüm şirket çalışanlarının süreç ile ilgili görev ve sorumluluklarını biliyor ve uyguluyor olması</a:t>
            </a:r>
          </a:p>
          <a:p>
            <a:pPr>
              <a:buNone/>
            </a:pPr>
            <a:r>
              <a:rPr lang="tr-TR" dirty="0" smtClean="0"/>
              <a:t>3.Tüm şikayetlerin (haksız dahi olsa)kayıt altına alınması</a:t>
            </a:r>
          </a:p>
          <a:p>
            <a:pPr>
              <a:buNone/>
            </a:pPr>
            <a:r>
              <a:rPr lang="tr-TR" dirty="0" smtClean="0"/>
              <a:t>4.Şikayetlerin kök nedenlerinin tespiti, tekrarının önlenmesi</a:t>
            </a:r>
          </a:p>
          <a:p>
            <a:pPr>
              <a:buNone/>
            </a:pPr>
            <a:r>
              <a:rPr lang="tr-TR" dirty="0" smtClean="0"/>
              <a:t>5.Süreç gelişmesinin sağlanması</a:t>
            </a:r>
          </a:p>
          <a:p>
            <a:pPr>
              <a:buNone/>
            </a:pPr>
            <a:endParaRPr lang="tr-TR" dirty="0"/>
          </a:p>
        </p:txBody>
      </p:sp>
      <p:pic>
        <p:nvPicPr>
          <p:cNvPr id="9218" name="Picture 2" descr="C:\Users\hp\Desktop\ıso.jpg"/>
          <p:cNvPicPr>
            <a:picLocks noChangeAspect="1" noChangeArrowheads="1"/>
          </p:cNvPicPr>
          <p:nvPr/>
        </p:nvPicPr>
        <p:blipFill>
          <a:blip r:embed="rId2"/>
          <a:srcRect/>
          <a:stretch>
            <a:fillRect/>
          </a:stretch>
        </p:blipFill>
        <p:spPr bwMode="auto">
          <a:xfrm>
            <a:off x="5962650" y="0"/>
            <a:ext cx="3181350" cy="14382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14348" y="714356"/>
            <a:ext cx="8229600" cy="1143000"/>
          </a:xfrm>
        </p:spPr>
        <p:txBody>
          <a:bodyPr>
            <a:normAutofit/>
          </a:bodyPr>
          <a:lstStyle/>
          <a:p>
            <a:r>
              <a:rPr lang="tr-TR" sz="2400" dirty="0" smtClean="0"/>
              <a:t>		</a:t>
            </a:r>
            <a:r>
              <a:rPr lang="tr-TR" sz="2400" b="1" dirty="0" smtClean="0"/>
              <a:t>ISO 9001 STANDARDI, DER Kİ?</a:t>
            </a:r>
            <a:br>
              <a:rPr lang="tr-TR" sz="2400" b="1" dirty="0" smtClean="0"/>
            </a:br>
            <a:r>
              <a:rPr lang="tr-TR" sz="2400" b="1" dirty="0" smtClean="0"/>
              <a:t>		“Müşteri Değeri ve memnuniyeti”</a:t>
            </a:r>
            <a:endParaRPr lang="tr-TR" sz="2400" dirty="0"/>
          </a:p>
        </p:txBody>
      </p:sp>
      <p:sp>
        <p:nvSpPr>
          <p:cNvPr id="3" name="2 İçerik Yer Tutucusu"/>
          <p:cNvSpPr>
            <a:spLocks noGrp="1"/>
          </p:cNvSpPr>
          <p:nvPr>
            <p:ph idx="1"/>
          </p:nvPr>
        </p:nvSpPr>
        <p:spPr/>
        <p:txBody>
          <a:bodyPr>
            <a:normAutofit/>
          </a:bodyPr>
          <a:lstStyle/>
          <a:p>
            <a:r>
              <a:rPr lang="tr-TR" sz="2400" dirty="0" smtClean="0"/>
              <a:t>Müşteri odaklılık (Müşteri bağlılığı ve müşteri memnuniyeti)</a:t>
            </a:r>
          </a:p>
          <a:p>
            <a:pPr>
              <a:buFontTx/>
              <a:buChar char="-"/>
            </a:pPr>
            <a:r>
              <a:rPr lang="tr-TR" sz="2400" dirty="0" smtClean="0"/>
              <a:t>Mevcut ve gelecekteki müşterilerin ihtiyaçlarını ölçüp  analiz etmek</a:t>
            </a:r>
          </a:p>
          <a:p>
            <a:r>
              <a:rPr lang="tr-TR" sz="2400" dirty="0" smtClean="0"/>
              <a:t>Liderlik (üst yönetimden gelen hedefler  ve amaçlar, çalışanların katılımını sağlatmalı)</a:t>
            </a:r>
            <a:endParaRPr lang="tr-TR" sz="2400" dirty="0"/>
          </a:p>
        </p:txBody>
      </p:sp>
      <p:pic>
        <p:nvPicPr>
          <p:cNvPr id="10242" name="Picture 2" descr="C:\Users\hp\Desktop\müşteri odaklılık.jpg"/>
          <p:cNvPicPr>
            <a:picLocks noChangeAspect="1" noChangeArrowheads="1"/>
          </p:cNvPicPr>
          <p:nvPr/>
        </p:nvPicPr>
        <p:blipFill>
          <a:blip r:embed="rId2"/>
          <a:srcRect/>
          <a:stretch>
            <a:fillRect/>
          </a:stretch>
        </p:blipFill>
        <p:spPr bwMode="auto">
          <a:xfrm>
            <a:off x="6858016" y="0"/>
            <a:ext cx="2285984" cy="1438275"/>
          </a:xfrm>
          <a:prstGeom prst="rect">
            <a:avLst/>
          </a:prstGeom>
          <a:noFill/>
        </p:spPr>
      </p:pic>
      <p:pic>
        <p:nvPicPr>
          <p:cNvPr id="10243" name="Picture 3" descr="C:\Users\hp\Desktop\müşteri odaklılık1.jpg"/>
          <p:cNvPicPr>
            <a:picLocks noChangeAspect="1" noChangeArrowheads="1"/>
          </p:cNvPicPr>
          <p:nvPr/>
        </p:nvPicPr>
        <p:blipFill>
          <a:blip r:embed="rId3"/>
          <a:srcRect/>
          <a:stretch>
            <a:fillRect/>
          </a:stretch>
        </p:blipFill>
        <p:spPr bwMode="auto">
          <a:xfrm>
            <a:off x="571472" y="4572008"/>
            <a:ext cx="2857500" cy="1600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2400" dirty="0" smtClean="0"/>
              <a:t>Çalışanların katılımı (yeteneklerini göstermeleri, öneri ve performans)</a:t>
            </a:r>
          </a:p>
          <a:p>
            <a:endParaRPr lang="tr-TR" sz="2400" dirty="0" smtClean="0"/>
          </a:p>
          <a:p>
            <a:r>
              <a:rPr lang="tr-TR" sz="2400" dirty="0" smtClean="0"/>
              <a:t>Proses (süreç yaklaşımı) sürecin iyi yönetilmesi </a:t>
            </a:r>
            <a:endParaRPr lang="tr-TR" sz="2400" dirty="0"/>
          </a:p>
        </p:txBody>
      </p:sp>
      <p:pic>
        <p:nvPicPr>
          <p:cNvPr id="11266" name="Picture 2" descr="çalışanların katılımı ile ilgili görsel sonucu"/>
          <p:cNvPicPr>
            <a:picLocks noChangeAspect="1" noChangeArrowheads="1"/>
          </p:cNvPicPr>
          <p:nvPr/>
        </p:nvPicPr>
        <p:blipFill>
          <a:blip r:embed="rId2"/>
          <a:srcRect/>
          <a:stretch>
            <a:fillRect/>
          </a:stretch>
        </p:blipFill>
        <p:spPr bwMode="auto">
          <a:xfrm>
            <a:off x="500034" y="4286256"/>
            <a:ext cx="3028950" cy="1514475"/>
          </a:xfrm>
          <a:prstGeom prst="rect">
            <a:avLst/>
          </a:prstGeom>
          <a:noFill/>
        </p:spPr>
      </p:pic>
      <p:sp>
        <p:nvSpPr>
          <p:cNvPr id="11270" name="AutoShape 6" descr="proses sürec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1271" name="Picture 7" descr="C:\Users\hp\Desktop\process.jpg"/>
          <p:cNvPicPr>
            <a:picLocks noChangeAspect="1" noChangeArrowheads="1"/>
          </p:cNvPicPr>
          <p:nvPr/>
        </p:nvPicPr>
        <p:blipFill>
          <a:blip r:embed="rId3"/>
          <a:srcRect/>
          <a:stretch>
            <a:fillRect/>
          </a:stretch>
        </p:blipFill>
        <p:spPr bwMode="auto">
          <a:xfrm>
            <a:off x="5357818" y="4572008"/>
            <a:ext cx="2619375" cy="17430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2400" dirty="0" smtClean="0"/>
              <a:t>Yönetimde sistem yaklaşımı (proseslerin sistem olarak algılanması)</a:t>
            </a:r>
          </a:p>
          <a:p>
            <a:endParaRPr lang="tr-TR" sz="2400" dirty="0" smtClean="0"/>
          </a:p>
          <a:p>
            <a:r>
              <a:rPr lang="tr-TR" sz="2400" dirty="0" smtClean="0"/>
              <a:t>Sürekli İyileştirme (6 </a:t>
            </a:r>
            <a:r>
              <a:rPr lang="tr-TR" sz="2400" dirty="0" err="1" smtClean="0"/>
              <a:t>sigma</a:t>
            </a:r>
            <a:r>
              <a:rPr lang="tr-TR" sz="2400" dirty="0" smtClean="0"/>
              <a:t>, öneri sistemi, KAİZEN)</a:t>
            </a:r>
            <a:endParaRPr lang="tr-TR" sz="2400" dirty="0"/>
          </a:p>
        </p:txBody>
      </p:sp>
      <p:pic>
        <p:nvPicPr>
          <p:cNvPr id="28675" name="Picture 3" descr="C:\Users\hp\Desktop\kaizen.png"/>
          <p:cNvPicPr>
            <a:picLocks noChangeAspect="1" noChangeArrowheads="1"/>
          </p:cNvPicPr>
          <p:nvPr/>
        </p:nvPicPr>
        <p:blipFill>
          <a:blip r:embed="rId2"/>
          <a:srcRect/>
          <a:stretch>
            <a:fillRect/>
          </a:stretch>
        </p:blipFill>
        <p:spPr bwMode="auto">
          <a:xfrm>
            <a:off x="214282" y="4286256"/>
            <a:ext cx="2257425" cy="2019300"/>
          </a:xfrm>
          <a:prstGeom prst="rect">
            <a:avLst/>
          </a:prstGeom>
          <a:noFill/>
        </p:spPr>
      </p:pic>
      <p:pic>
        <p:nvPicPr>
          <p:cNvPr id="28676" name="Picture 4" descr="C:\Users\hp\Desktop\6 sigma.jpg"/>
          <p:cNvPicPr>
            <a:picLocks noChangeAspect="1" noChangeArrowheads="1"/>
          </p:cNvPicPr>
          <p:nvPr/>
        </p:nvPicPr>
        <p:blipFill>
          <a:blip r:embed="rId3"/>
          <a:srcRect/>
          <a:stretch>
            <a:fillRect/>
          </a:stretch>
        </p:blipFill>
        <p:spPr bwMode="auto">
          <a:xfrm>
            <a:off x="2857488" y="4500570"/>
            <a:ext cx="2466975" cy="1847850"/>
          </a:xfrm>
          <a:prstGeom prst="rect">
            <a:avLst/>
          </a:prstGeom>
          <a:noFill/>
        </p:spPr>
      </p:pic>
      <p:pic>
        <p:nvPicPr>
          <p:cNvPr id="28677" name="Picture 5" descr="C:\Users\hp\Desktop\suggestion.png"/>
          <p:cNvPicPr>
            <a:picLocks noChangeAspect="1" noChangeArrowheads="1"/>
          </p:cNvPicPr>
          <p:nvPr/>
        </p:nvPicPr>
        <p:blipFill>
          <a:blip r:embed="rId4"/>
          <a:srcRect/>
          <a:stretch>
            <a:fillRect/>
          </a:stretch>
        </p:blipFill>
        <p:spPr bwMode="auto">
          <a:xfrm>
            <a:off x="5715008" y="4429132"/>
            <a:ext cx="2990850" cy="1524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2400" dirty="0" smtClean="0"/>
              <a:t>Karar vermede gerçekçi yaklaşım (verilerin ve bilginin analizi)</a:t>
            </a:r>
          </a:p>
          <a:p>
            <a:endParaRPr lang="tr-TR" sz="2400" dirty="0" smtClean="0"/>
          </a:p>
          <a:p>
            <a:r>
              <a:rPr lang="tr-TR" sz="2400" dirty="0" smtClean="0"/>
              <a:t>Karşılıklı yararlar sağlayan tedarikçi ilişkisi (değer katmak)</a:t>
            </a:r>
            <a:endParaRPr lang="tr-TR" sz="2400" dirty="0"/>
          </a:p>
        </p:txBody>
      </p:sp>
      <p:pic>
        <p:nvPicPr>
          <p:cNvPr id="29699" name="Picture 3" descr="C:\Users\hp\Desktop\değer.jpg"/>
          <p:cNvPicPr>
            <a:picLocks noChangeAspect="1" noChangeArrowheads="1"/>
          </p:cNvPicPr>
          <p:nvPr/>
        </p:nvPicPr>
        <p:blipFill>
          <a:blip r:embed="rId2"/>
          <a:srcRect/>
          <a:stretch>
            <a:fillRect/>
          </a:stretch>
        </p:blipFill>
        <p:spPr bwMode="auto">
          <a:xfrm>
            <a:off x="5786446" y="4500570"/>
            <a:ext cx="2628900" cy="1743075"/>
          </a:xfrm>
          <a:prstGeom prst="rect">
            <a:avLst/>
          </a:prstGeom>
          <a:noFill/>
        </p:spPr>
      </p:pic>
      <p:pic>
        <p:nvPicPr>
          <p:cNvPr id="29700" name="Picture 4" descr="C:\Users\hp\Desktop\analiz.jpg"/>
          <p:cNvPicPr>
            <a:picLocks noChangeAspect="1" noChangeArrowheads="1"/>
          </p:cNvPicPr>
          <p:nvPr/>
        </p:nvPicPr>
        <p:blipFill>
          <a:blip r:embed="rId3"/>
          <a:srcRect/>
          <a:stretch>
            <a:fillRect/>
          </a:stretch>
        </p:blipFill>
        <p:spPr bwMode="auto">
          <a:xfrm>
            <a:off x="571472" y="4714884"/>
            <a:ext cx="3028950" cy="151447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		ÇALIŞANLARA YÖNELİK YÖNETİM SİSTEMİNİN</a:t>
            </a:r>
            <a:br>
              <a:rPr lang="tr-TR" sz="2400" b="1" dirty="0" smtClean="0"/>
            </a:br>
            <a:r>
              <a:rPr lang="tr-TR" sz="2400" b="1" dirty="0" smtClean="0"/>
              <a:t>			PARÇALARI NELERDİR?</a:t>
            </a:r>
            <a:endParaRPr lang="tr-TR" sz="2400" b="1" dirty="0"/>
          </a:p>
        </p:txBody>
      </p:sp>
      <p:sp>
        <p:nvSpPr>
          <p:cNvPr id="3" name="2 İçerik Yer Tutucusu"/>
          <p:cNvSpPr>
            <a:spLocks noGrp="1"/>
          </p:cNvSpPr>
          <p:nvPr>
            <p:ph idx="1"/>
          </p:nvPr>
        </p:nvSpPr>
        <p:spPr/>
        <p:txBody>
          <a:bodyPr>
            <a:normAutofit/>
          </a:bodyPr>
          <a:lstStyle/>
          <a:p>
            <a:r>
              <a:rPr lang="tr-TR" sz="2400" dirty="0" smtClean="0"/>
              <a:t>Öneri sistemi (elektronik iletişim, öneri sandıkları)</a:t>
            </a:r>
          </a:p>
          <a:p>
            <a:endParaRPr lang="tr-TR" sz="2400" dirty="0" smtClean="0"/>
          </a:p>
          <a:p>
            <a:r>
              <a:rPr lang="tr-TR" sz="2400" dirty="0" smtClean="0"/>
              <a:t>Performans yönetim sistemi (ölçmeden yönetemezsin)</a:t>
            </a:r>
          </a:p>
          <a:p>
            <a:pPr>
              <a:buNone/>
            </a:pPr>
            <a:r>
              <a:rPr lang="tr-TR" sz="2400" dirty="0" smtClean="0"/>
              <a:t>	-Şirketin kilit başarı faktörlerini belirle</a:t>
            </a:r>
          </a:p>
          <a:p>
            <a:pPr>
              <a:buNone/>
            </a:pPr>
            <a:r>
              <a:rPr lang="tr-TR" sz="2400" dirty="0" smtClean="0"/>
              <a:t>	-şirket ve departmanlar stratejilerini vizyona göre belirlemeli</a:t>
            </a:r>
          </a:p>
          <a:p>
            <a:pPr>
              <a:buNone/>
            </a:pPr>
            <a:r>
              <a:rPr lang="tr-TR" sz="2400" dirty="0" smtClean="0"/>
              <a:t>	-Bireylerin performans ve hedeflerine kadar indir </a:t>
            </a:r>
            <a:endParaRPr lang="tr-TR" sz="2400" dirty="0"/>
          </a:p>
        </p:txBody>
      </p:sp>
      <p:pic>
        <p:nvPicPr>
          <p:cNvPr id="30723" name="Picture 3" descr="C:\Users\hp\Desktop\performans.jpg"/>
          <p:cNvPicPr>
            <a:picLocks noChangeAspect="1" noChangeArrowheads="1"/>
          </p:cNvPicPr>
          <p:nvPr/>
        </p:nvPicPr>
        <p:blipFill>
          <a:blip r:embed="rId2"/>
          <a:srcRect/>
          <a:stretch>
            <a:fillRect/>
          </a:stretch>
        </p:blipFill>
        <p:spPr bwMode="auto">
          <a:xfrm>
            <a:off x="6715140" y="5000636"/>
            <a:ext cx="2209800" cy="185736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OHSAS 18001:2007 </a:t>
            </a:r>
            <a:br>
              <a:rPr lang="tr-TR" sz="2400" dirty="0" smtClean="0"/>
            </a:br>
            <a:r>
              <a:rPr lang="tr-TR" sz="2400" dirty="0" smtClean="0"/>
              <a:t>	İŞ SAĞLIĞI VE GÜVENLİĞİ YÖNETİM SİSTEMİ </a:t>
            </a:r>
            <a:endParaRPr lang="tr-TR" sz="2400" dirty="0"/>
          </a:p>
        </p:txBody>
      </p:sp>
      <p:sp>
        <p:nvSpPr>
          <p:cNvPr id="3" name="2 İçerik Yer Tutucusu"/>
          <p:cNvSpPr>
            <a:spLocks noGrp="1"/>
          </p:cNvSpPr>
          <p:nvPr>
            <p:ph idx="1"/>
          </p:nvPr>
        </p:nvSpPr>
        <p:spPr/>
        <p:txBody>
          <a:bodyPr>
            <a:normAutofit/>
          </a:bodyPr>
          <a:lstStyle/>
          <a:p>
            <a:pPr>
              <a:buNone/>
            </a:pPr>
            <a:r>
              <a:rPr lang="tr-TR" sz="2400" dirty="0" smtClean="0"/>
              <a:t>1.İSG açısından iyileştirme faaliyetlerini planlar ve yönetir</a:t>
            </a:r>
          </a:p>
          <a:p>
            <a:pPr>
              <a:buNone/>
            </a:pPr>
            <a:r>
              <a:rPr lang="tr-TR" sz="2400" dirty="0" smtClean="0"/>
              <a:t>2.Mevcut riskleri analiz eder</a:t>
            </a:r>
          </a:p>
          <a:p>
            <a:pPr>
              <a:buNone/>
            </a:pPr>
            <a:r>
              <a:rPr lang="tr-TR" sz="2400" dirty="0" smtClean="0"/>
              <a:t>3.Acil durumlara her zaman hazırdır</a:t>
            </a:r>
          </a:p>
          <a:p>
            <a:pPr>
              <a:buNone/>
            </a:pPr>
            <a:r>
              <a:rPr lang="tr-TR" sz="2400" dirty="0" smtClean="0"/>
              <a:t>4.Çalışanları sürekli eğitir ve bilinçlendirir</a:t>
            </a:r>
          </a:p>
          <a:p>
            <a:pPr>
              <a:buNone/>
            </a:pPr>
            <a:r>
              <a:rPr lang="tr-TR" sz="2400" dirty="0" smtClean="0"/>
              <a:t>5.Çalışma alanlarında görsel ve </a:t>
            </a:r>
            <a:r>
              <a:rPr lang="tr-TR" sz="2400" dirty="0" err="1" smtClean="0"/>
              <a:t>operasyonel</a:t>
            </a:r>
            <a:r>
              <a:rPr lang="tr-TR" sz="2400" dirty="0" smtClean="0"/>
              <a:t> önlemler alarak daha güvenli çalışma ortamları yaratır</a:t>
            </a:r>
            <a:endParaRPr lang="tr-TR" sz="2400" dirty="0"/>
          </a:p>
        </p:txBody>
      </p:sp>
      <p:pic>
        <p:nvPicPr>
          <p:cNvPr id="31746" name="Picture 2" descr="C:\Users\hp\Desktop\ohsas.jpg"/>
          <p:cNvPicPr>
            <a:picLocks noChangeAspect="1" noChangeArrowheads="1"/>
          </p:cNvPicPr>
          <p:nvPr/>
        </p:nvPicPr>
        <p:blipFill>
          <a:blip r:embed="rId2"/>
          <a:srcRect/>
          <a:stretch>
            <a:fillRect/>
          </a:stretch>
        </p:blipFill>
        <p:spPr bwMode="auto">
          <a:xfrm>
            <a:off x="7358082" y="214290"/>
            <a:ext cx="1524000" cy="1514475"/>
          </a:xfrm>
          <a:prstGeom prst="rect">
            <a:avLst/>
          </a:prstGeom>
          <a:noFill/>
        </p:spPr>
      </p:pic>
      <p:pic>
        <p:nvPicPr>
          <p:cNvPr id="31747" name="Picture 3" descr="C:\Users\hp\Desktop\iş güvenliği.jpg"/>
          <p:cNvPicPr>
            <a:picLocks noChangeAspect="1" noChangeArrowheads="1"/>
          </p:cNvPicPr>
          <p:nvPr/>
        </p:nvPicPr>
        <p:blipFill>
          <a:blip r:embed="rId3"/>
          <a:srcRect/>
          <a:stretch>
            <a:fillRect/>
          </a:stretch>
        </p:blipFill>
        <p:spPr bwMode="auto">
          <a:xfrm>
            <a:off x="285720" y="4714884"/>
            <a:ext cx="2524125" cy="1809750"/>
          </a:xfrm>
          <a:prstGeom prst="rect">
            <a:avLst/>
          </a:prstGeom>
          <a:noFill/>
        </p:spPr>
      </p:pic>
      <p:pic>
        <p:nvPicPr>
          <p:cNvPr id="31748" name="Picture 4" descr="C:\Users\hp\Desktop\iş kazaları.jpg"/>
          <p:cNvPicPr>
            <a:picLocks noChangeAspect="1" noChangeArrowheads="1"/>
          </p:cNvPicPr>
          <p:nvPr/>
        </p:nvPicPr>
        <p:blipFill>
          <a:blip r:embed="rId4"/>
          <a:srcRect/>
          <a:stretch>
            <a:fillRect/>
          </a:stretch>
        </p:blipFill>
        <p:spPr bwMode="auto">
          <a:xfrm>
            <a:off x="5786446" y="4572008"/>
            <a:ext cx="2724150" cy="1676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000" dirty="0" smtClean="0"/>
              <a:t>		</a:t>
            </a:r>
            <a:r>
              <a:rPr lang="tr-TR" sz="2000" b="1" dirty="0" smtClean="0"/>
              <a:t>HEDEFLERLE YÖNETİM KAVRAMI?</a:t>
            </a:r>
            <a:endParaRPr lang="tr-TR" sz="2000" dirty="0"/>
          </a:p>
        </p:txBody>
      </p:sp>
      <p:sp>
        <p:nvSpPr>
          <p:cNvPr id="3" name="2 İçerik Yer Tutucusu"/>
          <p:cNvSpPr>
            <a:spLocks noGrp="1"/>
          </p:cNvSpPr>
          <p:nvPr>
            <p:ph idx="1"/>
          </p:nvPr>
        </p:nvSpPr>
        <p:spPr/>
        <p:txBody>
          <a:bodyPr/>
          <a:lstStyle/>
          <a:p>
            <a:pPr>
              <a:buNone/>
            </a:pPr>
            <a:endParaRPr lang="tr-TR" dirty="0" smtClean="0"/>
          </a:p>
          <a:p>
            <a:pPr>
              <a:buNone/>
            </a:pPr>
            <a:r>
              <a:rPr lang="tr-TR" dirty="0" smtClean="0"/>
              <a:t>	</a:t>
            </a:r>
            <a:r>
              <a:rPr lang="tr-TR" sz="2400" dirty="0" smtClean="0"/>
              <a:t>1954 yılında, Peter </a:t>
            </a:r>
            <a:r>
              <a:rPr lang="tr-TR" sz="2400" dirty="0" err="1" smtClean="0"/>
              <a:t>Drucker</a:t>
            </a:r>
            <a:r>
              <a:rPr lang="tr-TR" sz="2400" dirty="0" smtClean="0"/>
              <a:t> (yönetim gurusu)</a:t>
            </a:r>
          </a:p>
          <a:p>
            <a:pPr>
              <a:buNone/>
            </a:pPr>
            <a:endParaRPr lang="tr-TR" sz="2400" dirty="0" smtClean="0"/>
          </a:p>
          <a:p>
            <a:pPr>
              <a:buNone/>
            </a:pPr>
            <a:r>
              <a:rPr lang="tr-TR" sz="2400" dirty="0" smtClean="0"/>
              <a:t>	-</a:t>
            </a:r>
            <a:r>
              <a:rPr lang="tr-TR" sz="2400" dirty="0" err="1" smtClean="0"/>
              <a:t>Steven</a:t>
            </a:r>
            <a:r>
              <a:rPr lang="tr-TR" sz="2400" dirty="0" smtClean="0"/>
              <a:t> </a:t>
            </a:r>
            <a:r>
              <a:rPr lang="tr-TR" sz="2400" dirty="0" err="1" smtClean="0"/>
              <a:t>Covey</a:t>
            </a:r>
            <a:r>
              <a:rPr lang="tr-TR" sz="2400" dirty="0" smtClean="0"/>
              <a:t> “İnsanların yedi alışkanlığı” </a:t>
            </a:r>
          </a:p>
          <a:p>
            <a:pPr>
              <a:buNone/>
            </a:pPr>
            <a:endParaRPr lang="tr-TR" sz="2400" dirty="0" smtClean="0"/>
          </a:p>
          <a:p>
            <a:pPr>
              <a:buNone/>
            </a:pPr>
            <a:r>
              <a:rPr lang="tr-TR" sz="2400" dirty="0" smtClean="0"/>
              <a:t>	“Hedefler olmadan olağanüstü sonuçlara ulaşmak mümkün değildir”  </a:t>
            </a:r>
            <a:endParaRPr lang="tr-TR" dirty="0"/>
          </a:p>
        </p:txBody>
      </p:sp>
      <p:pic>
        <p:nvPicPr>
          <p:cNvPr id="1027" name="Picture 3" descr="C:\Users\hp\Desktop\peter.jpg"/>
          <p:cNvPicPr>
            <a:picLocks noChangeAspect="1" noChangeArrowheads="1"/>
          </p:cNvPicPr>
          <p:nvPr/>
        </p:nvPicPr>
        <p:blipFill>
          <a:blip r:embed="rId2"/>
          <a:srcRect/>
          <a:stretch>
            <a:fillRect/>
          </a:stretch>
        </p:blipFill>
        <p:spPr bwMode="auto">
          <a:xfrm>
            <a:off x="6215074" y="357166"/>
            <a:ext cx="2438400" cy="1876425"/>
          </a:xfrm>
          <a:prstGeom prst="rect">
            <a:avLst/>
          </a:prstGeom>
          <a:noFill/>
        </p:spPr>
      </p:pic>
      <p:pic>
        <p:nvPicPr>
          <p:cNvPr id="1028" name="Picture 4" descr="C:\Users\hp\Desktop\covey.jpg"/>
          <p:cNvPicPr>
            <a:picLocks noChangeAspect="1" noChangeArrowheads="1"/>
          </p:cNvPicPr>
          <p:nvPr/>
        </p:nvPicPr>
        <p:blipFill>
          <a:blip r:embed="rId3"/>
          <a:srcRect/>
          <a:stretch>
            <a:fillRect/>
          </a:stretch>
        </p:blipFill>
        <p:spPr bwMode="auto">
          <a:xfrm>
            <a:off x="5643570" y="4857760"/>
            <a:ext cx="3019425" cy="1514475"/>
          </a:xfrm>
          <a:prstGeom prst="rect">
            <a:avLst/>
          </a:prstGeom>
          <a:noFill/>
        </p:spPr>
      </p:pic>
      <p:pic>
        <p:nvPicPr>
          <p:cNvPr id="1029" name="Picture 5" descr="C:\Users\hp\Desktop\hedef.png"/>
          <p:cNvPicPr>
            <a:picLocks noChangeAspect="1" noChangeArrowheads="1"/>
          </p:cNvPicPr>
          <p:nvPr/>
        </p:nvPicPr>
        <p:blipFill>
          <a:blip r:embed="rId4"/>
          <a:srcRect/>
          <a:stretch>
            <a:fillRect/>
          </a:stretch>
        </p:blipFill>
        <p:spPr bwMode="auto">
          <a:xfrm>
            <a:off x="0" y="0"/>
            <a:ext cx="1914525" cy="23907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YÖNETİM BİLGİ SİSTEMLERİ </a:t>
            </a:r>
            <a:br>
              <a:rPr lang="tr-TR" sz="2400" dirty="0" smtClean="0"/>
            </a:br>
            <a:r>
              <a:rPr lang="tr-TR" sz="2400" dirty="0" smtClean="0"/>
              <a:t>			</a:t>
            </a:r>
            <a:r>
              <a:rPr lang="tr-TR" sz="2400" dirty="0" err="1" smtClean="0"/>
              <a:t>SAP’ın</a:t>
            </a:r>
            <a:r>
              <a:rPr lang="tr-TR" sz="2400" dirty="0" smtClean="0"/>
              <a:t> ne olduğunu hepimiz biliyoruz…</a:t>
            </a:r>
            <a:endParaRPr lang="tr-TR" sz="2400" dirty="0"/>
          </a:p>
        </p:txBody>
      </p:sp>
      <p:sp>
        <p:nvSpPr>
          <p:cNvPr id="3" name="2 İçerik Yer Tutucusu"/>
          <p:cNvSpPr>
            <a:spLocks noGrp="1"/>
          </p:cNvSpPr>
          <p:nvPr>
            <p:ph idx="1"/>
          </p:nvPr>
        </p:nvSpPr>
        <p:spPr/>
        <p:txBody>
          <a:bodyPr>
            <a:normAutofit/>
          </a:bodyPr>
          <a:lstStyle/>
          <a:p>
            <a:pPr>
              <a:buNone/>
            </a:pPr>
            <a:endParaRPr lang="tr-TR" sz="2400" dirty="0" smtClean="0"/>
          </a:p>
          <a:p>
            <a:pPr>
              <a:buNone/>
            </a:pPr>
            <a:r>
              <a:rPr lang="tr-TR" sz="2400" dirty="0" smtClean="0"/>
              <a:t>		- İşletmelerin iş süreçlerinin ve tüm operasyonların her yönüyle güçlendirilmesi, bilgi paylaşımının artırılması, tüm iş süreçlerindeki işleyişe izlenebilirlik, ve  şeffaflık kazandırılması; tüm birimlerin ortak bilgiye erişimi, ortak dil kullanımı ve karar verme mekanizmalarına katkı sağlanması adına SAP Programları kullanılmaktadır.  </a:t>
            </a:r>
            <a:endParaRPr lang="tr-TR" sz="2400" dirty="0"/>
          </a:p>
        </p:txBody>
      </p:sp>
      <p:pic>
        <p:nvPicPr>
          <p:cNvPr id="32771" name="Picture 3" descr="C:\Users\hp\Desktop\sap.jpg"/>
          <p:cNvPicPr>
            <a:picLocks noChangeAspect="1" noChangeArrowheads="1"/>
          </p:cNvPicPr>
          <p:nvPr/>
        </p:nvPicPr>
        <p:blipFill>
          <a:blip r:embed="rId2"/>
          <a:srcRect/>
          <a:stretch>
            <a:fillRect/>
          </a:stretch>
        </p:blipFill>
        <p:spPr bwMode="auto">
          <a:xfrm>
            <a:off x="5643570" y="4714884"/>
            <a:ext cx="2733675" cy="166687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TEDARİKÇİLERİMİZ </a:t>
            </a:r>
            <a:r>
              <a:rPr lang="tr-TR" sz="2400" dirty="0" smtClean="0"/>
              <a:t>NERELERDE</a:t>
            </a:r>
            <a:r>
              <a:rPr lang="tr-TR" sz="2400" dirty="0" smtClean="0"/>
              <a:t>?</a:t>
            </a:r>
            <a:endParaRPr lang="tr-TR" sz="2400" dirty="0"/>
          </a:p>
        </p:txBody>
      </p:sp>
      <p:sp>
        <p:nvSpPr>
          <p:cNvPr id="3" name="2 İçerik Yer Tutucusu"/>
          <p:cNvSpPr>
            <a:spLocks noGrp="1"/>
          </p:cNvSpPr>
          <p:nvPr>
            <p:ph idx="1"/>
          </p:nvPr>
        </p:nvSpPr>
        <p:spPr/>
        <p:txBody>
          <a:bodyPr>
            <a:normAutofit/>
          </a:bodyPr>
          <a:lstStyle/>
          <a:p>
            <a:r>
              <a:rPr lang="tr-TR" sz="2400" dirty="0" smtClean="0"/>
              <a:t>Dürüstlük ve ciddiyet ilkesi çerçevesinde tedarikçilerle karşılıklı çıkarların bilincinde olarak, adil ve paylaşımcı düzeyde “kazan-kazan” ilkesine dayanan iş ilişkisi süreçleri uygulanır. </a:t>
            </a:r>
          </a:p>
          <a:p>
            <a:endParaRPr lang="tr-TR" sz="2400" dirty="0" smtClean="0"/>
          </a:p>
          <a:p>
            <a:r>
              <a:rPr lang="tr-TR" sz="2400" dirty="0" smtClean="0"/>
              <a:t>Yerli ve yabancı tedarikçilerin sürekli geliştirilmesi ve iyileştirilmesi kapsamında tedarikçi “değerlendirme “ve “denetleme” sisteminin kurulması ve uygulanması gerekir</a:t>
            </a:r>
            <a:endParaRPr lang="tr-TR" sz="2400" dirty="0"/>
          </a:p>
        </p:txBody>
      </p:sp>
      <p:pic>
        <p:nvPicPr>
          <p:cNvPr id="33794" name="Picture 2" descr="C:\Users\hp\Desktop\tedarikçi.jpg"/>
          <p:cNvPicPr>
            <a:picLocks noChangeAspect="1" noChangeArrowheads="1"/>
          </p:cNvPicPr>
          <p:nvPr/>
        </p:nvPicPr>
        <p:blipFill>
          <a:blip r:embed="rId2"/>
          <a:srcRect/>
          <a:stretch>
            <a:fillRect/>
          </a:stretch>
        </p:blipFill>
        <p:spPr bwMode="auto">
          <a:xfrm>
            <a:off x="0" y="214290"/>
            <a:ext cx="2438400" cy="1828800"/>
          </a:xfrm>
          <a:prstGeom prst="rect">
            <a:avLst/>
          </a:prstGeom>
          <a:noFill/>
        </p:spPr>
      </p:pic>
      <p:pic>
        <p:nvPicPr>
          <p:cNvPr id="33795" name="Picture 3" descr="C:\Users\hp\Desktop\tedarikçi1.jpg"/>
          <p:cNvPicPr>
            <a:picLocks noChangeAspect="1" noChangeArrowheads="1"/>
          </p:cNvPicPr>
          <p:nvPr/>
        </p:nvPicPr>
        <p:blipFill>
          <a:blip r:embed="rId3"/>
          <a:srcRect/>
          <a:stretch>
            <a:fillRect/>
          </a:stretch>
        </p:blipFill>
        <p:spPr bwMode="auto">
          <a:xfrm>
            <a:off x="6448425" y="0"/>
            <a:ext cx="2695575" cy="1357298"/>
          </a:xfrm>
          <a:prstGeom prst="rect">
            <a:avLst/>
          </a:prstGeom>
          <a:noFill/>
        </p:spPr>
      </p:pic>
      <p:pic>
        <p:nvPicPr>
          <p:cNvPr id="33796" name="Picture 4" descr="C:\Users\hp\Desktop\kazan.jpg"/>
          <p:cNvPicPr>
            <a:picLocks noChangeAspect="1" noChangeArrowheads="1"/>
          </p:cNvPicPr>
          <p:nvPr/>
        </p:nvPicPr>
        <p:blipFill>
          <a:blip r:embed="rId4"/>
          <a:srcRect/>
          <a:stretch>
            <a:fillRect/>
          </a:stretch>
        </p:blipFill>
        <p:spPr bwMode="auto">
          <a:xfrm>
            <a:off x="6786578" y="5286388"/>
            <a:ext cx="2019300" cy="1571612"/>
          </a:xfrm>
          <a:prstGeom prst="rect">
            <a:avLst/>
          </a:prstGeom>
          <a:noFill/>
        </p:spPr>
      </p:pic>
      <p:pic>
        <p:nvPicPr>
          <p:cNvPr id="33797" name="Picture 5" descr="C:\Users\hp\Desktop\kazan kazan.jpg"/>
          <p:cNvPicPr>
            <a:picLocks noChangeAspect="1" noChangeArrowheads="1"/>
          </p:cNvPicPr>
          <p:nvPr/>
        </p:nvPicPr>
        <p:blipFill>
          <a:blip r:embed="rId5"/>
          <a:srcRect/>
          <a:stretch>
            <a:fillRect/>
          </a:stretch>
        </p:blipFill>
        <p:spPr bwMode="auto">
          <a:xfrm>
            <a:off x="500034" y="5214950"/>
            <a:ext cx="3305175" cy="138112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SİSTEMLERİ KURMAYA DEVAM</a:t>
            </a:r>
            <a:endParaRPr lang="tr-TR" sz="2400" dirty="0"/>
          </a:p>
        </p:txBody>
      </p:sp>
      <p:sp>
        <p:nvSpPr>
          <p:cNvPr id="3" name="2 İçerik Yer Tutucusu"/>
          <p:cNvSpPr>
            <a:spLocks noGrp="1"/>
          </p:cNvSpPr>
          <p:nvPr>
            <p:ph idx="1"/>
          </p:nvPr>
        </p:nvSpPr>
        <p:spPr/>
        <p:txBody>
          <a:bodyPr>
            <a:normAutofit/>
          </a:bodyPr>
          <a:lstStyle/>
          <a:p>
            <a:endParaRPr lang="tr-TR" sz="2400" dirty="0" smtClean="0"/>
          </a:p>
          <a:p>
            <a:r>
              <a:rPr lang="tr-TR" sz="2400" dirty="0" smtClean="0"/>
              <a:t>Yalın üretim</a:t>
            </a:r>
          </a:p>
          <a:p>
            <a:r>
              <a:rPr lang="tr-TR" sz="2400" dirty="0" smtClean="0"/>
              <a:t>Kalite iyileştirme takımları (Kara ve yeşil) </a:t>
            </a:r>
          </a:p>
          <a:p>
            <a:r>
              <a:rPr lang="tr-TR" sz="2400" dirty="0" err="1" smtClean="0"/>
              <a:t>Kaizen</a:t>
            </a:r>
            <a:endParaRPr lang="tr-TR" sz="2400" dirty="0" smtClean="0"/>
          </a:p>
          <a:p>
            <a:r>
              <a:rPr lang="tr-TR" sz="2400" dirty="0" smtClean="0"/>
              <a:t>5S</a:t>
            </a:r>
            <a:endParaRPr lang="tr-TR" sz="2400" dirty="0"/>
          </a:p>
        </p:txBody>
      </p:sp>
      <p:pic>
        <p:nvPicPr>
          <p:cNvPr id="34819" name="Picture 3" descr="C:\Users\hp\Desktop\yalın üretim.jpg"/>
          <p:cNvPicPr>
            <a:picLocks noChangeAspect="1" noChangeArrowheads="1"/>
          </p:cNvPicPr>
          <p:nvPr/>
        </p:nvPicPr>
        <p:blipFill>
          <a:blip r:embed="rId2"/>
          <a:srcRect/>
          <a:stretch>
            <a:fillRect/>
          </a:stretch>
        </p:blipFill>
        <p:spPr bwMode="auto">
          <a:xfrm>
            <a:off x="7000875" y="142852"/>
            <a:ext cx="2143125" cy="2143125"/>
          </a:xfrm>
          <a:prstGeom prst="rect">
            <a:avLst/>
          </a:prstGeom>
          <a:noFill/>
        </p:spPr>
      </p:pic>
      <p:pic>
        <p:nvPicPr>
          <p:cNvPr id="34820" name="Picture 4" descr="C:\Users\hp\Desktop\5s.jpg"/>
          <p:cNvPicPr>
            <a:picLocks noChangeAspect="1" noChangeArrowheads="1"/>
          </p:cNvPicPr>
          <p:nvPr/>
        </p:nvPicPr>
        <p:blipFill>
          <a:blip r:embed="rId3"/>
          <a:srcRect/>
          <a:stretch>
            <a:fillRect/>
          </a:stretch>
        </p:blipFill>
        <p:spPr bwMode="auto">
          <a:xfrm>
            <a:off x="6286512" y="3929066"/>
            <a:ext cx="2457450" cy="1866900"/>
          </a:xfrm>
          <a:prstGeom prst="rect">
            <a:avLst/>
          </a:prstGeom>
          <a:noFill/>
        </p:spPr>
      </p:pic>
      <p:pic>
        <p:nvPicPr>
          <p:cNvPr id="34821" name="Picture 5" descr="C:\Users\hp\Desktop\kalite.jpg"/>
          <p:cNvPicPr>
            <a:picLocks noChangeAspect="1" noChangeArrowheads="1"/>
          </p:cNvPicPr>
          <p:nvPr/>
        </p:nvPicPr>
        <p:blipFill>
          <a:blip r:embed="rId4"/>
          <a:srcRect/>
          <a:stretch>
            <a:fillRect/>
          </a:stretch>
        </p:blipFill>
        <p:spPr bwMode="auto">
          <a:xfrm>
            <a:off x="571472" y="4714884"/>
            <a:ext cx="3057525" cy="14954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000" dirty="0" smtClean="0"/>
              <a:t>	HEDEFLERLE YÖNETİM ÇALIŞMALARININ TEMEL AMACI?</a:t>
            </a:r>
            <a:endParaRPr lang="tr-TR" sz="2000" dirty="0"/>
          </a:p>
        </p:txBody>
      </p:sp>
      <p:sp>
        <p:nvSpPr>
          <p:cNvPr id="3" name="2 İçerik Yer Tutucusu"/>
          <p:cNvSpPr>
            <a:spLocks noGrp="1"/>
          </p:cNvSpPr>
          <p:nvPr>
            <p:ph idx="1"/>
          </p:nvPr>
        </p:nvSpPr>
        <p:spPr/>
        <p:txBody>
          <a:bodyPr>
            <a:normAutofit/>
          </a:bodyPr>
          <a:lstStyle/>
          <a:p>
            <a:r>
              <a:rPr lang="tr-TR" sz="2000" dirty="0" smtClean="0"/>
              <a:t>Kuruluşun yönetsel konularda kurumsal yönünü ve hedeflerini belirlemek ve tanımlamaktır. </a:t>
            </a:r>
          </a:p>
          <a:p>
            <a:endParaRPr lang="tr-TR" sz="2000" dirty="0" smtClean="0"/>
          </a:p>
          <a:p>
            <a:pPr lvl="1"/>
            <a:r>
              <a:rPr lang="tr-TR" sz="1800" dirty="0" smtClean="0"/>
              <a:t>Tanımlanan tüm konular ve gözden geçirilmesi gereken konular, birbiriyle ilişkili ve tamamlayıcı özelliklerdir. </a:t>
            </a:r>
          </a:p>
          <a:p>
            <a:pPr lvl="1">
              <a:buNone/>
            </a:pPr>
            <a:endParaRPr lang="tr-TR" sz="1800" dirty="0" smtClean="0"/>
          </a:p>
          <a:p>
            <a:pPr lvl="1">
              <a:buNone/>
            </a:pPr>
            <a:r>
              <a:rPr lang="tr-TR" sz="1800" dirty="0" smtClean="0"/>
              <a:t>a)Temel hedefler</a:t>
            </a:r>
          </a:p>
          <a:p>
            <a:pPr lvl="1">
              <a:buNone/>
            </a:pPr>
            <a:r>
              <a:rPr lang="tr-TR" sz="1800" dirty="0" smtClean="0"/>
              <a:t>b)Vizyon, misyon, kalite politikaları</a:t>
            </a:r>
          </a:p>
          <a:p>
            <a:pPr lvl="1">
              <a:buNone/>
            </a:pPr>
            <a:r>
              <a:rPr lang="tr-TR" sz="1800" dirty="0" smtClean="0"/>
              <a:t>c)Stratejiler</a:t>
            </a:r>
          </a:p>
          <a:p>
            <a:pPr lvl="1">
              <a:buNone/>
            </a:pPr>
            <a:r>
              <a:rPr lang="tr-TR" sz="1800" dirty="0" smtClean="0"/>
              <a:t>d)Bölüm/ süreç hedefleri</a:t>
            </a:r>
          </a:p>
          <a:p>
            <a:pPr lvl="1">
              <a:buNone/>
            </a:pPr>
            <a:r>
              <a:rPr lang="tr-TR" sz="1800" dirty="0" smtClean="0"/>
              <a:t>e)Bireysel hedefler  </a:t>
            </a:r>
            <a:endParaRPr lang="tr-TR" sz="1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a:t>
            </a:r>
            <a:endParaRPr lang="tr-TR" sz="2400" dirty="0"/>
          </a:p>
        </p:txBody>
      </p:sp>
      <p:sp>
        <p:nvSpPr>
          <p:cNvPr id="3" name="2 İçerik Yer Tutucusu"/>
          <p:cNvSpPr>
            <a:spLocks noGrp="1"/>
          </p:cNvSpPr>
          <p:nvPr>
            <p:ph idx="1"/>
          </p:nvPr>
        </p:nvSpPr>
        <p:spPr/>
        <p:txBody>
          <a:bodyPr>
            <a:normAutofit/>
          </a:bodyPr>
          <a:lstStyle/>
          <a:p>
            <a:r>
              <a:rPr lang="tr-TR" sz="2400" dirty="0" smtClean="0"/>
              <a:t>MİSYON:</a:t>
            </a:r>
          </a:p>
          <a:p>
            <a:pPr>
              <a:buNone/>
            </a:pPr>
            <a:r>
              <a:rPr lang="tr-TR" sz="2400" dirty="0" smtClean="0"/>
              <a:t>Varlık sebebi= Niçin varız? </a:t>
            </a:r>
          </a:p>
          <a:p>
            <a:pPr>
              <a:buNone/>
            </a:pPr>
            <a:endParaRPr lang="tr-TR" sz="2400" dirty="0" smtClean="0"/>
          </a:p>
          <a:p>
            <a:r>
              <a:rPr lang="tr-TR" sz="2400" dirty="0" smtClean="0"/>
              <a:t>Vizyon: İdeal sembol</a:t>
            </a:r>
          </a:p>
          <a:p>
            <a:r>
              <a:rPr lang="tr-TR" sz="2400" dirty="0" smtClean="0"/>
              <a:t>Şirket Yönetim Felsefesi </a:t>
            </a:r>
            <a:endParaRPr lang="tr-TR" sz="2400" dirty="0"/>
          </a:p>
        </p:txBody>
      </p:sp>
      <p:pic>
        <p:nvPicPr>
          <p:cNvPr id="19458" name="Picture 2" descr="C:\Users\hp\Desktop\misyon.jpg"/>
          <p:cNvPicPr>
            <a:picLocks noChangeAspect="1" noChangeArrowheads="1"/>
          </p:cNvPicPr>
          <p:nvPr/>
        </p:nvPicPr>
        <p:blipFill>
          <a:blip r:embed="rId2"/>
          <a:srcRect/>
          <a:stretch>
            <a:fillRect/>
          </a:stretch>
        </p:blipFill>
        <p:spPr bwMode="auto">
          <a:xfrm>
            <a:off x="6000760" y="428604"/>
            <a:ext cx="2543175" cy="1800225"/>
          </a:xfrm>
          <a:prstGeom prst="rect">
            <a:avLst/>
          </a:prstGeom>
          <a:noFill/>
        </p:spPr>
      </p:pic>
      <p:pic>
        <p:nvPicPr>
          <p:cNvPr id="19460" name="Picture 4" descr="C:\Users\hp\Desktop\felsefe.jpg"/>
          <p:cNvPicPr>
            <a:picLocks noChangeAspect="1" noChangeArrowheads="1"/>
          </p:cNvPicPr>
          <p:nvPr/>
        </p:nvPicPr>
        <p:blipFill>
          <a:blip r:embed="rId3"/>
          <a:srcRect/>
          <a:stretch>
            <a:fillRect/>
          </a:stretch>
        </p:blipFill>
        <p:spPr bwMode="auto">
          <a:xfrm>
            <a:off x="1071538" y="4714884"/>
            <a:ext cx="2857500" cy="16002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2000" dirty="0" smtClean="0"/>
              <a:t>Hedeflere göre yönetimin ilk safhası, işletmenin temel faaliyet alanlarında açık, seçik, ölçülebilir ve gerçekleştirilebilir hedeflerin belirlenmesidir </a:t>
            </a:r>
          </a:p>
          <a:p>
            <a:endParaRPr lang="tr-TR" sz="2000" dirty="0" smtClean="0"/>
          </a:p>
          <a:p>
            <a:r>
              <a:rPr lang="tr-TR" sz="2000" dirty="0" smtClean="0"/>
              <a:t>Hedeflerin konması sürekli bir araştırma ve karar verme sürecini içerir. Bütün gerekli bilgiler toplandıktan sonra, stratejik planlamanın temel çıktısı, vizyon  ve misyon temelli, organizasyon hedeflerinin  belirlenmesidir.   </a:t>
            </a:r>
            <a:endParaRPr lang="tr-TR" sz="2000" dirty="0"/>
          </a:p>
        </p:txBody>
      </p:sp>
      <p:sp>
        <p:nvSpPr>
          <p:cNvPr id="4" name="3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HEDEF BELİRLEMEK NEDEN ÖNEMLİ?</a:t>
            </a:r>
            <a:endParaRPr lang="tr-TR" sz="2400" dirty="0"/>
          </a:p>
        </p:txBody>
      </p:sp>
      <p:sp>
        <p:nvSpPr>
          <p:cNvPr id="3" name="2 İçerik Yer Tutucusu"/>
          <p:cNvSpPr>
            <a:spLocks noGrp="1"/>
          </p:cNvSpPr>
          <p:nvPr>
            <p:ph idx="1"/>
          </p:nvPr>
        </p:nvSpPr>
        <p:spPr/>
        <p:txBody>
          <a:bodyPr>
            <a:normAutofit/>
          </a:bodyPr>
          <a:lstStyle/>
          <a:p>
            <a:pPr>
              <a:buNone/>
            </a:pPr>
            <a:r>
              <a:rPr lang="tr-TR" sz="2400" dirty="0" smtClean="0"/>
              <a:t>Bilinçli ve kontrollü bir yönetim için en önemli araçlardan biri “hedef </a:t>
            </a:r>
            <a:r>
              <a:rPr lang="tr-TR" sz="2400" dirty="0" err="1" smtClean="0"/>
              <a:t>belirlemek”tir</a:t>
            </a:r>
            <a:r>
              <a:rPr lang="tr-TR" sz="2400" dirty="0" smtClean="0"/>
              <a:t>. </a:t>
            </a:r>
          </a:p>
          <a:p>
            <a:pPr>
              <a:buNone/>
            </a:pPr>
            <a:endParaRPr lang="tr-TR" sz="2400" dirty="0" smtClean="0"/>
          </a:p>
          <a:p>
            <a:pPr>
              <a:buNone/>
            </a:pPr>
            <a:r>
              <a:rPr lang="tr-TR" sz="2400" dirty="0" smtClean="0"/>
              <a:t>		Hedeflerin bilinçli olarak belirlenmesi için yapılan çalışmalar sayesinde işletmenin “mevcut durumu” daha tarafsız ve bilinçli olarak değerlendirilir.  </a:t>
            </a:r>
          </a:p>
          <a:p>
            <a:pPr>
              <a:buNone/>
            </a:pPr>
            <a:r>
              <a:rPr lang="tr-TR" sz="2400" dirty="0" smtClean="0"/>
              <a:t>	(SWOT Analizi aracılığıyla)</a:t>
            </a:r>
            <a:endParaRPr lang="tr-TR" sz="2400" dirty="0"/>
          </a:p>
        </p:txBody>
      </p:sp>
      <p:pic>
        <p:nvPicPr>
          <p:cNvPr id="35842" name="Picture 2" descr="C:\Users\hp\Desktop\swot.jpg"/>
          <p:cNvPicPr>
            <a:picLocks noChangeAspect="1" noChangeArrowheads="1"/>
          </p:cNvPicPr>
          <p:nvPr/>
        </p:nvPicPr>
        <p:blipFill>
          <a:blip r:embed="rId2"/>
          <a:srcRect/>
          <a:stretch>
            <a:fillRect/>
          </a:stretch>
        </p:blipFill>
        <p:spPr bwMode="auto">
          <a:xfrm>
            <a:off x="5643570" y="4429132"/>
            <a:ext cx="2952750" cy="1552575"/>
          </a:xfrm>
          <a:prstGeom prst="rect">
            <a:avLst/>
          </a:prstGeom>
          <a:noFill/>
        </p:spPr>
      </p:pic>
      <p:pic>
        <p:nvPicPr>
          <p:cNvPr id="35843" name="Picture 3" descr="C:\Users\hp\Desktop\hedef.jpg"/>
          <p:cNvPicPr>
            <a:picLocks noChangeAspect="1" noChangeArrowheads="1"/>
          </p:cNvPicPr>
          <p:nvPr/>
        </p:nvPicPr>
        <p:blipFill>
          <a:blip r:embed="rId3"/>
          <a:srcRect/>
          <a:stretch>
            <a:fillRect/>
          </a:stretch>
        </p:blipFill>
        <p:spPr bwMode="auto">
          <a:xfrm>
            <a:off x="0" y="0"/>
            <a:ext cx="2314575" cy="197167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buNone/>
            </a:pPr>
            <a:endParaRPr lang="tr-TR" sz="2400" dirty="0" smtClean="0"/>
          </a:p>
          <a:p>
            <a:pPr>
              <a:buNone/>
            </a:pPr>
            <a:r>
              <a:rPr lang="tr-TR" sz="2400" dirty="0" smtClean="0"/>
              <a:t>		Hedefleri sayısal olarak belirlediğimiz zaman içinde nereye doğru gittiğimizi, başarımızı ve başarısızlığımızı açık, tarafsız ve bilgiye dayalı olarak değerlendirmede, karşılaştırma ve gerekli önlemleri zamanında alma imkanı olacaktır. </a:t>
            </a:r>
            <a:endParaRPr lang="tr-TR" sz="2400" dirty="0"/>
          </a:p>
        </p:txBody>
      </p:sp>
      <p:pic>
        <p:nvPicPr>
          <p:cNvPr id="36866" name="Picture 2" descr="C:\Users\hp\Desktop\sayısal.jpg"/>
          <p:cNvPicPr>
            <a:picLocks noChangeAspect="1" noChangeArrowheads="1"/>
          </p:cNvPicPr>
          <p:nvPr/>
        </p:nvPicPr>
        <p:blipFill>
          <a:blip r:embed="rId2"/>
          <a:srcRect/>
          <a:stretch>
            <a:fillRect/>
          </a:stretch>
        </p:blipFill>
        <p:spPr bwMode="auto">
          <a:xfrm>
            <a:off x="214282" y="0"/>
            <a:ext cx="1905000" cy="2019300"/>
          </a:xfrm>
          <a:prstGeom prst="rect">
            <a:avLst/>
          </a:prstGeom>
          <a:noFill/>
        </p:spPr>
      </p:pic>
      <p:pic>
        <p:nvPicPr>
          <p:cNvPr id="36868" name="Picture 4" descr="C:\Users\hp\Desktop\başarı.jpg"/>
          <p:cNvPicPr>
            <a:picLocks noChangeAspect="1" noChangeArrowheads="1"/>
          </p:cNvPicPr>
          <p:nvPr/>
        </p:nvPicPr>
        <p:blipFill>
          <a:blip r:embed="rId3"/>
          <a:srcRect/>
          <a:stretch>
            <a:fillRect/>
          </a:stretch>
        </p:blipFill>
        <p:spPr bwMode="auto">
          <a:xfrm>
            <a:off x="500034" y="4643446"/>
            <a:ext cx="2466975" cy="1847850"/>
          </a:xfrm>
          <a:prstGeom prst="rect">
            <a:avLst/>
          </a:prstGeom>
          <a:noFill/>
        </p:spPr>
      </p:pic>
      <p:pic>
        <p:nvPicPr>
          <p:cNvPr id="36869" name="Picture 5" descr="C:\Users\hp\Desktop\başarısızlık.jpg"/>
          <p:cNvPicPr>
            <a:picLocks noChangeAspect="1" noChangeArrowheads="1"/>
          </p:cNvPicPr>
          <p:nvPr/>
        </p:nvPicPr>
        <p:blipFill>
          <a:blip r:embed="rId4"/>
          <a:srcRect/>
          <a:stretch>
            <a:fillRect/>
          </a:stretch>
        </p:blipFill>
        <p:spPr bwMode="auto">
          <a:xfrm>
            <a:off x="5286380" y="4572008"/>
            <a:ext cx="2628900" cy="17335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hedeflere göre yönetim 6 düzeyden oluşmaktadır</a:t>
            </a:r>
            <a:endParaRPr lang="tr-TR" sz="2400" dirty="0"/>
          </a:p>
        </p:txBody>
      </p:sp>
      <p:sp>
        <p:nvSpPr>
          <p:cNvPr id="3" name="2 İçerik Yer Tutucusu"/>
          <p:cNvSpPr>
            <a:spLocks noGrp="1"/>
          </p:cNvSpPr>
          <p:nvPr>
            <p:ph idx="1"/>
          </p:nvPr>
        </p:nvSpPr>
        <p:spPr/>
        <p:txBody>
          <a:bodyPr>
            <a:normAutofit/>
          </a:bodyPr>
          <a:lstStyle/>
          <a:p>
            <a:r>
              <a:rPr lang="tr-TR" sz="2000" dirty="0" smtClean="0"/>
              <a:t>Üst düzeyde şirket hedefinin tanımlanması</a:t>
            </a:r>
          </a:p>
          <a:p>
            <a:r>
              <a:rPr lang="tr-TR" sz="2000" dirty="0" smtClean="0"/>
              <a:t>Yönetim görevlerini analiz etmek ve </a:t>
            </a:r>
            <a:r>
              <a:rPr lang="tr-TR" sz="2000" dirty="0" err="1" smtClean="0"/>
              <a:t>formal</a:t>
            </a:r>
            <a:r>
              <a:rPr lang="tr-TR" sz="2000" dirty="0" smtClean="0"/>
              <a:t> iş </a:t>
            </a:r>
            <a:r>
              <a:rPr lang="tr-TR" sz="2000" dirty="0" err="1" smtClean="0"/>
              <a:t>spesifikasyonlarını</a:t>
            </a:r>
            <a:r>
              <a:rPr lang="tr-TR" sz="2000" dirty="0" smtClean="0"/>
              <a:t> planlamak, sorumlulukları tahsis etmek ve bireysel yöneticilerle karar vermek</a:t>
            </a:r>
          </a:p>
          <a:p>
            <a:r>
              <a:rPr lang="tr-TR" sz="2000" dirty="0" smtClean="0"/>
              <a:t>Performans standartlarını koymak</a:t>
            </a:r>
          </a:p>
          <a:p>
            <a:r>
              <a:rPr lang="tr-TR" sz="2000" dirty="0" smtClean="0"/>
              <a:t>Belirli hedefleri koymak ve anlaşmak</a:t>
            </a:r>
          </a:p>
          <a:p>
            <a:r>
              <a:rPr lang="tr-TR" sz="2000" dirty="0" smtClean="0"/>
              <a:t>Şirket hedefleriyle birey hedeflerini sıraya koymak</a:t>
            </a:r>
          </a:p>
          <a:p>
            <a:r>
              <a:rPr lang="tr-TR" sz="2000" smtClean="0"/>
              <a:t>Hedeflere </a:t>
            </a:r>
            <a:r>
              <a:rPr lang="tr-TR" sz="2000" dirty="0" smtClean="0"/>
              <a:t>karşı izleyici başarısı için bir yönetim bilgi sistemi kurmak  </a:t>
            </a:r>
            <a:endParaRPr lang="tr-TR"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r>
              <a:rPr lang="tr-TR" sz="2400" dirty="0" smtClean="0"/>
              <a:t>HER ŞEY NEREDE BAŞLIYOR ASLINDA?</a:t>
            </a:r>
            <a:endParaRPr lang="tr-TR" dirty="0"/>
          </a:p>
        </p:txBody>
      </p:sp>
      <p:sp>
        <p:nvSpPr>
          <p:cNvPr id="3" name="2 İçerik Yer Tutucusu"/>
          <p:cNvSpPr>
            <a:spLocks noGrp="1"/>
          </p:cNvSpPr>
          <p:nvPr>
            <p:ph idx="1"/>
          </p:nvPr>
        </p:nvSpPr>
        <p:spPr/>
        <p:txBody>
          <a:bodyPr>
            <a:normAutofit/>
          </a:bodyPr>
          <a:lstStyle/>
          <a:p>
            <a:pPr>
              <a:buNone/>
            </a:pPr>
            <a:r>
              <a:rPr lang="tr-TR" sz="2000" dirty="0" smtClean="0"/>
              <a:t>	İşletmenin tepe yönetimi kademesinden başlar ve her bir hedefler hiyerarşi şeklinde işletmenin alt kademelerine iner. </a:t>
            </a:r>
          </a:p>
          <a:p>
            <a:pPr>
              <a:buNone/>
            </a:pPr>
            <a:endParaRPr lang="tr-TR" sz="2000" dirty="0" smtClean="0"/>
          </a:p>
          <a:p>
            <a:pPr>
              <a:buNone/>
            </a:pPr>
            <a:r>
              <a:rPr lang="tr-TR" sz="2000" dirty="0" smtClean="0"/>
              <a:t>		İki temel hedef tipi vardır. </a:t>
            </a:r>
          </a:p>
          <a:p>
            <a:pPr>
              <a:buNone/>
            </a:pPr>
            <a:r>
              <a:rPr lang="tr-TR" sz="2000" dirty="0" smtClean="0"/>
              <a:t>-İş ve gelişme hedefleri</a:t>
            </a:r>
          </a:p>
          <a:p>
            <a:pPr>
              <a:buNone/>
            </a:pPr>
            <a:r>
              <a:rPr lang="tr-TR" sz="2000" dirty="0" smtClean="0"/>
              <a:t>-İş ve </a:t>
            </a:r>
            <a:r>
              <a:rPr lang="tr-TR" sz="2000" dirty="0" err="1" smtClean="0"/>
              <a:t>operasyonel</a:t>
            </a:r>
            <a:r>
              <a:rPr lang="tr-TR" sz="2000" dirty="0" smtClean="0"/>
              <a:t> hedefler</a:t>
            </a:r>
          </a:p>
          <a:p>
            <a:pPr>
              <a:buNone/>
            </a:pPr>
            <a:endParaRPr lang="tr-TR" sz="2000" dirty="0" smtClean="0"/>
          </a:p>
          <a:p>
            <a:pPr>
              <a:buNone/>
            </a:pPr>
            <a:r>
              <a:rPr lang="tr-TR" sz="2000" dirty="0" smtClean="0"/>
              <a:t>		Şirket düzeyinde bu hedefler, organizasyonun misyonu, öz değerleri ve stratejik hedefleri ile ilgilidir.   </a:t>
            </a:r>
            <a:endParaRPr lang="tr-TR" sz="2000" dirty="0"/>
          </a:p>
        </p:txBody>
      </p:sp>
      <p:pic>
        <p:nvPicPr>
          <p:cNvPr id="1027" name="Picture 3" descr="C:\Users\hp\Desktop\başlamak.jpg"/>
          <p:cNvPicPr>
            <a:picLocks noChangeAspect="1" noChangeArrowheads="1"/>
          </p:cNvPicPr>
          <p:nvPr/>
        </p:nvPicPr>
        <p:blipFill>
          <a:blip r:embed="rId2"/>
          <a:srcRect/>
          <a:stretch>
            <a:fillRect/>
          </a:stretch>
        </p:blipFill>
        <p:spPr bwMode="auto">
          <a:xfrm>
            <a:off x="6886575" y="2357430"/>
            <a:ext cx="2257425" cy="20193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HEDEFLER İLE YÖNETİMİN 3 TEMEL AMACI</a:t>
            </a:r>
            <a:endParaRPr lang="tr-TR" sz="2400" dirty="0"/>
          </a:p>
        </p:txBody>
      </p:sp>
      <p:sp>
        <p:nvSpPr>
          <p:cNvPr id="3" name="2 İçerik Yer Tutucusu"/>
          <p:cNvSpPr>
            <a:spLocks noGrp="1"/>
          </p:cNvSpPr>
          <p:nvPr>
            <p:ph idx="1"/>
          </p:nvPr>
        </p:nvSpPr>
        <p:spPr/>
        <p:txBody>
          <a:bodyPr>
            <a:normAutofit/>
          </a:bodyPr>
          <a:lstStyle/>
          <a:p>
            <a:r>
              <a:rPr lang="tr-TR" sz="2400" dirty="0" smtClean="0"/>
              <a:t>Tüm organizasyonun aynı amaca yönelmesi,</a:t>
            </a:r>
          </a:p>
          <a:p>
            <a:endParaRPr lang="tr-TR" sz="2400" dirty="0" smtClean="0"/>
          </a:p>
          <a:p>
            <a:r>
              <a:rPr lang="tr-TR" sz="2400" dirty="0" smtClean="0"/>
              <a:t>Eldeki kaynakların doğru yönlendirilerek fazla verimin alınması</a:t>
            </a:r>
          </a:p>
          <a:p>
            <a:endParaRPr lang="tr-TR" sz="2400" dirty="0" smtClean="0"/>
          </a:p>
          <a:p>
            <a:r>
              <a:rPr lang="tr-TR" sz="2400" dirty="0" smtClean="0"/>
              <a:t>Sonuç odaklı çalışma kültürünün yaratılması</a:t>
            </a:r>
            <a:endParaRPr lang="tr-TR" sz="2400" dirty="0"/>
          </a:p>
        </p:txBody>
      </p:sp>
      <p:pic>
        <p:nvPicPr>
          <p:cNvPr id="2051" name="Picture 3" descr="C:\Users\hp\Desktop\sonuç odaklılık.jpg"/>
          <p:cNvPicPr>
            <a:picLocks noChangeAspect="1" noChangeArrowheads="1"/>
          </p:cNvPicPr>
          <p:nvPr/>
        </p:nvPicPr>
        <p:blipFill>
          <a:blip r:embed="rId2"/>
          <a:srcRect/>
          <a:stretch>
            <a:fillRect/>
          </a:stretch>
        </p:blipFill>
        <p:spPr bwMode="auto">
          <a:xfrm>
            <a:off x="5643570" y="5072074"/>
            <a:ext cx="3171825" cy="1438275"/>
          </a:xfrm>
          <a:prstGeom prst="rect">
            <a:avLst/>
          </a:prstGeom>
          <a:noFill/>
        </p:spPr>
      </p:pic>
      <p:pic>
        <p:nvPicPr>
          <p:cNvPr id="2052" name="Picture 4" descr="C:\Users\hp\Desktop\çalışma kültürü.jpg"/>
          <p:cNvPicPr>
            <a:picLocks noChangeAspect="1" noChangeArrowheads="1"/>
          </p:cNvPicPr>
          <p:nvPr/>
        </p:nvPicPr>
        <p:blipFill>
          <a:blip r:embed="rId3"/>
          <a:srcRect/>
          <a:stretch>
            <a:fillRect/>
          </a:stretch>
        </p:blipFill>
        <p:spPr bwMode="auto">
          <a:xfrm>
            <a:off x="642910" y="4786322"/>
            <a:ext cx="2705100" cy="168592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endParaRPr lang="tr-TR" sz="2000" dirty="0" smtClean="0"/>
          </a:p>
          <a:p>
            <a:r>
              <a:rPr lang="tr-TR" sz="2000" dirty="0" smtClean="0"/>
              <a:t>Departman veya fonksiyonel düzeyde ise hedefler;</a:t>
            </a:r>
          </a:p>
          <a:p>
            <a:pPr>
              <a:buNone/>
            </a:pPr>
            <a:r>
              <a:rPr lang="tr-TR" sz="2000" dirty="0" smtClean="0"/>
              <a:t>            şirket hedefleri ile ilişkili olup bir fonksiyon veya departman tarafından başarılacak olan hedefleri, amaçları ve belirli bir misyonu ayrıntıları ile açıklar. </a:t>
            </a:r>
          </a:p>
          <a:p>
            <a:r>
              <a:rPr lang="tr-TR" sz="2000" dirty="0" smtClean="0"/>
              <a:t>Eğer ki, takım düzeyinde ise; </a:t>
            </a:r>
          </a:p>
          <a:p>
            <a:pPr>
              <a:buNone/>
            </a:pPr>
            <a:r>
              <a:rPr lang="tr-TR" sz="2000" dirty="0" smtClean="0"/>
              <a:t>		bölüm ve şirket hedeflerini başarmak için, takımdan beklenen takım hedefleri ile spesifik olarak ilişkili olacaktır. </a:t>
            </a:r>
          </a:p>
          <a:p>
            <a:r>
              <a:rPr lang="tr-TR" sz="2000" dirty="0" smtClean="0"/>
              <a:t>Bireysel düzeyde ise; </a:t>
            </a:r>
          </a:p>
          <a:p>
            <a:pPr>
              <a:buNone/>
            </a:pPr>
            <a:r>
              <a:rPr lang="tr-TR" sz="2000" dirty="0" smtClean="0"/>
              <a:t>		hedefler iş ile ilgilidir. Ve bireyin işine katkıda bulunan önemli görevleri, temel aktivite alanlarını veya esas sorumluluklarını yansıtır. </a:t>
            </a:r>
            <a:endParaRPr lang="tr-TR"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İşletme İçinde Hedefler Belirlenirken Nelere Dikkat</a:t>
            </a:r>
            <a:br>
              <a:rPr lang="tr-TR" sz="2400" dirty="0" smtClean="0"/>
            </a:br>
            <a:r>
              <a:rPr lang="tr-TR" sz="2400" dirty="0" smtClean="0"/>
              <a:t>				Edilmelidir?</a:t>
            </a:r>
            <a:endParaRPr lang="tr-TR" sz="2400" dirty="0"/>
          </a:p>
        </p:txBody>
      </p:sp>
      <p:sp>
        <p:nvSpPr>
          <p:cNvPr id="3" name="2 İçerik Yer Tutucusu"/>
          <p:cNvSpPr>
            <a:spLocks noGrp="1"/>
          </p:cNvSpPr>
          <p:nvPr>
            <p:ph idx="1"/>
          </p:nvPr>
        </p:nvSpPr>
        <p:spPr/>
        <p:txBody>
          <a:bodyPr>
            <a:normAutofit/>
          </a:bodyPr>
          <a:lstStyle/>
          <a:p>
            <a:endParaRPr lang="tr-TR" sz="2400" dirty="0" smtClean="0"/>
          </a:p>
          <a:p>
            <a:r>
              <a:rPr lang="tr-TR" sz="2400" dirty="0" smtClean="0"/>
              <a:t>Hedefler; somut ve ölçülebilir </a:t>
            </a:r>
          </a:p>
          <a:p>
            <a:r>
              <a:rPr lang="tr-TR" sz="2400" dirty="0" smtClean="0"/>
              <a:t>Sözlü değil, yazılı</a:t>
            </a:r>
          </a:p>
          <a:p>
            <a:r>
              <a:rPr lang="tr-TR" sz="2400" dirty="0" smtClean="0"/>
              <a:t>Belli, aralıklarla değerlendirilip değişiklikler yapılmalı</a:t>
            </a:r>
          </a:p>
          <a:p>
            <a:r>
              <a:rPr lang="tr-TR" sz="2400" dirty="0" smtClean="0"/>
              <a:t>Her alt hedef, bir üst hedefin aracı olacak biçimde geliştirilmelidir.  </a:t>
            </a:r>
            <a:endParaRPr lang="tr-TR" sz="2400" dirty="0"/>
          </a:p>
        </p:txBody>
      </p:sp>
      <p:pic>
        <p:nvPicPr>
          <p:cNvPr id="5123" name="Picture 3" descr="C:\Users\hp\Desktop\hedefff.jpg"/>
          <p:cNvPicPr>
            <a:picLocks noChangeAspect="1" noChangeArrowheads="1"/>
          </p:cNvPicPr>
          <p:nvPr/>
        </p:nvPicPr>
        <p:blipFill>
          <a:blip r:embed="rId2"/>
          <a:srcRect/>
          <a:stretch>
            <a:fillRect/>
          </a:stretch>
        </p:blipFill>
        <p:spPr bwMode="auto">
          <a:xfrm>
            <a:off x="5500694" y="4643446"/>
            <a:ext cx="2609850" cy="17526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İLK ANA HEDEFLERİMİZİ  BELİRLERKEN</a:t>
            </a:r>
            <a:br>
              <a:rPr lang="tr-TR" sz="2400" dirty="0" smtClean="0"/>
            </a:br>
            <a:r>
              <a:rPr lang="tr-TR" sz="2400" dirty="0" smtClean="0"/>
              <a:t>		    HANGİ KONULARA DİKKAT ETMEK GEREKİYOR?</a:t>
            </a:r>
            <a:endParaRPr lang="tr-TR" sz="2400" dirty="0"/>
          </a:p>
        </p:txBody>
      </p:sp>
      <p:sp>
        <p:nvSpPr>
          <p:cNvPr id="3" name="2 İçerik Yer Tutucusu"/>
          <p:cNvSpPr>
            <a:spLocks noGrp="1"/>
          </p:cNvSpPr>
          <p:nvPr>
            <p:ph idx="1"/>
          </p:nvPr>
        </p:nvSpPr>
        <p:spPr/>
        <p:txBody>
          <a:bodyPr>
            <a:normAutofit/>
          </a:bodyPr>
          <a:lstStyle/>
          <a:p>
            <a:r>
              <a:rPr lang="tr-TR" sz="2400" dirty="0" smtClean="0"/>
              <a:t>Vizyon, misyon, politika, strateji uyumu</a:t>
            </a:r>
          </a:p>
          <a:p>
            <a:r>
              <a:rPr lang="tr-TR" sz="2400" dirty="0" smtClean="0"/>
              <a:t>Diğer kurum, bölüm, ve bireysel hedeflerle uyum</a:t>
            </a:r>
          </a:p>
          <a:p>
            <a:r>
              <a:rPr lang="tr-TR" sz="2400" dirty="0" smtClean="0"/>
              <a:t>Ölçülebilir olması</a:t>
            </a:r>
          </a:p>
          <a:p>
            <a:r>
              <a:rPr lang="tr-TR" sz="2400" dirty="0" smtClean="0"/>
              <a:t>Rakiplerin ve örnek alınabilecek diğer kuruluşların verileriyle ve ilgili oranlarla karşılaştırılabilir olması</a:t>
            </a:r>
          </a:p>
          <a:p>
            <a:r>
              <a:rPr lang="tr-TR" sz="2400" dirty="0" smtClean="0"/>
              <a:t>Müşteriye sunulan ürün ve hizmetleri doğrudan etkileyen kritik süreç ve alt süreçlerle ilişki kurulması </a:t>
            </a:r>
          </a:p>
          <a:p>
            <a:pPr>
              <a:buNone/>
            </a:pPr>
            <a:r>
              <a:rPr lang="tr-TR" sz="2400" dirty="0" smtClean="0"/>
              <a:t> </a:t>
            </a:r>
            <a:endParaRPr lang="tr-TR" sz="2400" dirty="0"/>
          </a:p>
        </p:txBody>
      </p:sp>
      <p:pic>
        <p:nvPicPr>
          <p:cNvPr id="10242" name="Picture 2" descr="C:\Users\hp\Desktop\DİKKAT.png"/>
          <p:cNvPicPr>
            <a:picLocks noChangeAspect="1" noChangeArrowheads="1"/>
          </p:cNvPicPr>
          <p:nvPr/>
        </p:nvPicPr>
        <p:blipFill>
          <a:blip r:embed="rId2"/>
          <a:srcRect/>
          <a:stretch>
            <a:fillRect/>
          </a:stretch>
        </p:blipFill>
        <p:spPr bwMode="auto">
          <a:xfrm>
            <a:off x="6357950" y="5010150"/>
            <a:ext cx="2466975" cy="184785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YENİ DÖNEM İÇİN HEDEF BELİRLEME DURUMUNDA</a:t>
            </a:r>
            <a:endParaRPr lang="tr-TR" sz="2400" dirty="0"/>
          </a:p>
        </p:txBody>
      </p:sp>
      <p:sp>
        <p:nvSpPr>
          <p:cNvPr id="3" name="2 İçerik Yer Tutucusu"/>
          <p:cNvSpPr>
            <a:spLocks noGrp="1"/>
          </p:cNvSpPr>
          <p:nvPr>
            <p:ph idx="1"/>
          </p:nvPr>
        </p:nvSpPr>
        <p:spPr/>
        <p:txBody>
          <a:bodyPr>
            <a:normAutofit/>
          </a:bodyPr>
          <a:lstStyle/>
          <a:p>
            <a:r>
              <a:rPr lang="tr-TR" sz="2400" dirty="0" smtClean="0"/>
              <a:t>Önceki dönem performans sonuçlarıyla uyumlu olmasına</a:t>
            </a:r>
          </a:p>
          <a:p>
            <a:endParaRPr lang="tr-TR" sz="2400" dirty="0" smtClean="0"/>
          </a:p>
          <a:p>
            <a:r>
              <a:rPr lang="tr-TR" sz="2400" dirty="0" smtClean="0"/>
              <a:t>Yaratıcı, verimliliği artırıcı ve pazardaki performansı zorlayıcı</a:t>
            </a:r>
          </a:p>
          <a:p>
            <a:r>
              <a:rPr lang="tr-TR" sz="2400" dirty="0" smtClean="0"/>
              <a:t>Ulaşılabilir  </a:t>
            </a:r>
            <a:endParaRPr lang="tr-TR" sz="2400" dirty="0"/>
          </a:p>
        </p:txBody>
      </p:sp>
      <p:pic>
        <p:nvPicPr>
          <p:cNvPr id="11267" name="Picture 3" descr="C:\Users\hp\Desktop\uyum.jpg"/>
          <p:cNvPicPr>
            <a:picLocks noChangeAspect="1" noChangeArrowheads="1"/>
          </p:cNvPicPr>
          <p:nvPr/>
        </p:nvPicPr>
        <p:blipFill>
          <a:blip r:embed="rId2"/>
          <a:srcRect/>
          <a:stretch>
            <a:fillRect/>
          </a:stretch>
        </p:blipFill>
        <p:spPr bwMode="auto">
          <a:xfrm>
            <a:off x="5857884" y="4357694"/>
            <a:ext cx="2600325" cy="176212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ÖRNEK VERİLECEK OLURSA!</a:t>
            </a:r>
            <a:endParaRPr lang="tr-TR" sz="2400" dirty="0"/>
          </a:p>
        </p:txBody>
      </p:sp>
      <p:sp>
        <p:nvSpPr>
          <p:cNvPr id="3" name="2 İçerik Yer Tutucusu"/>
          <p:cNvSpPr>
            <a:spLocks noGrp="1"/>
          </p:cNvSpPr>
          <p:nvPr>
            <p:ph idx="1"/>
          </p:nvPr>
        </p:nvSpPr>
        <p:spPr/>
        <p:txBody>
          <a:bodyPr>
            <a:normAutofit/>
          </a:bodyPr>
          <a:lstStyle/>
          <a:p>
            <a:r>
              <a:rPr lang="tr-TR" sz="2000" dirty="0" smtClean="0"/>
              <a:t>Hedefler nicel ve zaman bazlı olmalıdır.Spesifik ve ölçülebilir. (performansı geliştirmek ve belirli bir çıktı düzeyine ulaşacak şekilde olmalıdır)</a:t>
            </a:r>
          </a:p>
          <a:p>
            <a:pPr>
              <a:buNone/>
            </a:pPr>
            <a:r>
              <a:rPr lang="tr-TR" sz="2000" dirty="0" smtClean="0"/>
              <a:t>		</a:t>
            </a:r>
          </a:p>
          <a:p>
            <a:pPr>
              <a:buNone/>
            </a:pPr>
            <a:r>
              <a:rPr lang="tr-TR" sz="2000" dirty="0" smtClean="0"/>
              <a:t>-30 Temmuz’a kadar 2 milyar TL’lik satışa ulaşmak</a:t>
            </a:r>
          </a:p>
          <a:p>
            <a:pPr>
              <a:buNone/>
            </a:pPr>
            <a:r>
              <a:rPr lang="tr-TR" sz="2000" dirty="0" smtClean="0"/>
              <a:t>-1000 birimden daha az stok bulundurmak</a:t>
            </a:r>
          </a:p>
          <a:p>
            <a:pPr>
              <a:buNone/>
            </a:pPr>
            <a:r>
              <a:rPr lang="tr-TR" sz="2000" dirty="0" smtClean="0"/>
              <a:t>		Performans geliştirmeye yönelik birer örnek vermek gerekirse;</a:t>
            </a:r>
          </a:p>
          <a:p>
            <a:pPr>
              <a:buNone/>
            </a:pPr>
            <a:r>
              <a:rPr lang="tr-TR" sz="2000" dirty="0" smtClean="0"/>
              <a:t>-Piyasa koşullarında %8 satış cirosu artışı sağlamak</a:t>
            </a:r>
          </a:p>
          <a:p>
            <a:pPr>
              <a:buNone/>
            </a:pPr>
            <a:r>
              <a:rPr lang="tr-TR" sz="2000" dirty="0" smtClean="0"/>
              <a:t>-1 Temmuz’a kadar hata oranını 1/1000 azaltmak</a:t>
            </a:r>
          </a:p>
          <a:p>
            <a:pPr>
              <a:buNone/>
            </a:pPr>
            <a:r>
              <a:rPr lang="tr-TR" sz="2000" dirty="0" smtClean="0"/>
              <a:t>-Yıl sonuna kadar müşteri oranını %5 artırmak  </a:t>
            </a:r>
            <a:endParaRPr lang="tr-TR"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Ya da Değerlendirme Örnekleri Vermeye </a:t>
            </a:r>
            <a:br>
              <a:rPr lang="tr-TR" sz="2400" dirty="0" smtClean="0"/>
            </a:br>
            <a:r>
              <a:rPr lang="tr-TR" sz="2400" dirty="0" smtClean="0"/>
              <a:t>			Ne dersiniz?</a:t>
            </a:r>
            <a:endParaRPr lang="tr-TR" sz="2400" dirty="0"/>
          </a:p>
        </p:txBody>
      </p:sp>
      <p:sp>
        <p:nvSpPr>
          <p:cNvPr id="3" name="2 İçerik Yer Tutucusu"/>
          <p:cNvSpPr>
            <a:spLocks noGrp="1"/>
          </p:cNvSpPr>
          <p:nvPr>
            <p:ph idx="1"/>
          </p:nvPr>
        </p:nvSpPr>
        <p:spPr/>
        <p:txBody>
          <a:bodyPr>
            <a:normAutofit/>
          </a:bodyPr>
          <a:lstStyle/>
          <a:p>
            <a:r>
              <a:rPr lang="tr-TR" sz="2000" dirty="0" smtClean="0"/>
              <a:t>Sipariş teslimini 24 saat içinde %95 doğrulukla başarma</a:t>
            </a:r>
          </a:p>
          <a:p>
            <a:endParaRPr lang="tr-TR" sz="2000" dirty="0" smtClean="0"/>
          </a:p>
          <a:p>
            <a:r>
              <a:rPr lang="tr-TR" sz="2000" dirty="0" smtClean="0"/>
              <a:t>3 ay içinde bütün GOLD STAR müşterileriyle görüşme ve hizmet kontratlarını  yenileme</a:t>
            </a:r>
          </a:p>
          <a:p>
            <a:endParaRPr lang="tr-TR" sz="2000" dirty="0" smtClean="0"/>
          </a:p>
          <a:p>
            <a:r>
              <a:rPr lang="tr-TR" sz="2000" dirty="0" smtClean="0"/>
              <a:t>Bölüm için bütün ISO 9000 dokümantasyonunu koruma ve Kasım ayında akreditasyonu yeniden  güvence altına alma</a:t>
            </a:r>
          </a:p>
          <a:p>
            <a:pPr>
              <a:buNone/>
            </a:pPr>
            <a:r>
              <a:rPr lang="tr-TR" sz="2000" dirty="0" smtClean="0"/>
              <a:t> </a:t>
            </a:r>
            <a:endParaRPr lang="tr-TR"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PERFORMANS STANDARTLARINI TANIMLAMA</a:t>
            </a:r>
            <a:endParaRPr lang="tr-TR" sz="2400" dirty="0"/>
          </a:p>
        </p:txBody>
      </p:sp>
      <p:sp>
        <p:nvSpPr>
          <p:cNvPr id="3" name="2 İçerik Yer Tutucusu"/>
          <p:cNvSpPr>
            <a:spLocks noGrp="1"/>
          </p:cNvSpPr>
          <p:nvPr>
            <p:ph idx="1"/>
          </p:nvPr>
        </p:nvSpPr>
        <p:spPr/>
        <p:txBody>
          <a:bodyPr>
            <a:normAutofit/>
          </a:bodyPr>
          <a:lstStyle/>
          <a:p>
            <a:r>
              <a:rPr lang="tr-TR" sz="2000" dirty="0" smtClean="0"/>
              <a:t>Hedefi tanımladıktan sonraki aşama, her hangi bir alan için performans standartlarını tanımlamaktır. </a:t>
            </a:r>
          </a:p>
          <a:p>
            <a:endParaRPr lang="tr-TR" sz="2000" dirty="0" smtClean="0"/>
          </a:p>
          <a:p>
            <a:pPr>
              <a:buNone/>
            </a:pPr>
            <a:r>
              <a:rPr lang="tr-TR" sz="2000" dirty="0" smtClean="0"/>
              <a:t>		performans standartları gerçekte ÇIKTI olarak tanımlanır. </a:t>
            </a:r>
          </a:p>
          <a:p>
            <a:pPr>
              <a:buNone/>
            </a:pPr>
            <a:r>
              <a:rPr lang="tr-TR" sz="2000" dirty="0" smtClean="0"/>
              <a:t>	Standartların, hizmet düzeyi veya cevaplama hızı gibi konularda sayısal hale getirilme tercih edilmelidir.  </a:t>
            </a:r>
            <a:endParaRPr lang="tr-TR"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Yine Örnekler vermeye Ne dersiniz?</a:t>
            </a:r>
            <a:endParaRPr lang="tr-TR" sz="2400" dirty="0"/>
          </a:p>
        </p:txBody>
      </p:sp>
      <p:sp>
        <p:nvSpPr>
          <p:cNvPr id="3" name="2 İçerik Yer Tutucusu"/>
          <p:cNvSpPr>
            <a:spLocks noGrp="1"/>
          </p:cNvSpPr>
          <p:nvPr>
            <p:ph idx="1"/>
          </p:nvPr>
        </p:nvSpPr>
        <p:spPr/>
        <p:txBody>
          <a:bodyPr>
            <a:normAutofit/>
          </a:bodyPr>
          <a:lstStyle/>
          <a:p>
            <a:endParaRPr lang="tr-TR" sz="2000" dirty="0" smtClean="0"/>
          </a:p>
          <a:p>
            <a:r>
              <a:rPr lang="tr-TR" sz="2000" dirty="0" smtClean="0"/>
              <a:t>Muhasebe dönemi sonunda 3 çalışma günü içinde, yöneticilerle yönetim hesaplarını hazırlama ve çoğaltma</a:t>
            </a:r>
          </a:p>
          <a:p>
            <a:r>
              <a:rPr lang="tr-TR" sz="2000" dirty="0" smtClean="0"/>
              <a:t>24 saat içinde tüketici şikayetlerinin %90’ı ile ilgilenme, aynı gün onaylanmış olmasını sağlama ve 5 gün içinde şikayetleri cevaplama</a:t>
            </a:r>
          </a:p>
          <a:p>
            <a:r>
              <a:rPr lang="tr-TR" sz="2000" dirty="0" smtClean="0"/>
              <a:t>Müşteri şikayetlerinde 1/1000 işlemi aşmadan müşteri memnuniyet düzeyini sürdürme</a:t>
            </a:r>
            <a:endParaRPr lang="tr-TR"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SÜREÇ HEDEFLERİ NASIL BELİRLENİR?</a:t>
            </a:r>
            <a:endParaRPr lang="tr-TR" sz="2400" dirty="0"/>
          </a:p>
        </p:txBody>
      </p:sp>
      <p:sp>
        <p:nvSpPr>
          <p:cNvPr id="3" name="2 İçerik Yer Tutucusu"/>
          <p:cNvSpPr>
            <a:spLocks noGrp="1"/>
          </p:cNvSpPr>
          <p:nvPr>
            <p:ph idx="1"/>
          </p:nvPr>
        </p:nvSpPr>
        <p:spPr/>
        <p:txBody>
          <a:bodyPr>
            <a:normAutofit/>
          </a:bodyPr>
          <a:lstStyle/>
          <a:p>
            <a:r>
              <a:rPr lang="tr-TR" sz="2400" dirty="0" smtClean="0"/>
              <a:t>Belirlenmiş olan temel ve destek süreçlerle, kritik süreçler için performans göstergeleri ve hedefler belirlenebilir.</a:t>
            </a:r>
          </a:p>
          <a:p>
            <a:endParaRPr lang="tr-TR" sz="2400" dirty="0" smtClean="0"/>
          </a:p>
          <a:p>
            <a:r>
              <a:rPr lang="tr-TR" sz="2400" dirty="0" smtClean="0"/>
              <a:t>Bu sürecin çıktılarını etkileyen parametrelere bağlı olan sayısal hedefler tanımlanabilir. </a:t>
            </a:r>
          </a:p>
          <a:p>
            <a:endParaRPr lang="tr-TR" sz="2400" dirty="0" smtClean="0"/>
          </a:p>
          <a:p>
            <a:r>
              <a:rPr lang="tr-TR" sz="2400" dirty="0" smtClean="0"/>
              <a:t>Haydi gelin bir AR-GE bölümünü ele alalım</a:t>
            </a:r>
          </a:p>
          <a:p>
            <a:pPr>
              <a:buNone/>
            </a:pPr>
            <a:r>
              <a:rPr lang="tr-TR" sz="2400" dirty="0" smtClean="0"/>
              <a:t> </a:t>
            </a:r>
            <a:endParaRPr lang="tr-TR" sz="2400" dirty="0"/>
          </a:p>
        </p:txBody>
      </p:sp>
      <p:pic>
        <p:nvPicPr>
          <p:cNvPr id="12291" name="Picture 3" descr="C:\Users\hp\Desktop\arge.jpg"/>
          <p:cNvPicPr>
            <a:picLocks noChangeAspect="1" noChangeArrowheads="1"/>
          </p:cNvPicPr>
          <p:nvPr/>
        </p:nvPicPr>
        <p:blipFill>
          <a:blip r:embed="rId2"/>
          <a:srcRect/>
          <a:stretch>
            <a:fillRect/>
          </a:stretch>
        </p:blipFill>
        <p:spPr bwMode="auto">
          <a:xfrm>
            <a:off x="5929322" y="4929198"/>
            <a:ext cx="2705100" cy="1685925"/>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			ÜRÜN GELİŞTİRME SÜRECİ</a:t>
            </a:r>
            <a:endParaRPr lang="tr-TR" sz="2400" b="1" dirty="0"/>
          </a:p>
        </p:txBody>
      </p:sp>
      <p:sp>
        <p:nvSpPr>
          <p:cNvPr id="3" name="2 İçerik Yer Tutucusu"/>
          <p:cNvSpPr>
            <a:spLocks noGrp="1"/>
          </p:cNvSpPr>
          <p:nvPr>
            <p:ph idx="1"/>
          </p:nvPr>
        </p:nvSpPr>
        <p:spPr/>
        <p:txBody>
          <a:bodyPr>
            <a:normAutofit/>
          </a:bodyPr>
          <a:lstStyle/>
          <a:p>
            <a:endParaRPr lang="tr-TR" sz="2000" dirty="0" smtClean="0"/>
          </a:p>
          <a:p>
            <a:r>
              <a:rPr lang="tr-TR" sz="2000" dirty="0" smtClean="0"/>
              <a:t>HEDEF KONUSU: Yeni ürün geliştirme</a:t>
            </a:r>
          </a:p>
          <a:p>
            <a:r>
              <a:rPr lang="tr-TR" sz="2000" dirty="0" smtClean="0"/>
              <a:t>SÜREÇ: ürün geliştirme hızı</a:t>
            </a:r>
          </a:p>
          <a:p>
            <a:endParaRPr lang="tr-TR" sz="2000" dirty="0" smtClean="0"/>
          </a:p>
          <a:p>
            <a:r>
              <a:rPr lang="tr-TR" sz="2000" dirty="0" smtClean="0"/>
              <a:t>SAYISAL HEDEF:2017 yılı içinde yeni 3 ürünün geliştirilip pazara sunulması </a:t>
            </a:r>
            <a:endParaRPr lang="tr-TR" sz="2000" dirty="0"/>
          </a:p>
        </p:txBody>
      </p:sp>
      <p:pic>
        <p:nvPicPr>
          <p:cNvPr id="1027" name="Picture 3" descr="C:\Users\hp\Desktop\ürün geliştirme süreci.png"/>
          <p:cNvPicPr>
            <a:picLocks noChangeAspect="1" noChangeArrowheads="1"/>
          </p:cNvPicPr>
          <p:nvPr/>
        </p:nvPicPr>
        <p:blipFill>
          <a:blip r:embed="rId2"/>
          <a:srcRect/>
          <a:stretch>
            <a:fillRect/>
          </a:stretch>
        </p:blipFill>
        <p:spPr bwMode="auto">
          <a:xfrm>
            <a:off x="2857488" y="4214818"/>
            <a:ext cx="2466975" cy="18478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a:t>
            </a:r>
            <a:r>
              <a:rPr lang="tr-TR" sz="2400" b="1" dirty="0" smtClean="0"/>
              <a:t>HEDEFLERLE YÖNETİMİN </a:t>
            </a:r>
            <a:r>
              <a:rPr lang="tr-TR" sz="2400" b="1" dirty="0" smtClean="0"/>
              <a:t>AVANTAJI NEDİR?</a:t>
            </a:r>
            <a:endParaRPr lang="tr-TR" sz="2400" dirty="0"/>
          </a:p>
        </p:txBody>
      </p:sp>
      <p:sp>
        <p:nvSpPr>
          <p:cNvPr id="3" name="2 İçerik Yer Tutucusu"/>
          <p:cNvSpPr>
            <a:spLocks noGrp="1"/>
          </p:cNvSpPr>
          <p:nvPr>
            <p:ph idx="1"/>
          </p:nvPr>
        </p:nvSpPr>
        <p:spPr/>
        <p:txBody>
          <a:bodyPr>
            <a:normAutofit/>
          </a:bodyPr>
          <a:lstStyle/>
          <a:p>
            <a:r>
              <a:rPr lang="tr-TR" sz="2400" dirty="0" smtClean="0"/>
              <a:t>Çalışanların veya birimlerin aynı hedefe ilerlemesinin sağlanması - Öncelikler farklı ise, konu ile hemfikir olan kişi sayısı az ise, şirketin gitmek istediği yön farklı olabilir (Everest tırmanışı)</a:t>
            </a:r>
          </a:p>
          <a:p>
            <a:r>
              <a:rPr lang="tr-TR" sz="2400" dirty="0" smtClean="0"/>
              <a:t>Büyük resmi kaç kişi görüyor (</a:t>
            </a:r>
            <a:r>
              <a:rPr lang="tr-TR" sz="2400" dirty="0" err="1" smtClean="0"/>
              <a:t>Starbucks</a:t>
            </a:r>
            <a:r>
              <a:rPr lang="tr-TR" sz="2400" dirty="0" smtClean="0"/>
              <a:t>)</a:t>
            </a:r>
          </a:p>
          <a:p>
            <a:pPr>
              <a:buNone/>
            </a:pPr>
            <a:endParaRPr lang="tr-TR" sz="2400" dirty="0" smtClean="0"/>
          </a:p>
          <a:p>
            <a:r>
              <a:rPr lang="tr-TR" sz="2400" dirty="0" smtClean="0"/>
              <a:t>Odaklanmak ve günü kurtarmayı </a:t>
            </a:r>
          </a:p>
          <a:p>
            <a:pPr>
              <a:buNone/>
            </a:pPr>
            <a:r>
              <a:rPr lang="tr-TR" sz="2400" dirty="0" smtClean="0"/>
              <a:t>Engellemek ve Zaman yönetimi</a:t>
            </a:r>
            <a:endParaRPr lang="tr-TR" sz="2400" dirty="0"/>
          </a:p>
        </p:txBody>
      </p:sp>
      <p:pic>
        <p:nvPicPr>
          <p:cNvPr id="3074" name="Picture 2" descr="C:\Users\hp\Desktop\everest.jpg"/>
          <p:cNvPicPr>
            <a:picLocks noChangeAspect="1" noChangeArrowheads="1"/>
          </p:cNvPicPr>
          <p:nvPr/>
        </p:nvPicPr>
        <p:blipFill>
          <a:blip r:embed="rId2"/>
          <a:srcRect/>
          <a:stretch>
            <a:fillRect/>
          </a:stretch>
        </p:blipFill>
        <p:spPr bwMode="auto">
          <a:xfrm>
            <a:off x="1" y="0"/>
            <a:ext cx="1928794" cy="1914525"/>
          </a:xfrm>
          <a:prstGeom prst="rect">
            <a:avLst/>
          </a:prstGeom>
          <a:noFill/>
        </p:spPr>
      </p:pic>
      <p:pic>
        <p:nvPicPr>
          <p:cNvPr id="3075" name="Picture 3" descr="C:\Users\hp\Desktop\büyük resim.jpg"/>
          <p:cNvPicPr>
            <a:picLocks noChangeAspect="1" noChangeArrowheads="1"/>
          </p:cNvPicPr>
          <p:nvPr/>
        </p:nvPicPr>
        <p:blipFill>
          <a:blip r:embed="rId3"/>
          <a:srcRect/>
          <a:stretch>
            <a:fillRect/>
          </a:stretch>
        </p:blipFill>
        <p:spPr bwMode="auto">
          <a:xfrm>
            <a:off x="6362700" y="1"/>
            <a:ext cx="2781300" cy="1357298"/>
          </a:xfrm>
          <a:prstGeom prst="rect">
            <a:avLst/>
          </a:prstGeom>
          <a:noFill/>
        </p:spPr>
      </p:pic>
      <p:pic>
        <p:nvPicPr>
          <p:cNvPr id="3076" name="Picture 4" descr="C:\Users\hp\Desktop\odaklanmak.jpg"/>
          <p:cNvPicPr>
            <a:picLocks noChangeAspect="1" noChangeArrowheads="1"/>
          </p:cNvPicPr>
          <p:nvPr/>
        </p:nvPicPr>
        <p:blipFill>
          <a:blip r:embed="rId4"/>
          <a:srcRect/>
          <a:stretch>
            <a:fillRect/>
          </a:stretch>
        </p:blipFill>
        <p:spPr bwMode="auto">
          <a:xfrm>
            <a:off x="6286512" y="3071810"/>
            <a:ext cx="2600325" cy="1752600"/>
          </a:xfrm>
          <a:prstGeom prst="rect">
            <a:avLst/>
          </a:prstGeom>
          <a:noFill/>
        </p:spPr>
      </p:pic>
      <p:pic>
        <p:nvPicPr>
          <p:cNvPr id="3077" name="Picture 5" descr="C:\Users\hp\Desktop\günü kurtarmak.png"/>
          <p:cNvPicPr>
            <a:picLocks noChangeAspect="1" noChangeArrowheads="1"/>
          </p:cNvPicPr>
          <p:nvPr/>
        </p:nvPicPr>
        <p:blipFill>
          <a:blip r:embed="rId5"/>
          <a:srcRect/>
          <a:stretch>
            <a:fillRect/>
          </a:stretch>
        </p:blipFill>
        <p:spPr bwMode="auto">
          <a:xfrm>
            <a:off x="0" y="5429264"/>
            <a:ext cx="3867150" cy="1181100"/>
          </a:xfrm>
          <a:prstGeom prst="rect">
            <a:avLst/>
          </a:prstGeom>
          <a:noFill/>
        </p:spPr>
      </p:pic>
      <p:pic>
        <p:nvPicPr>
          <p:cNvPr id="3078" name="Picture 6" descr="C:\Users\hp\Desktop\zamanı yönetmek.jpg"/>
          <p:cNvPicPr>
            <a:picLocks noChangeAspect="1" noChangeArrowheads="1"/>
          </p:cNvPicPr>
          <p:nvPr/>
        </p:nvPicPr>
        <p:blipFill>
          <a:blip r:embed="rId6"/>
          <a:srcRect/>
          <a:stretch>
            <a:fillRect/>
          </a:stretch>
        </p:blipFill>
        <p:spPr bwMode="auto">
          <a:xfrm>
            <a:off x="6000760" y="4929198"/>
            <a:ext cx="2876550" cy="159067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smtClean="0"/>
          </a:p>
          <a:p>
            <a:r>
              <a:rPr lang="tr-TR" sz="2000" dirty="0" smtClean="0"/>
              <a:t>Performans eğer arzulanan belirli ve gözlenen sonuçları gösteriyorsa, standart verilebilir. </a:t>
            </a:r>
          </a:p>
          <a:p>
            <a:endParaRPr lang="tr-TR" sz="2000" dirty="0" smtClean="0"/>
          </a:p>
          <a:p>
            <a:r>
              <a:rPr lang="tr-TR" sz="2000" dirty="0" smtClean="0"/>
              <a:t>Yönetim prosedürleri, iyi işleyen uygulamalar, müşteri veya alıcı tatmini ve kamuoyu imajı gibi alanlarda zaten tanımlanan </a:t>
            </a:r>
            <a:r>
              <a:rPr lang="tr-TR" sz="2000" dirty="0" err="1" smtClean="0"/>
              <a:t>operasyonel</a:t>
            </a:r>
            <a:r>
              <a:rPr lang="tr-TR" sz="2000" dirty="0" smtClean="0"/>
              <a:t> normlara ulaşılması, </a:t>
            </a:r>
          </a:p>
          <a:p>
            <a:r>
              <a:rPr lang="tr-TR" sz="2000" dirty="0" smtClean="0"/>
              <a:t>Çalışanın, müşterilerin, alıcıların veya organizasyon için önemli insanların davranışlarındaki değişme,</a:t>
            </a:r>
          </a:p>
          <a:p>
            <a:r>
              <a:rPr lang="tr-TR" sz="2000" dirty="0" smtClean="0"/>
              <a:t>İstekleri cevaplama ve aktivite hızı</a:t>
            </a:r>
          </a:p>
          <a:p>
            <a:r>
              <a:rPr lang="tr-TR" sz="2000" dirty="0" smtClean="0"/>
              <a:t>Alıcıların, müşterilerin (iç ve dış) ve hizmet sağlayan dış kuruluşların tepkileri     </a:t>
            </a:r>
            <a:endParaRPr lang="tr-TR"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endParaRPr lang="tr-TR" sz="2000" dirty="0" smtClean="0"/>
          </a:p>
          <a:p>
            <a:endParaRPr lang="tr-TR" sz="2000" dirty="0" smtClean="0"/>
          </a:p>
          <a:p>
            <a:r>
              <a:rPr lang="tr-TR" sz="2000" dirty="0" smtClean="0"/>
              <a:t>Her bir hedefin bir eylem planı içermesi gerekir. Eylem planı; yöneticinin eylemleri organize etmesi, koordine etmesi, ve programa sadık kalmasına yardımcı olur. </a:t>
            </a:r>
          </a:p>
          <a:p>
            <a:endParaRPr lang="tr-TR" sz="2000" dirty="0" smtClean="0"/>
          </a:p>
          <a:p>
            <a:r>
              <a:rPr lang="tr-TR" sz="2000" dirty="0" smtClean="0"/>
              <a:t>Hedefleri ölçmeye yönelik </a:t>
            </a:r>
            <a:r>
              <a:rPr lang="tr-TR" sz="2000" dirty="0" err="1" smtClean="0"/>
              <a:t>metodları</a:t>
            </a:r>
            <a:r>
              <a:rPr lang="tr-TR" sz="2000" dirty="0" smtClean="0"/>
              <a:t>, başarmak için gerekli kaynakları ve önemli eylemler için bitiş tarihlerinin çizelgesini içerir.     </a:t>
            </a:r>
            <a:endParaRPr lang="tr-TR"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HEDEFLER BELİRLENİRKEN, YANIMIZDA</a:t>
            </a:r>
            <a:br>
              <a:rPr lang="tr-TR" sz="2400" dirty="0" smtClean="0"/>
            </a:br>
            <a:r>
              <a:rPr lang="tr-TR" sz="2400" dirty="0" smtClean="0"/>
              <a:t>			KİMLER OLMALI? </a:t>
            </a:r>
            <a:endParaRPr lang="tr-TR" sz="2400" dirty="0"/>
          </a:p>
        </p:txBody>
      </p:sp>
      <p:sp>
        <p:nvSpPr>
          <p:cNvPr id="3" name="2 İçerik Yer Tutucusu"/>
          <p:cNvSpPr>
            <a:spLocks noGrp="1"/>
          </p:cNvSpPr>
          <p:nvPr>
            <p:ph idx="1"/>
          </p:nvPr>
        </p:nvSpPr>
        <p:spPr/>
        <p:txBody>
          <a:bodyPr>
            <a:normAutofit/>
          </a:bodyPr>
          <a:lstStyle/>
          <a:p>
            <a:pPr>
              <a:buNone/>
            </a:pPr>
            <a:endParaRPr lang="tr-TR" sz="2400" dirty="0" smtClean="0"/>
          </a:p>
          <a:p>
            <a:pPr>
              <a:buNone/>
            </a:pPr>
            <a:r>
              <a:rPr lang="tr-TR" sz="2400" dirty="0" smtClean="0"/>
              <a:t>	Kademeli olarak bir paylaşım ve iletişim sürecini gerektirir. (uzlaşma ve görüş birliği önemlidir)</a:t>
            </a:r>
          </a:p>
          <a:p>
            <a:pPr>
              <a:buNone/>
            </a:pPr>
            <a:r>
              <a:rPr lang="tr-TR" sz="2400" dirty="0" smtClean="0"/>
              <a:t>		-Süreç ve bölüm hedefleri sonra belirlenmelidir. </a:t>
            </a:r>
          </a:p>
          <a:p>
            <a:pPr>
              <a:buNone/>
            </a:pPr>
            <a:r>
              <a:rPr lang="tr-TR" sz="2400" dirty="0" smtClean="0"/>
              <a:t>		-Bütün bu aşamalarda, hedefler, diğer ilgili yönetici ve ilgililerle paylaşılacaktır.</a:t>
            </a:r>
          </a:p>
          <a:p>
            <a:pPr>
              <a:buNone/>
            </a:pPr>
            <a:r>
              <a:rPr lang="tr-TR" sz="2400" dirty="0" smtClean="0"/>
              <a:t>		-Daha sonra da çeşitli “iletişim kanalları” ile tüm çalışanlara duyurulacaktır. </a:t>
            </a:r>
            <a:endParaRPr lang="tr-TR" sz="2400" dirty="0"/>
          </a:p>
        </p:txBody>
      </p:sp>
      <p:pic>
        <p:nvPicPr>
          <p:cNvPr id="1026" name="Picture 2" descr="C:\Users\hp\Desktop\iletişim kanalları.jpg"/>
          <p:cNvPicPr>
            <a:picLocks noChangeAspect="1" noChangeArrowheads="1"/>
          </p:cNvPicPr>
          <p:nvPr/>
        </p:nvPicPr>
        <p:blipFill>
          <a:blip r:embed="rId2"/>
          <a:srcRect/>
          <a:stretch>
            <a:fillRect/>
          </a:stretch>
        </p:blipFill>
        <p:spPr bwMode="auto">
          <a:xfrm>
            <a:off x="5715008" y="5143512"/>
            <a:ext cx="3143250" cy="1457325"/>
          </a:xfrm>
          <a:prstGeom prst="rect">
            <a:avLst/>
          </a:prstGeom>
          <a:noFill/>
        </p:spPr>
      </p:pic>
      <p:pic>
        <p:nvPicPr>
          <p:cNvPr id="1027" name="Picture 3" descr="C:\Users\hp\Desktop\hedefler.png"/>
          <p:cNvPicPr>
            <a:picLocks noChangeAspect="1" noChangeArrowheads="1"/>
          </p:cNvPicPr>
          <p:nvPr/>
        </p:nvPicPr>
        <p:blipFill>
          <a:blip r:embed="rId3"/>
          <a:srcRect/>
          <a:stretch>
            <a:fillRect/>
          </a:stretch>
        </p:blipFill>
        <p:spPr bwMode="auto">
          <a:xfrm>
            <a:off x="0" y="0"/>
            <a:ext cx="2000232" cy="173355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ÇOK ÖNEMLİ BİR KONU: DİKKAT DİKKAT!</a:t>
            </a:r>
            <a:endParaRPr lang="tr-TR" sz="2400" dirty="0"/>
          </a:p>
        </p:txBody>
      </p:sp>
      <p:sp>
        <p:nvSpPr>
          <p:cNvPr id="3" name="2 İçerik Yer Tutucusu"/>
          <p:cNvSpPr>
            <a:spLocks noGrp="1"/>
          </p:cNvSpPr>
          <p:nvPr>
            <p:ph idx="1"/>
          </p:nvPr>
        </p:nvSpPr>
        <p:spPr/>
        <p:txBody>
          <a:bodyPr>
            <a:normAutofit/>
          </a:bodyPr>
          <a:lstStyle/>
          <a:p>
            <a:r>
              <a:rPr lang="tr-TR" sz="2400" dirty="0" smtClean="0"/>
              <a:t>Kurumsal hedefler ile süreç hedeflerinin birbiriyle uyumlu ve doğru yönde etkileşim içinde olmasını sağlamalıyız</a:t>
            </a:r>
          </a:p>
          <a:p>
            <a:endParaRPr lang="tr-TR" sz="2400" dirty="0" smtClean="0"/>
          </a:p>
          <a:p>
            <a:r>
              <a:rPr lang="tr-TR" sz="2400" dirty="0" smtClean="0"/>
              <a:t>Hedefler zaman içinde değişebilir mi? </a:t>
            </a:r>
          </a:p>
          <a:p>
            <a:pPr>
              <a:buNone/>
            </a:pPr>
            <a:r>
              <a:rPr lang="tr-TR" sz="2400" dirty="0" smtClean="0"/>
              <a:t>      Bu soruya yanıt verecek var mı? </a:t>
            </a:r>
          </a:p>
          <a:p>
            <a:pPr>
              <a:buNone/>
            </a:pPr>
            <a:r>
              <a:rPr lang="tr-TR" sz="2400" dirty="0" smtClean="0"/>
              <a:t>-hedefler performans sonuçlarının değerlendirilmesi sırasında hedeflerin konu ve sayısal olarak uygunluğu hedef belirleme kriterlerine göre değerlendirilebilir  </a:t>
            </a:r>
            <a:endParaRPr lang="tr-TR" sz="2400" dirty="0"/>
          </a:p>
        </p:txBody>
      </p:sp>
      <p:pic>
        <p:nvPicPr>
          <p:cNvPr id="14338" name="Picture 2" descr="C:\Users\hp\Desktop\performans.jpg"/>
          <p:cNvPicPr>
            <a:picLocks noChangeAspect="1" noChangeArrowheads="1"/>
          </p:cNvPicPr>
          <p:nvPr/>
        </p:nvPicPr>
        <p:blipFill>
          <a:blip r:embed="rId2"/>
          <a:srcRect/>
          <a:stretch>
            <a:fillRect/>
          </a:stretch>
        </p:blipFill>
        <p:spPr bwMode="auto">
          <a:xfrm>
            <a:off x="0" y="1"/>
            <a:ext cx="2143125" cy="1714488"/>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SWOT ANALİZİNİN YAPILMASI </a:t>
            </a:r>
            <a:br>
              <a:rPr lang="tr-TR" sz="2400" dirty="0" smtClean="0"/>
            </a:br>
            <a:r>
              <a:rPr lang="tr-TR" sz="2400" dirty="0" smtClean="0"/>
              <a:t>			VE İŞLETME İÇİN ÖNEMİ</a:t>
            </a:r>
            <a:endParaRPr lang="tr-TR" sz="2400" dirty="0"/>
          </a:p>
        </p:txBody>
      </p:sp>
      <p:sp>
        <p:nvSpPr>
          <p:cNvPr id="3" name="2 İçerik Yer Tutucusu"/>
          <p:cNvSpPr>
            <a:spLocks noGrp="1"/>
          </p:cNvSpPr>
          <p:nvPr>
            <p:ph idx="1"/>
          </p:nvPr>
        </p:nvSpPr>
        <p:spPr/>
        <p:txBody>
          <a:bodyPr>
            <a:normAutofit/>
          </a:bodyPr>
          <a:lstStyle/>
          <a:p>
            <a:pPr>
              <a:buNone/>
            </a:pPr>
            <a:r>
              <a:rPr lang="tr-TR" sz="2000" dirty="0" smtClean="0"/>
              <a:t>		Çevre koşullarının değerlendirilmesi için pratik bir araç</a:t>
            </a:r>
          </a:p>
          <a:p>
            <a:pPr>
              <a:buNone/>
            </a:pPr>
            <a:endParaRPr lang="tr-TR" sz="2000" dirty="0" smtClean="0"/>
          </a:p>
          <a:p>
            <a:pPr>
              <a:buNone/>
            </a:pPr>
            <a:r>
              <a:rPr lang="tr-TR" sz="2000" dirty="0" err="1" smtClean="0"/>
              <a:t>Strenghts</a:t>
            </a:r>
            <a:r>
              <a:rPr lang="tr-TR" sz="2000" dirty="0" smtClean="0"/>
              <a:t>: güçlü yanlar /</a:t>
            </a:r>
            <a:r>
              <a:rPr lang="tr-TR" sz="2000" dirty="0" err="1" smtClean="0"/>
              <a:t>weaknesses</a:t>
            </a:r>
            <a:r>
              <a:rPr lang="tr-TR" sz="2000" dirty="0" smtClean="0"/>
              <a:t>: zayıf yanlar (buna biz iç faktörler diyoruz)</a:t>
            </a:r>
          </a:p>
          <a:p>
            <a:pPr>
              <a:buNone/>
            </a:pPr>
            <a:r>
              <a:rPr lang="tr-TR" sz="2000" dirty="0" err="1" smtClean="0"/>
              <a:t>Opportunities</a:t>
            </a:r>
            <a:r>
              <a:rPr lang="tr-TR" sz="2000" dirty="0" smtClean="0"/>
              <a:t>: Fırsatlar/ </a:t>
            </a:r>
            <a:r>
              <a:rPr lang="tr-TR" sz="2000" dirty="0" err="1" smtClean="0"/>
              <a:t>Threats</a:t>
            </a:r>
            <a:r>
              <a:rPr lang="tr-TR" sz="2000" dirty="0" smtClean="0"/>
              <a:t>:tehditler</a:t>
            </a:r>
          </a:p>
          <a:p>
            <a:pPr>
              <a:buNone/>
            </a:pPr>
            <a:r>
              <a:rPr lang="tr-TR" sz="2000" dirty="0" smtClean="0"/>
              <a:t>Güçlü yönler; organizasyonun belirlediği hedeflere ulaşılabilmesi için kendisine avantaj sağlayacak öze niteliktir. </a:t>
            </a:r>
          </a:p>
          <a:p>
            <a:pPr>
              <a:buNone/>
            </a:pPr>
            <a:endParaRPr lang="tr-TR" sz="2000" dirty="0" smtClean="0"/>
          </a:p>
          <a:p>
            <a:pPr>
              <a:buNone/>
            </a:pPr>
            <a:r>
              <a:rPr lang="tr-TR" sz="2000" dirty="0" smtClean="0"/>
              <a:t>Zayıf yönler ise; organizasyonun belirlediği hedeflere ulaşılabilmesinde kendisi için dezavantaj olan öze niteliktir.   </a:t>
            </a:r>
            <a:endParaRPr lang="tr-TR" sz="2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Fırsatlar: </a:t>
            </a:r>
            <a:r>
              <a:rPr lang="tr-TR" sz="2000" dirty="0" smtClean="0"/>
              <a:t>hedefe ulaşabilmesinde organizasyona yardımcı olacak dış çevre koşullarıdır</a:t>
            </a:r>
          </a:p>
          <a:p>
            <a:endParaRPr lang="tr-TR" sz="2000" dirty="0" smtClean="0"/>
          </a:p>
          <a:p>
            <a:endParaRPr lang="tr-TR" sz="2000" dirty="0" smtClean="0"/>
          </a:p>
          <a:p>
            <a:r>
              <a:rPr lang="tr-TR" sz="2400" dirty="0" smtClean="0"/>
              <a:t>Tehditler; </a:t>
            </a:r>
            <a:r>
              <a:rPr lang="tr-TR" sz="2000" dirty="0" smtClean="0"/>
              <a:t>hedeflere ulaşılmasında organizasyonun performansını düşürecek olan dış çevre koşullarıdır. </a:t>
            </a:r>
            <a:endParaRPr lang="tr-TR" sz="2400" dirty="0"/>
          </a:p>
        </p:txBody>
      </p:sp>
      <p:pic>
        <p:nvPicPr>
          <p:cNvPr id="1027" name="Picture 3" descr="C:\Users\hp\Desktop\performans.jpg"/>
          <p:cNvPicPr>
            <a:picLocks noChangeAspect="1" noChangeArrowheads="1"/>
          </p:cNvPicPr>
          <p:nvPr/>
        </p:nvPicPr>
        <p:blipFill>
          <a:blip r:embed="rId2"/>
          <a:srcRect/>
          <a:stretch>
            <a:fillRect/>
          </a:stretch>
        </p:blipFill>
        <p:spPr bwMode="auto">
          <a:xfrm>
            <a:off x="5500694" y="4143380"/>
            <a:ext cx="2466975" cy="184785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a:t>
            </a:r>
            <a:r>
              <a:rPr lang="tr-TR" sz="2400" dirty="0" err="1" smtClean="0"/>
              <a:t>Swot</a:t>
            </a:r>
            <a:r>
              <a:rPr lang="tr-TR" sz="2400" dirty="0" smtClean="0"/>
              <a:t> Matrisi Oluştururken</a:t>
            </a:r>
            <a:br>
              <a:rPr lang="tr-TR" sz="2400" dirty="0" smtClean="0"/>
            </a:br>
            <a:r>
              <a:rPr lang="tr-TR" sz="2400" dirty="0" smtClean="0"/>
              <a:t>		4 Soru Sorulur?</a:t>
            </a:r>
            <a:endParaRPr lang="tr-TR" sz="2400" dirty="0"/>
          </a:p>
        </p:txBody>
      </p:sp>
      <p:sp>
        <p:nvSpPr>
          <p:cNvPr id="3" name="2 İçerik Yer Tutucusu"/>
          <p:cNvSpPr>
            <a:spLocks noGrp="1"/>
          </p:cNvSpPr>
          <p:nvPr>
            <p:ph idx="1"/>
          </p:nvPr>
        </p:nvSpPr>
        <p:spPr/>
        <p:txBody>
          <a:bodyPr>
            <a:normAutofit/>
          </a:bodyPr>
          <a:lstStyle/>
          <a:p>
            <a:r>
              <a:rPr lang="tr-TR" sz="2400" dirty="0" smtClean="0"/>
              <a:t>Her bir güçlü yanınızı nasıl kullanabilirsiniz?</a:t>
            </a:r>
          </a:p>
          <a:p>
            <a:endParaRPr lang="tr-TR" sz="2400" dirty="0" smtClean="0"/>
          </a:p>
          <a:p>
            <a:r>
              <a:rPr lang="tr-TR" sz="2400" dirty="0" smtClean="0"/>
              <a:t>Her bir zayıf yanınızı nasıl düzeltebilirsiniz?</a:t>
            </a:r>
          </a:p>
          <a:p>
            <a:endParaRPr lang="tr-TR" sz="2400" dirty="0" smtClean="0"/>
          </a:p>
          <a:p>
            <a:r>
              <a:rPr lang="tr-TR" sz="2400" dirty="0" smtClean="0"/>
              <a:t>Her bir </a:t>
            </a:r>
            <a:r>
              <a:rPr lang="tr-TR" sz="2400" dirty="0" err="1" smtClean="0"/>
              <a:t>tehditi</a:t>
            </a:r>
            <a:r>
              <a:rPr lang="tr-TR" sz="2400" dirty="0" smtClean="0"/>
              <a:t> nasıl bertaraf edersiniz?</a:t>
            </a:r>
          </a:p>
          <a:p>
            <a:endParaRPr lang="tr-TR" sz="2400" dirty="0" smtClean="0"/>
          </a:p>
          <a:p>
            <a:r>
              <a:rPr lang="tr-TR" sz="2400" dirty="0" smtClean="0"/>
              <a:t>Her bir fırsatı nasıl değerlendirirsiniz?</a:t>
            </a:r>
          </a:p>
          <a:p>
            <a:endParaRPr lang="tr-TR"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a:t>
            </a:r>
            <a:r>
              <a:rPr lang="tr-TR" sz="2400" dirty="0" err="1" smtClean="0"/>
              <a:t>Swot</a:t>
            </a:r>
            <a:r>
              <a:rPr lang="tr-TR" sz="2400" dirty="0" smtClean="0"/>
              <a:t> Analizinin Yapılmasının </a:t>
            </a:r>
            <a:br>
              <a:rPr lang="tr-TR" sz="2400" dirty="0" smtClean="0"/>
            </a:br>
            <a:r>
              <a:rPr lang="tr-TR" sz="2400" dirty="0" smtClean="0"/>
              <a:t>	Sizce yararları nedir? </a:t>
            </a:r>
            <a:endParaRPr lang="tr-TR" sz="2400" dirty="0"/>
          </a:p>
        </p:txBody>
      </p:sp>
      <p:sp>
        <p:nvSpPr>
          <p:cNvPr id="3" name="2 İçerik Yer Tutucusu"/>
          <p:cNvSpPr>
            <a:spLocks noGrp="1"/>
          </p:cNvSpPr>
          <p:nvPr>
            <p:ph idx="1"/>
          </p:nvPr>
        </p:nvSpPr>
        <p:spPr/>
        <p:txBody>
          <a:bodyPr/>
          <a:lstStyle/>
          <a:p>
            <a:pPr lvl="1">
              <a:buNone/>
            </a:pPr>
            <a:r>
              <a:rPr lang="tr-TR" dirty="0" err="1" smtClean="0"/>
              <a:t>Swot</a:t>
            </a:r>
            <a:r>
              <a:rPr lang="tr-TR" dirty="0" smtClean="0"/>
              <a:t> Analizinin amacı; üst yöneticiler ile ilgili fonksiyonel yöneticilerin katılımıyla kuruluş bünyesinde,</a:t>
            </a:r>
          </a:p>
          <a:p>
            <a:pPr lvl="1">
              <a:buNone/>
            </a:pPr>
            <a:r>
              <a:rPr lang="tr-TR" dirty="0" smtClean="0"/>
              <a:t>a)Kuvvetli yönlere bağlı olarak geliştirilecek zayıf yönlerin belirlenmesini ve </a:t>
            </a:r>
            <a:r>
              <a:rPr lang="tr-TR" dirty="0" err="1" smtClean="0"/>
              <a:t>önceliklendirilmesini</a:t>
            </a:r>
            <a:endParaRPr lang="tr-TR" dirty="0" smtClean="0"/>
          </a:p>
          <a:p>
            <a:pPr lvl="1">
              <a:buNone/>
            </a:pPr>
            <a:endParaRPr lang="tr-TR" dirty="0" smtClean="0"/>
          </a:p>
          <a:p>
            <a:pPr lvl="1">
              <a:buNone/>
            </a:pPr>
            <a:r>
              <a:rPr lang="tr-TR" dirty="0" smtClean="0"/>
              <a:t>b)Kuvvetli yönlerin korunması ve zayıf yönlerin geliştirilmesi için gerekli faaliyetlerin belirlenmesi</a:t>
            </a:r>
          </a:p>
          <a:p>
            <a:pPr lvl="1">
              <a:buNone/>
            </a:pPr>
            <a:endParaRPr lang="tr-TR" dirty="0"/>
          </a:p>
        </p:txBody>
      </p:sp>
      <p:pic>
        <p:nvPicPr>
          <p:cNvPr id="6146" name="Picture 2" descr="C:\Users\hp\Desktop\kuvvetli,.jpg"/>
          <p:cNvPicPr>
            <a:picLocks noChangeAspect="1" noChangeArrowheads="1"/>
          </p:cNvPicPr>
          <p:nvPr/>
        </p:nvPicPr>
        <p:blipFill>
          <a:blip r:embed="rId2"/>
          <a:srcRect/>
          <a:stretch>
            <a:fillRect/>
          </a:stretch>
        </p:blipFill>
        <p:spPr bwMode="auto">
          <a:xfrm>
            <a:off x="6286512" y="142852"/>
            <a:ext cx="2619375" cy="1743075"/>
          </a:xfrm>
          <a:prstGeom prst="rect">
            <a:avLst/>
          </a:prstGeom>
          <a:noFill/>
        </p:spPr>
      </p:pic>
      <p:pic>
        <p:nvPicPr>
          <p:cNvPr id="6147" name="Picture 3" descr="C:\Users\hp\Desktop\yaparım.jpg"/>
          <p:cNvPicPr>
            <a:picLocks noChangeAspect="1" noChangeArrowheads="1"/>
          </p:cNvPicPr>
          <p:nvPr/>
        </p:nvPicPr>
        <p:blipFill>
          <a:blip r:embed="rId3"/>
          <a:srcRect/>
          <a:stretch>
            <a:fillRect/>
          </a:stretch>
        </p:blipFill>
        <p:spPr bwMode="auto">
          <a:xfrm>
            <a:off x="285720" y="4857760"/>
            <a:ext cx="2628900" cy="173355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smtClean="0"/>
              <a:t>c)Belirlenen alanlardaki gelişmeleri izlemek üzere ölçüm yöntemleri ve hedeflerin belirlenmesi</a:t>
            </a:r>
          </a:p>
          <a:p>
            <a:pPr>
              <a:buNone/>
            </a:pPr>
            <a:endParaRPr lang="tr-TR" dirty="0" smtClean="0"/>
          </a:p>
          <a:p>
            <a:pPr>
              <a:buNone/>
            </a:pPr>
            <a:r>
              <a:rPr lang="tr-TR" dirty="0" smtClean="0"/>
              <a:t>Kısacası </a:t>
            </a:r>
            <a:r>
              <a:rPr lang="tr-TR" dirty="0" err="1" smtClean="0"/>
              <a:t>Swot</a:t>
            </a:r>
            <a:r>
              <a:rPr lang="tr-TR" dirty="0" smtClean="0"/>
              <a:t> Analizi; yöneticilerin var olan bilgileri, yargıları, değerlendirmeleri ve görüşmelerinin sistematik bir görüş iletme yöntemiyle süzgeçten geçirilmesi ve sınıflandırılmasını sağlayan en sade ve etkili yöntemdir. </a:t>
            </a:r>
            <a:endParaRPr lang="tr-TR" dirty="0"/>
          </a:p>
        </p:txBody>
      </p:sp>
      <p:pic>
        <p:nvPicPr>
          <p:cNvPr id="7170" name="Picture 2" descr="C:\Users\hp\Desktop\swot analizi.jpg"/>
          <p:cNvPicPr>
            <a:picLocks noChangeAspect="1" noChangeArrowheads="1"/>
          </p:cNvPicPr>
          <p:nvPr/>
        </p:nvPicPr>
        <p:blipFill>
          <a:blip r:embed="rId2"/>
          <a:srcRect/>
          <a:stretch>
            <a:fillRect/>
          </a:stretch>
        </p:blipFill>
        <p:spPr bwMode="auto">
          <a:xfrm>
            <a:off x="0" y="0"/>
            <a:ext cx="2933700" cy="15621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Adsız.jpg"/>
          <p:cNvPicPr>
            <a:picLocks noGrp="1" noChangeAspect="1"/>
          </p:cNvPicPr>
          <p:nvPr>
            <p:ph idx="1"/>
          </p:nvPr>
        </p:nvPicPr>
        <p:blipFill>
          <a:blip r:embed="rId2"/>
          <a:stretch>
            <a:fillRect/>
          </a:stretch>
        </p:blipFill>
        <p:spPr>
          <a:xfrm>
            <a:off x="1" y="714356"/>
            <a:ext cx="9144000" cy="614364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2400" dirty="0" smtClean="0"/>
              <a:t>Sonuç odaklı kültür yaratmak</a:t>
            </a:r>
          </a:p>
          <a:p>
            <a:r>
              <a:rPr lang="tr-TR" sz="2400" dirty="0" smtClean="0"/>
              <a:t>Performans yönetimi (neyi yanlış yapıyoruz; ne istiyoruz; nasıl değerlendiriyoruz?)</a:t>
            </a:r>
          </a:p>
          <a:p>
            <a:pPr>
              <a:buNone/>
            </a:pPr>
            <a:endParaRPr lang="tr-TR" sz="2400" dirty="0" smtClean="0"/>
          </a:p>
          <a:p>
            <a:r>
              <a:rPr lang="tr-TR" sz="2400" dirty="0" smtClean="0"/>
              <a:t>Bilgi işçisi kim ( </a:t>
            </a:r>
            <a:r>
              <a:rPr lang="tr-TR" sz="2400" dirty="0" err="1" smtClean="0"/>
              <a:t>Maslow</a:t>
            </a:r>
            <a:r>
              <a:rPr lang="tr-TR" sz="2400" dirty="0" smtClean="0"/>
              <a:t> ne demiş?)</a:t>
            </a:r>
          </a:p>
          <a:p>
            <a:r>
              <a:rPr lang="tr-TR" sz="2400" dirty="0" smtClean="0"/>
              <a:t>İletişime katkısı mı var? (toplantı kültürü; hiyerarşik düzen; hedefin güncelliği)</a:t>
            </a:r>
            <a:endParaRPr lang="tr-TR" sz="2400" dirty="0"/>
          </a:p>
        </p:txBody>
      </p:sp>
      <p:pic>
        <p:nvPicPr>
          <p:cNvPr id="4098" name="Picture 2" descr="C:\Users\hp\Desktop\performans.png"/>
          <p:cNvPicPr>
            <a:picLocks noChangeAspect="1" noChangeArrowheads="1"/>
          </p:cNvPicPr>
          <p:nvPr/>
        </p:nvPicPr>
        <p:blipFill>
          <a:blip r:embed="rId2"/>
          <a:srcRect/>
          <a:stretch>
            <a:fillRect/>
          </a:stretch>
        </p:blipFill>
        <p:spPr bwMode="auto">
          <a:xfrm>
            <a:off x="0" y="214290"/>
            <a:ext cx="2876550" cy="1590675"/>
          </a:xfrm>
          <a:prstGeom prst="rect">
            <a:avLst/>
          </a:prstGeom>
          <a:noFill/>
        </p:spPr>
      </p:pic>
      <p:pic>
        <p:nvPicPr>
          <p:cNvPr id="4100" name="Picture 4" descr="C:\Users\hp\Desktop\bilgi işçcisi.jpg"/>
          <p:cNvPicPr>
            <a:picLocks noChangeAspect="1" noChangeArrowheads="1"/>
          </p:cNvPicPr>
          <p:nvPr/>
        </p:nvPicPr>
        <p:blipFill>
          <a:blip r:embed="rId3"/>
          <a:srcRect/>
          <a:stretch>
            <a:fillRect/>
          </a:stretch>
        </p:blipFill>
        <p:spPr bwMode="auto">
          <a:xfrm>
            <a:off x="5929322" y="642918"/>
            <a:ext cx="2324100" cy="1257300"/>
          </a:xfrm>
          <a:prstGeom prst="rect">
            <a:avLst/>
          </a:prstGeom>
          <a:noFill/>
        </p:spPr>
      </p:pic>
      <p:pic>
        <p:nvPicPr>
          <p:cNvPr id="4101" name="Picture 5" descr="C:\Users\hp\Desktop\iletişim.jpg"/>
          <p:cNvPicPr>
            <a:picLocks noChangeAspect="1" noChangeArrowheads="1"/>
          </p:cNvPicPr>
          <p:nvPr/>
        </p:nvPicPr>
        <p:blipFill>
          <a:blip r:embed="rId4"/>
          <a:srcRect/>
          <a:stretch>
            <a:fillRect/>
          </a:stretch>
        </p:blipFill>
        <p:spPr bwMode="auto">
          <a:xfrm>
            <a:off x="4857752" y="4786322"/>
            <a:ext cx="3448050" cy="1323975"/>
          </a:xfrm>
          <a:prstGeom prst="rect">
            <a:avLst/>
          </a:prstGeom>
          <a:noFill/>
        </p:spPr>
      </p:pic>
      <p:pic>
        <p:nvPicPr>
          <p:cNvPr id="4102" name="Picture 6" descr="C:\Users\hp\Desktop\maslow.png"/>
          <p:cNvPicPr>
            <a:picLocks noChangeAspect="1" noChangeArrowheads="1"/>
          </p:cNvPicPr>
          <p:nvPr/>
        </p:nvPicPr>
        <p:blipFill>
          <a:blip r:embed="rId5"/>
          <a:srcRect/>
          <a:stretch>
            <a:fillRect/>
          </a:stretch>
        </p:blipFill>
        <p:spPr bwMode="auto">
          <a:xfrm>
            <a:off x="0" y="5057775"/>
            <a:ext cx="2543175" cy="1800225"/>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HEDEFLERLE YÖNETİM PROJESİ</a:t>
            </a:r>
            <a:br>
              <a:rPr lang="tr-TR" sz="2400" dirty="0" smtClean="0"/>
            </a:br>
            <a:r>
              <a:rPr lang="tr-TR" sz="2400" dirty="0" smtClean="0"/>
              <a:t>		İŞ AKIŞI NASIL OLUR? KAÇ AŞAMALIDIR?</a:t>
            </a:r>
            <a:endParaRPr lang="tr-TR" sz="2400" dirty="0"/>
          </a:p>
        </p:txBody>
      </p:sp>
      <p:sp>
        <p:nvSpPr>
          <p:cNvPr id="3" name="2 İçerik Yer Tutucusu"/>
          <p:cNvSpPr>
            <a:spLocks noGrp="1"/>
          </p:cNvSpPr>
          <p:nvPr>
            <p:ph idx="1"/>
          </p:nvPr>
        </p:nvSpPr>
        <p:spPr/>
        <p:txBody>
          <a:bodyPr/>
          <a:lstStyle/>
          <a:p>
            <a:pPr marL="514350" indent="-514350">
              <a:buFont typeface="+mj-lt"/>
              <a:buAutoNum type="arabicPeriod"/>
            </a:pPr>
            <a:r>
              <a:rPr lang="tr-TR" dirty="0" smtClean="0"/>
              <a:t>Ön değerlendirme ve planlama</a:t>
            </a:r>
          </a:p>
          <a:p>
            <a:pPr marL="514350" indent="-514350">
              <a:buNone/>
            </a:pPr>
            <a:r>
              <a:rPr lang="tr-TR" dirty="0" smtClean="0"/>
              <a:t>-mevcut seviye ve uygulamaların tanınması amacıyla inceleme yapılması ve sonraki aşamaların planlanması</a:t>
            </a:r>
          </a:p>
          <a:p>
            <a:pPr marL="514350" indent="-514350">
              <a:buNone/>
            </a:pPr>
            <a:r>
              <a:rPr lang="tr-TR" dirty="0" smtClean="0"/>
              <a:t>2. Stratejileri ve hedefler semineri</a:t>
            </a:r>
          </a:p>
          <a:p>
            <a:pPr marL="514350" indent="-514350">
              <a:buNone/>
            </a:pPr>
            <a:r>
              <a:rPr lang="tr-TR" dirty="0" smtClean="0"/>
              <a:t>-Genel kavramlar ve yöntemlerin belirlenmesi</a:t>
            </a:r>
          </a:p>
          <a:p>
            <a:pPr marL="514350" indent="-514350">
              <a:buNone/>
            </a:pPr>
            <a:r>
              <a:rPr lang="tr-TR" dirty="0" smtClean="0"/>
              <a:t>3.</a:t>
            </a:r>
            <a:r>
              <a:rPr lang="tr-TR" dirty="0" err="1" smtClean="0"/>
              <a:t>Swot</a:t>
            </a:r>
            <a:r>
              <a:rPr lang="tr-TR" dirty="0" smtClean="0"/>
              <a:t> Analizi çalışmaları ve raporlama</a:t>
            </a:r>
          </a:p>
          <a:p>
            <a:pPr marL="514350" indent="-514350">
              <a:buNone/>
            </a:pPr>
            <a:r>
              <a:rPr lang="tr-TR" dirty="0" smtClean="0"/>
              <a:t>-çıktılar (Kuvvetli, zayıf yönler, fırsat </a:t>
            </a:r>
          </a:p>
          <a:p>
            <a:pPr marL="514350" indent="-514350">
              <a:buNone/>
            </a:pPr>
            <a:r>
              <a:rPr lang="tr-TR" dirty="0" smtClean="0"/>
              <a:t>ve tehditler)  </a:t>
            </a:r>
            <a:endParaRPr lang="tr-TR" dirty="0"/>
          </a:p>
        </p:txBody>
      </p:sp>
      <p:pic>
        <p:nvPicPr>
          <p:cNvPr id="3074" name="Picture 2" descr="C:\Users\hp\Desktop\iş akışı.jpg"/>
          <p:cNvPicPr>
            <a:picLocks noChangeAspect="1" noChangeArrowheads="1"/>
          </p:cNvPicPr>
          <p:nvPr/>
        </p:nvPicPr>
        <p:blipFill>
          <a:blip r:embed="rId2"/>
          <a:srcRect/>
          <a:stretch>
            <a:fillRect/>
          </a:stretch>
        </p:blipFill>
        <p:spPr bwMode="auto">
          <a:xfrm>
            <a:off x="0" y="0"/>
            <a:ext cx="2068755" cy="1571612"/>
          </a:xfrm>
          <a:prstGeom prst="rect">
            <a:avLst/>
          </a:prstGeom>
          <a:noFill/>
        </p:spPr>
      </p:pic>
      <p:pic>
        <p:nvPicPr>
          <p:cNvPr id="3075" name="Picture 3" descr="C:\Users\hp\Desktop\swot.jpg"/>
          <p:cNvPicPr>
            <a:picLocks noChangeAspect="1" noChangeArrowheads="1"/>
          </p:cNvPicPr>
          <p:nvPr/>
        </p:nvPicPr>
        <p:blipFill>
          <a:blip r:embed="rId3"/>
          <a:srcRect/>
          <a:stretch>
            <a:fillRect/>
          </a:stretch>
        </p:blipFill>
        <p:spPr bwMode="auto">
          <a:xfrm>
            <a:off x="6500826" y="5010150"/>
            <a:ext cx="2466975" cy="184785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buNone/>
            </a:pPr>
            <a:r>
              <a:rPr lang="tr-TR" sz="2400" dirty="0" smtClean="0"/>
              <a:t>4.Hedefler </a:t>
            </a:r>
            <a:r>
              <a:rPr lang="tr-TR" sz="2400" dirty="0" err="1" smtClean="0"/>
              <a:t>çalıştayı</a:t>
            </a:r>
            <a:endParaRPr lang="tr-TR" sz="2400" dirty="0" smtClean="0"/>
          </a:p>
          <a:p>
            <a:pPr>
              <a:buNone/>
            </a:pPr>
            <a:r>
              <a:rPr lang="tr-TR" sz="2400" dirty="0" smtClean="0"/>
              <a:t>-Kuruluş ana (temel) hedeflerin tanım ve sayısal olarak belirlenmesi, örnek seçilen temel hedefler için tüm eylem planlarının oluşturulması)</a:t>
            </a:r>
          </a:p>
          <a:p>
            <a:pPr>
              <a:buNone/>
            </a:pPr>
            <a:r>
              <a:rPr lang="tr-TR" sz="2400" dirty="0" smtClean="0"/>
              <a:t>5.Kurumsal süreç ve bölüm hedeflerinin ilişkilendirilmesi</a:t>
            </a:r>
          </a:p>
          <a:p>
            <a:pPr>
              <a:buNone/>
            </a:pPr>
            <a:r>
              <a:rPr lang="tr-TR" sz="2400" dirty="0" smtClean="0"/>
              <a:t>-temel hedeflerin süreçlere ve bölümlere indirgenerek ve süreç  etkileşimlerine göre ilişkilendirilmesi</a:t>
            </a:r>
          </a:p>
          <a:p>
            <a:pPr>
              <a:buNone/>
            </a:pPr>
            <a:r>
              <a:rPr lang="tr-TR" sz="2400" dirty="0" smtClean="0"/>
              <a:t> </a:t>
            </a:r>
          </a:p>
          <a:p>
            <a:pPr>
              <a:buNone/>
            </a:pPr>
            <a:endParaRPr lang="tr-TR" sz="2400" dirty="0" smtClean="0"/>
          </a:p>
          <a:p>
            <a:pPr>
              <a:buNone/>
            </a:pPr>
            <a:endParaRPr lang="tr-TR" sz="2400" dirty="0"/>
          </a:p>
        </p:txBody>
      </p:sp>
      <p:pic>
        <p:nvPicPr>
          <p:cNvPr id="4099" name="Picture 3" descr="C:\Users\hp\Desktop\çalıştay.jpg"/>
          <p:cNvPicPr>
            <a:picLocks noChangeAspect="1" noChangeArrowheads="1"/>
          </p:cNvPicPr>
          <p:nvPr/>
        </p:nvPicPr>
        <p:blipFill>
          <a:blip r:embed="rId2"/>
          <a:srcRect/>
          <a:stretch>
            <a:fillRect/>
          </a:stretch>
        </p:blipFill>
        <p:spPr bwMode="auto">
          <a:xfrm>
            <a:off x="6143636" y="357166"/>
            <a:ext cx="2619375" cy="1743075"/>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smtClean="0"/>
              <a:t>6.Duyurma ve Paylaşım</a:t>
            </a:r>
          </a:p>
          <a:p>
            <a:pPr>
              <a:buNone/>
            </a:pPr>
            <a:r>
              <a:rPr lang="tr-TR" dirty="0" smtClean="0"/>
              <a:t>-Kuruluş çalışmalarının temel değerler ve hedefleri tanıması ve geri besleme alınması ve ilgili çalışmaların planlanması ve uygulamaya alınması</a:t>
            </a:r>
          </a:p>
          <a:p>
            <a:pPr>
              <a:buNone/>
            </a:pPr>
            <a:r>
              <a:rPr lang="tr-TR" dirty="0" smtClean="0"/>
              <a:t>7.Sunum ve raporlama</a:t>
            </a:r>
          </a:p>
          <a:p>
            <a:pPr>
              <a:buNone/>
            </a:pPr>
            <a:r>
              <a:rPr lang="tr-TR" dirty="0" smtClean="0"/>
              <a:t>-Yapılan çalışmalar ve sonuçların kuruluş üst yönetime toplantıda sunulması ve yazılı rapor olarak iletilmesi </a:t>
            </a:r>
            <a:endParaRPr lang="tr-TR" dirty="0"/>
          </a:p>
        </p:txBody>
      </p:sp>
      <p:pic>
        <p:nvPicPr>
          <p:cNvPr id="5122" name="Picture 2" descr="C:\Users\hp\Desktop\duyurma.jpg"/>
          <p:cNvPicPr>
            <a:picLocks noChangeAspect="1" noChangeArrowheads="1"/>
          </p:cNvPicPr>
          <p:nvPr/>
        </p:nvPicPr>
        <p:blipFill>
          <a:blip r:embed="rId2"/>
          <a:srcRect/>
          <a:stretch>
            <a:fillRect/>
          </a:stretch>
        </p:blipFill>
        <p:spPr bwMode="auto">
          <a:xfrm>
            <a:off x="0" y="0"/>
            <a:ext cx="2876550" cy="1590675"/>
          </a:xfrm>
          <a:prstGeom prst="rect">
            <a:avLst/>
          </a:prstGeom>
          <a:noFill/>
        </p:spPr>
      </p:pic>
      <p:pic>
        <p:nvPicPr>
          <p:cNvPr id="5124" name="Picture 4" descr="C:\Users\hp\Desktop\paylaşım.jpg"/>
          <p:cNvPicPr>
            <a:picLocks noChangeAspect="1" noChangeArrowheads="1"/>
          </p:cNvPicPr>
          <p:nvPr/>
        </p:nvPicPr>
        <p:blipFill>
          <a:blip r:embed="rId3"/>
          <a:srcRect/>
          <a:stretch>
            <a:fillRect/>
          </a:stretch>
        </p:blipFill>
        <p:spPr bwMode="auto">
          <a:xfrm>
            <a:off x="6000760" y="214290"/>
            <a:ext cx="2676525" cy="17145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İşletmelerde,  </a:t>
            </a:r>
            <a:r>
              <a:rPr lang="tr-TR" sz="2400" dirty="0" err="1" smtClean="0"/>
              <a:t>Swot</a:t>
            </a:r>
            <a:r>
              <a:rPr lang="tr-TR" sz="2400" dirty="0" smtClean="0"/>
              <a:t> Analizinin , Stratejik Yönetime Etkisi  </a:t>
            </a:r>
            <a:endParaRPr lang="tr-TR" sz="2400" dirty="0"/>
          </a:p>
        </p:txBody>
      </p:sp>
      <p:sp>
        <p:nvSpPr>
          <p:cNvPr id="3" name="2 İçerik Yer Tutucusu"/>
          <p:cNvSpPr>
            <a:spLocks noGrp="1"/>
          </p:cNvSpPr>
          <p:nvPr>
            <p:ph idx="1"/>
          </p:nvPr>
        </p:nvSpPr>
        <p:spPr/>
        <p:txBody>
          <a:bodyPr>
            <a:normAutofit/>
          </a:bodyPr>
          <a:lstStyle/>
          <a:p>
            <a:r>
              <a:rPr lang="tr-TR" sz="2400" dirty="0" smtClean="0"/>
              <a:t>Dünyada özellikle ekonomik ve teknolojik alanlardaki değişim “</a:t>
            </a:r>
            <a:r>
              <a:rPr lang="tr-TR" sz="2400" dirty="0" err="1" smtClean="0"/>
              <a:t>organizasyonel</a:t>
            </a:r>
            <a:r>
              <a:rPr lang="tr-TR" sz="2400" dirty="0" smtClean="0"/>
              <a:t> değişimi” kaçınılmaz kılmaktadır. </a:t>
            </a:r>
          </a:p>
          <a:p>
            <a:pPr>
              <a:buNone/>
            </a:pPr>
            <a:endParaRPr lang="tr-TR" sz="2400" dirty="0" smtClean="0"/>
          </a:p>
          <a:p>
            <a:pPr>
              <a:buNone/>
            </a:pPr>
            <a:r>
              <a:rPr lang="tr-TR" sz="2400" dirty="0" smtClean="0"/>
              <a:t>		Bu nedenle strateji önemlidir. </a:t>
            </a:r>
            <a:r>
              <a:rPr lang="tr-TR" sz="2400" dirty="0" err="1" smtClean="0"/>
              <a:t>Stratejİ</a:t>
            </a:r>
            <a:r>
              <a:rPr lang="tr-TR" sz="2400" dirty="0" smtClean="0"/>
              <a:t>;</a:t>
            </a:r>
          </a:p>
          <a:p>
            <a:pPr>
              <a:buFontTx/>
              <a:buChar char="-"/>
            </a:pPr>
            <a:r>
              <a:rPr lang="tr-TR" sz="2400" dirty="0" smtClean="0"/>
              <a:t>Örgüte yön vermek ve rekabet üstünlüğü sağlamak amacıyla örgüt ve çevresini sürekli olarak analiz ederek uyum sağlayacak amaçların belirlenmesi, </a:t>
            </a:r>
          </a:p>
          <a:p>
            <a:pPr lvl="1">
              <a:buFontTx/>
              <a:buChar char="-"/>
            </a:pPr>
            <a:r>
              <a:rPr lang="tr-TR" sz="2200" dirty="0" smtClean="0"/>
              <a:t>Faaliyetlerin planlanması, ve gerekli araç ve kaynakların yeniden düzenlenmesi sürecidir.  </a:t>
            </a:r>
            <a:endParaRPr lang="tr-TR" sz="2200" dirty="0"/>
          </a:p>
        </p:txBody>
      </p:sp>
      <p:pic>
        <p:nvPicPr>
          <p:cNvPr id="16386" name="Picture 2" descr="C:\Users\hp\Desktop\strateji.png"/>
          <p:cNvPicPr>
            <a:picLocks noChangeAspect="1" noChangeArrowheads="1"/>
          </p:cNvPicPr>
          <p:nvPr/>
        </p:nvPicPr>
        <p:blipFill>
          <a:blip r:embed="rId2"/>
          <a:srcRect/>
          <a:stretch>
            <a:fillRect/>
          </a:stretch>
        </p:blipFill>
        <p:spPr bwMode="auto">
          <a:xfrm>
            <a:off x="0" y="1"/>
            <a:ext cx="2543175" cy="1357298"/>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STRATEJİ VE STRATEJİK YÖNETİM</a:t>
            </a:r>
            <a:endParaRPr lang="tr-TR" sz="2400" dirty="0"/>
          </a:p>
        </p:txBody>
      </p:sp>
      <p:sp>
        <p:nvSpPr>
          <p:cNvPr id="3" name="2 İçerik Yer Tutucusu"/>
          <p:cNvSpPr>
            <a:spLocks noGrp="1"/>
          </p:cNvSpPr>
          <p:nvPr>
            <p:ph idx="1"/>
          </p:nvPr>
        </p:nvSpPr>
        <p:spPr/>
        <p:txBody>
          <a:bodyPr>
            <a:normAutofit/>
          </a:bodyPr>
          <a:lstStyle/>
          <a:p>
            <a:r>
              <a:rPr lang="tr-TR" sz="2400" dirty="0" smtClean="0"/>
              <a:t>Strateji, elimizde hangi kartlar olduğunu değil, elimizdeki kartları nasıl oynadığımızdır. </a:t>
            </a:r>
          </a:p>
          <a:p>
            <a:endParaRPr lang="tr-TR" sz="2400" dirty="0" smtClean="0"/>
          </a:p>
          <a:p>
            <a:r>
              <a:rPr lang="tr-TR" sz="2400" dirty="0" smtClean="0"/>
              <a:t>Stratejik yönetim; işletmelerin genelde günlük ve olağan işlerinin yönetimi ile değil, işletmenin “uzun dönemde yaşamlarını sürdürmesini mümkün kılacak, ve ona rekabet üstünlüğü ve ortalama kar üzerinde getiri sağlayabilecek” işlerin yönetilmesi ile ilgilidir.  </a:t>
            </a:r>
            <a:endParaRPr lang="tr-TR" sz="2400" dirty="0"/>
          </a:p>
        </p:txBody>
      </p:sp>
      <p:pic>
        <p:nvPicPr>
          <p:cNvPr id="17410" name="Picture 2" descr="C:\Users\hp\Desktop\stratejik plan.jpg"/>
          <p:cNvPicPr>
            <a:picLocks noChangeAspect="1" noChangeArrowheads="1"/>
          </p:cNvPicPr>
          <p:nvPr/>
        </p:nvPicPr>
        <p:blipFill>
          <a:blip r:embed="rId2"/>
          <a:srcRect/>
          <a:stretch>
            <a:fillRect/>
          </a:stretch>
        </p:blipFill>
        <p:spPr bwMode="auto">
          <a:xfrm>
            <a:off x="0" y="1"/>
            <a:ext cx="2705100" cy="1428736"/>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SÜRDÜRÜLEBİLİR REKABET ÜSTÜNLÜĞÜ</a:t>
            </a:r>
            <a:br>
              <a:rPr lang="tr-TR" sz="2400" dirty="0" smtClean="0"/>
            </a:br>
            <a:r>
              <a:rPr lang="tr-TR" sz="2400" dirty="0" smtClean="0"/>
              <a:t>  </a:t>
            </a:r>
            <a:endParaRPr lang="tr-TR" sz="2400" dirty="0"/>
          </a:p>
        </p:txBody>
      </p:sp>
      <p:sp>
        <p:nvSpPr>
          <p:cNvPr id="3" name="2 İçerik Yer Tutucusu"/>
          <p:cNvSpPr>
            <a:spLocks noGrp="1"/>
          </p:cNvSpPr>
          <p:nvPr>
            <p:ph idx="1"/>
          </p:nvPr>
        </p:nvSpPr>
        <p:spPr/>
        <p:txBody>
          <a:bodyPr>
            <a:normAutofit/>
          </a:bodyPr>
          <a:lstStyle/>
          <a:p>
            <a:r>
              <a:rPr lang="tr-TR" sz="2400" dirty="0" smtClean="0"/>
              <a:t>Kuruluşun yetenekleri ve çevresindeki değişime en azından uyum sağlayabilmesi veya mümkünse çevresini değiştirebilme kapasitesi</a:t>
            </a:r>
          </a:p>
          <a:p>
            <a:endParaRPr lang="tr-TR" sz="2400" dirty="0" smtClean="0"/>
          </a:p>
          <a:p>
            <a:r>
              <a:rPr lang="tr-TR" sz="2400" dirty="0" smtClean="0"/>
              <a:t>Kaynakların etkili ve verimli kullanılması ise, doğru iş yaparak hedeflenen sonuca en az maliyetle varmak demektir.  </a:t>
            </a:r>
            <a:endParaRPr lang="tr-TR" sz="2400" dirty="0"/>
          </a:p>
        </p:txBody>
      </p:sp>
      <p:pic>
        <p:nvPicPr>
          <p:cNvPr id="18434" name="Picture 2" descr="C:\Users\hp\Desktop\rekabet.jpg"/>
          <p:cNvPicPr>
            <a:picLocks noChangeAspect="1" noChangeArrowheads="1"/>
          </p:cNvPicPr>
          <p:nvPr/>
        </p:nvPicPr>
        <p:blipFill>
          <a:blip r:embed="rId2"/>
          <a:srcRect/>
          <a:stretch>
            <a:fillRect/>
          </a:stretch>
        </p:blipFill>
        <p:spPr bwMode="auto">
          <a:xfrm>
            <a:off x="5929322" y="4643446"/>
            <a:ext cx="2438400" cy="18288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STRATEJİK YÖNETİMDE ŞU SORULARIN ANALİZİ ÖNEMLİDİR?</a:t>
            </a:r>
            <a:endParaRPr lang="tr-TR" sz="2400" dirty="0"/>
          </a:p>
        </p:txBody>
      </p:sp>
      <p:sp>
        <p:nvSpPr>
          <p:cNvPr id="3" name="2 İçerik Yer Tutucusu"/>
          <p:cNvSpPr>
            <a:spLocks noGrp="1"/>
          </p:cNvSpPr>
          <p:nvPr>
            <p:ph idx="1"/>
          </p:nvPr>
        </p:nvSpPr>
        <p:spPr/>
        <p:txBody>
          <a:bodyPr>
            <a:normAutofit/>
          </a:bodyPr>
          <a:lstStyle/>
          <a:p>
            <a:endParaRPr lang="tr-TR" sz="2400" dirty="0" smtClean="0"/>
          </a:p>
          <a:p>
            <a:r>
              <a:rPr lang="tr-TR" sz="2400" dirty="0" smtClean="0"/>
              <a:t>Strateji </a:t>
            </a:r>
            <a:r>
              <a:rPr lang="tr-TR" sz="2400" dirty="0" err="1" smtClean="0"/>
              <a:t>NE’dir</a:t>
            </a:r>
            <a:r>
              <a:rPr lang="tr-TR" sz="2400" dirty="0" smtClean="0"/>
              <a:t>?</a:t>
            </a:r>
          </a:p>
          <a:p>
            <a:endParaRPr lang="tr-TR" sz="2400" dirty="0" smtClean="0"/>
          </a:p>
          <a:p>
            <a:r>
              <a:rPr lang="tr-TR" sz="2400" dirty="0" smtClean="0"/>
              <a:t>Strateji NİÇİN oluşturulmalıdır?</a:t>
            </a:r>
          </a:p>
          <a:p>
            <a:endParaRPr lang="tr-TR" sz="2400" dirty="0" smtClean="0"/>
          </a:p>
          <a:p>
            <a:r>
              <a:rPr lang="tr-TR" sz="2400" dirty="0" smtClean="0"/>
              <a:t>Strateji NE ZAMAN oluşturulacaktır? </a:t>
            </a:r>
          </a:p>
          <a:p>
            <a:endParaRPr lang="tr-TR" sz="2400" dirty="0" smtClean="0"/>
          </a:p>
          <a:p>
            <a:r>
              <a:rPr lang="tr-TR" sz="2400" dirty="0" smtClean="0"/>
              <a:t>NE, NİÇİN, NASIL, NE ZAMAN, NEREYE, KİM??</a:t>
            </a:r>
            <a:endParaRPr lang="tr-TR" sz="2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İÇ VE DIŞ ÇEVRE ANALİZİ </a:t>
            </a:r>
            <a:endParaRPr lang="tr-TR" sz="2400" dirty="0"/>
          </a:p>
        </p:txBody>
      </p:sp>
      <p:sp>
        <p:nvSpPr>
          <p:cNvPr id="3" name="2 İçerik Yer Tutucusu"/>
          <p:cNvSpPr>
            <a:spLocks noGrp="1"/>
          </p:cNvSpPr>
          <p:nvPr>
            <p:ph idx="1"/>
          </p:nvPr>
        </p:nvSpPr>
        <p:spPr/>
        <p:txBody>
          <a:bodyPr>
            <a:normAutofit/>
          </a:bodyPr>
          <a:lstStyle/>
          <a:p>
            <a:pPr>
              <a:buNone/>
            </a:pPr>
            <a:endParaRPr lang="tr-TR" sz="2400" dirty="0" smtClean="0"/>
          </a:p>
          <a:p>
            <a:pPr>
              <a:buNone/>
            </a:pPr>
            <a:r>
              <a:rPr lang="tr-TR" sz="2400" dirty="0" smtClean="0"/>
              <a:t>		Bir organizasyonun hedeflerinin belirlenmesinin ardından bu hedeflere ulaşmak için stratejik plan geliştirilmesi gerekmektedir. </a:t>
            </a:r>
          </a:p>
          <a:p>
            <a:pPr>
              <a:buNone/>
            </a:pPr>
            <a:endParaRPr lang="tr-TR" sz="2400" dirty="0" smtClean="0"/>
          </a:p>
          <a:p>
            <a:pPr>
              <a:buNone/>
            </a:pPr>
            <a:r>
              <a:rPr lang="tr-TR" sz="2400" dirty="0" smtClean="0"/>
              <a:t>	Bu stratejik planın geliştirilmesi için de ilk olarak mevcut durumun analizi ile başlanır </a:t>
            </a:r>
          </a:p>
          <a:p>
            <a:pPr>
              <a:buNone/>
            </a:pPr>
            <a:endParaRPr lang="tr-TR" sz="2400" dirty="0" smtClean="0"/>
          </a:p>
          <a:p>
            <a:pPr>
              <a:buNone/>
            </a:pPr>
            <a:r>
              <a:rPr lang="tr-TR" sz="2400" dirty="0" smtClean="0"/>
              <a:t>	Dış çevredeki değişimler, belirlenen hedeflere ulaşmak için devamlı yeni fırsatlar sunmaktadır  </a:t>
            </a:r>
            <a:endParaRPr lang="tr-TR" sz="2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ÇEVRE ANALİZİNDE NELERE </a:t>
            </a:r>
            <a:br>
              <a:rPr lang="tr-TR" sz="2400" dirty="0" smtClean="0"/>
            </a:br>
            <a:r>
              <a:rPr lang="tr-TR" sz="2400" dirty="0" smtClean="0"/>
              <a:t>			DİKKAT EDİLMELİDİR? </a:t>
            </a:r>
            <a:endParaRPr lang="tr-TR" sz="2400" dirty="0"/>
          </a:p>
        </p:txBody>
      </p:sp>
      <p:sp>
        <p:nvSpPr>
          <p:cNvPr id="3" name="2 İçerik Yer Tutucusu"/>
          <p:cNvSpPr>
            <a:spLocks noGrp="1"/>
          </p:cNvSpPr>
          <p:nvPr>
            <p:ph idx="1"/>
          </p:nvPr>
        </p:nvSpPr>
        <p:spPr/>
        <p:txBody>
          <a:bodyPr/>
          <a:lstStyle/>
          <a:p>
            <a:r>
              <a:rPr lang="tr-TR" dirty="0" smtClean="0"/>
              <a:t>Genel /Uzak Dış Çevre Analizi</a:t>
            </a:r>
          </a:p>
          <a:p>
            <a:pPr>
              <a:buNone/>
            </a:pPr>
            <a:r>
              <a:rPr lang="tr-TR" sz="2000" dirty="0" smtClean="0"/>
              <a:t>       *Politik, yasal, ekonomik, sosyokültürel, teknolojik ve uluslar arası (global) faktörler</a:t>
            </a:r>
          </a:p>
          <a:p>
            <a:r>
              <a:rPr lang="tr-TR" sz="2400" dirty="0" smtClean="0"/>
              <a:t>Sektör/yakın dış çevre analizi</a:t>
            </a:r>
          </a:p>
          <a:p>
            <a:pPr>
              <a:buNone/>
            </a:pPr>
            <a:r>
              <a:rPr lang="tr-TR" sz="2000" dirty="0" smtClean="0"/>
              <a:t>	*Ana pazarın tanımlanması, rekabet analizi, esas rakip analizi</a:t>
            </a:r>
          </a:p>
          <a:p>
            <a:r>
              <a:rPr lang="tr-TR" sz="2400" dirty="0" smtClean="0"/>
              <a:t>İşletme içi çevrenin analizi</a:t>
            </a:r>
            <a:r>
              <a:rPr lang="tr-TR" sz="2000" dirty="0" smtClean="0"/>
              <a:t> </a:t>
            </a:r>
            <a:endParaRPr lang="tr-TR" sz="2000" dirty="0"/>
          </a:p>
        </p:txBody>
      </p:sp>
      <p:pic>
        <p:nvPicPr>
          <p:cNvPr id="5123" name="Picture 3" descr="C:\Users\hp\Desktop\çevre analizi.jpg"/>
          <p:cNvPicPr>
            <a:picLocks noChangeAspect="1" noChangeArrowheads="1"/>
          </p:cNvPicPr>
          <p:nvPr/>
        </p:nvPicPr>
        <p:blipFill>
          <a:blip r:embed="rId2"/>
          <a:srcRect/>
          <a:stretch>
            <a:fillRect/>
          </a:stretch>
        </p:blipFill>
        <p:spPr bwMode="auto">
          <a:xfrm>
            <a:off x="6215074" y="4143380"/>
            <a:ext cx="2466975" cy="184785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PEST ANALİZİ (POLİTİK, EKONOMİK, SOSYAL, TEKNOLOJİK)</a:t>
            </a:r>
            <a:br>
              <a:rPr lang="tr-TR" sz="2400" dirty="0" smtClean="0"/>
            </a:br>
            <a:r>
              <a:rPr lang="tr-TR" sz="2400" dirty="0" smtClean="0"/>
              <a:t>			MAKRO DÜZEYDE BİR ANALİZ</a:t>
            </a:r>
            <a:endParaRPr lang="tr-TR" sz="2400" dirty="0"/>
          </a:p>
        </p:txBody>
      </p:sp>
      <p:sp>
        <p:nvSpPr>
          <p:cNvPr id="3" name="2 İçerik Yer Tutucusu"/>
          <p:cNvSpPr>
            <a:spLocks noGrp="1"/>
          </p:cNvSpPr>
          <p:nvPr>
            <p:ph idx="1"/>
          </p:nvPr>
        </p:nvSpPr>
        <p:spPr/>
        <p:txBody>
          <a:bodyPr>
            <a:normAutofit/>
          </a:bodyPr>
          <a:lstStyle/>
          <a:p>
            <a:r>
              <a:rPr lang="tr-TR" sz="2400" dirty="0" smtClean="0"/>
              <a:t>Değişime karşı koymaktansa, değişimi avantaja dönüştürmek yararlıdır</a:t>
            </a:r>
          </a:p>
          <a:p>
            <a:r>
              <a:rPr lang="tr-TR" sz="2400" dirty="0" smtClean="0"/>
              <a:t>Yeni bir ürün yada hizmet sunulacağı zaman, varsayımlardan kurtulmaya, yeni pazardaki gerçeklere daha kolay adapte olmaya yardımcı olur</a:t>
            </a:r>
          </a:p>
          <a:p>
            <a:r>
              <a:rPr lang="tr-TR" sz="2400" dirty="0" err="1" smtClean="0"/>
              <a:t>Pest</a:t>
            </a:r>
            <a:r>
              <a:rPr lang="tr-TR" sz="2400" dirty="0" smtClean="0"/>
              <a:t> analizi; iş planlaması, stratejik planlama, pazarlama planları, iş ve ürün geliştirme ve araştırma raporlarının hazırlanması sırasında, organizasyonun pozisyonu, yönü, stratejisini, Pazar hedeflerini incelemek için kullanılır</a:t>
            </a:r>
          </a:p>
          <a:p>
            <a:pPr>
              <a:buNone/>
            </a:pPr>
            <a:r>
              <a:rPr lang="tr-TR" sz="2400" dirty="0" smtClean="0"/>
              <a:t>  </a:t>
            </a:r>
            <a:endParaRPr lang="tr-TR" sz="2400" dirty="0"/>
          </a:p>
        </p:txBody>
      </p:sp>
      <p:pic>
        <p:nvPicPr>
          <p:cNvPr id="20482" name="Picture 2" descr="C:\Users\hp\Desktop\pest.jpg"/>
          <p:cNvPicPr>
            <a:picLocks noChangeAspect="1" noChangeArrowheads="1"/>
          </p:cNvPicPr>
          <p:nvPr/>
        </p:nvPicPr>
        <p:blipFill>
          <a:blip r:embed="rId2"/>
          <a:srcRect/>
          <a:stretch>
            <a:fillRect/>
          </a:stretch>
        </p:blipFill>
        <p:spPr bwMode="auto">
          <a:xfrm>
            <a:off x="0" y="0"/>
            <a:ext cx="2847975" cy="100010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		YA, HEDEFLERLE YÖNETİMİNİN DEZAVANTAJLARI? </a:t>
            </a:r>
            <a:endParaRPr lang="tr-TR" sz="2400" b="1" dirty="0"/>
          </a:p>
        </p:txBody>
      </p:sp>
      <p:sp>
        <p:nvSpPr>
          <p:cNvPr id="3" name="2 İçerik Yer Tutucusu"/>
          <p:cNvSpPr>
            <a:spLocks noGrp="1"/>
          </p:cNvSpPr>
          <p:nvPr>
            <p:ph idx="1"/>
          </p:nvPr>
        </p:nvSpPr>
        <p:spPr/>
        <p:txBody>
          <a:bodyPr>
            <a:normAutofit/>
          </a:bodyPr>
          <a:lstStyle/>
          <a:p>
            <a:r>
              <a:rPr lang="tr-TR" sz="2400" dirty="0" smtClean="0"/>
              <a:t>Ekstra yük getirir (bilgi akışı ve bürokrasi)</a:t>
            </a:r>
          </a:p>
          <a:p>
            <a:r>
              <a:rPr lang="tr-TR" sz="2400" dirty="0" smtClean="0"/>
              <a:t>Süreçlerin önemimin azımsanması (süreci atlama) (çağrı merkezi ve telefonlara yanıt verme sayısı)</a:t>
            </a:r>
          </a:p>
          <a:p>
            <a:endParaRPr lang="tr-TR" sz="2400" dirty="0" smtClean="0"/>
          </a:p>
          <a:p>
            <a:r>
              <a:rPr lang="tr-TR" sz="2400" dirty="0" smtClean="0"/>
              <a:t>Güncel tutulması gerekliliği (hedeflerden şaşma)</a:t>
            </a:r>
          </a:p>
          <a:p>
            <a:r>
              <a:rPr lang="tr-TR" sz="2400" dirty="0" smtClean="0"/>
              <a:t>Kişilere atanan hedeflerin zorluk açısından adil olması gerekliliği (algı yanılması; kendini kendine gösterme) </a:t>
            </a:r>
            <a:endParaRPr lang="tr-TR" sz="2400" dirty="0"/>
          </a:p>
        </p:txBody>
      </p:sp>
      <p:pic>
        <p:nvPicPr>
          <p:cNvPr id="5122" name="Picture 2" descr="C:\Users\hp\Desktop\bilgi akışı.png"/>
          <p:cNvPicPr>
            <a:picLocks noChangeAspect="1" noChangeArrowheads="1"/>
          </p:cNvPicPr>
          <p:nvPr/>
        </p:nvPicPr>
        <p:blipFill>
          <a:blip r:embed="rId2"/>
          <a:srcRect/>
          <a:stretch>
            <a:fillRect/>
          </a:stretch>
        </p:blipFill>
        <p:spPr bwMode="auto">
          <a:xfrm>
            <a:off x="0" y="0"/>
            <a:ext cx="2303463" cy="1292225"/>
          </a:xfrm>
          <a:prstGeom prst="rect">
            <a:avLst/>
          </a:prstGeom>
          <a:noFill/>
        </p:spPr>
      </p:pic>
      <p:pic>
        <p:nvPicPr>
          <p:cNvPr id="5123" name="Picture 3" descr="C:\Users\hp\Desktop\iş yükü.jpg"/>
          <p:cNvPicPr>
            <a:picLocks noChangeAspect="1" noChangeArrowheads="1"/>
          </p:cNvPicPr>
          <p:nvPr/>
        </p:nvPicPr>
        <p:blipFill>
          <a:blip r:embed="rId3"/>
          <a:srcRect/>
          <a:stretch>
            <a:fillRect/>
          </a:stretch>
        </p:blipFill>
        <p:spPr bwMode="auto">
          <a:xfrm>
            <a:off x="6072198" y="1"/>
            <a:ext cx="2867025" cy="1428736"/>
          </a:xfrm>
          <a:prstGeom prst="rect">
            <a:avLst/>
          </a:prstGeom>
          <a:noFill/>
        </p:spPr>
      </p:pic>
      <p:pic>
        <p:nvPicPr>
          <p:cNvPr id="5124" name="Picture 4" descr="C:\Users\hp\Desktop\adil olmamak.png"/>
          <p:cNvPicPr>
            <a:picLocks noChangeAspect="1" noChangeArrowheads="1"/>
          </p:cNvPicPr>
          <p:nvPr/>
        </p:nvPicPr>
        <p:blipFill>
          <a:blip r:embed="rId4"/>
          <a:srcRect/>
          <a:stretch>
            <a:fillRect/>
          </a:stretch>
        </p:blipFill>
        <p:spPr bwMode="auto">
          <a:xfrm>
            <a:off x="6143636" y="4929198"/>
            <a:ext cx="2695575" cy="1695450"/>
          </a:xfrm>
          <a:prstGeom prst="rect">
            <a:avLst/>
          </a:prstGeom>
          <a:noFill/>
        </p:spPr>
      </p:pic>
      <p:pic>
        <p:nvPicPr>
          <p:cNvPr id="5125" name="Picture 5" descr="C:\Users\hp\Desktop\algı.jpg"/>
          <p:cNvPicPr>
            <a:picLocks noChangeAspect="1" noChangeArrowheads="1"/>
          </p:cNvPicPr>
          <p:nvPr/>
        </p:nvPicPr>
        <p:blipFill>
          <a:blip r:embed="rId5"/>
          <a:srcRect/>
          <a:stretch>
            <a:fillRect/>
          </a:stretch>
        </p:blipFill>
        <p:spPr bwMode="auto">
          <a:xfrm>
            <a:off x="285720" y="5143512"/>
            <a:ext cx="2095500" cy="1714488"/>
          </a:xfrm>
          <a:prstGeom prst="rect">
            <a:avLst/>
          </a:prstGeom>
          <a:noFill/>
        </p:spPr>
      </p:pic>
      <p:pic>
        <p:nvPicPr>
          <p:cNvPr id="5126" name="Picture 6" descr="C:\Users\hp\Desktop\challenge.jpg"/>
          <p:cNvPicPr>
            <a:picLocks noChangeAspect="1" noChangeArrowheads="1"/>
          </p:cNvPicPr>
          <p:nvPr/>
        </p:nvPicPr>
        <p:blipFill>
          <a:blip r:embed="rId6"/>
          <a:srcRect/>
          <a:stretch>
            <a:fillRect/>
          </a:stretch>
        </p:blipFill>
        <p:spPr bwMode="auto">
          <a:xfrm>
            <a:off x="6572264" y="2857496"/>
            <a:ext cx="2257421" cy="714381"/>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POLİTİK FAKTÖRLERİN İÇİNDE NELER VARDIR</a:t>
            </a:r>
            <a:endParaRPr lang="tr-TR" sz="2400" dirty="0"/>
          </a:p>
        </p:txBody>
      </p:sp>
      <p:sp>
        <p:nvSpPr>
          <p:cNvPr id="3" name="2 İçerik Yer Tutucusu"/>
          <p:cNvSpPr>
            <a:spLocks noGrp="1"/>
          </p:cNvSpPr>
          <p:nvPr>
            <p:ph idx="1"/>
          </p:nvPr>
        </p:nvSpPr>
        <p:spPr/>
        <p:txBody>
          <a:bodyPr>
            <a:normAutofit/>
          </a:bodyPr>
          <a:lstStyle/>
          <a:p>
            <a:r>
              <a:rPr lang="tr-TR" sz="2400" dirty="0" smtClean="0"/>
              <a:t>Hükümet şekli ve siyasi istikrar</a:t>
            </a:r>
          </a:p>
          <a:p>
            <a:r>
              <a:rPr lang="tr-TR" sz="2400" dirty="0" smtClean="0"/>
              <a:t>Hukuk nasıl çalışıyor</a:t>
            </a:r>
          </a:p>
          <a:p>
            <a:r>
              <a:rPr lang="tr-TR" sz="2400" dirty="0" smtClean="0"/>
              <a:t>Bürokrasinin işleme şekli ve yolsuzluk durumu</a:t>
            </a:r>
          </a:p>
          <a:p>
            <a:r>
              <a:rPr lang="tr-TR" sz="2400" dirty="0" smtClean="0"/>
              <a:t>Basın özgürlüğü</a:t>
            </a:r>
          </a:p>
          <a:p>
            <a:r>
              <a:rPr lang="tr-TR" sz="2400" dirty="0" smtClean="0"/>
              <a:t>Vergi politikaları ve oranları</a:t>
            </a:r>
          </a:p>
          <a:p>
            <a:r>
              <a:rPr lang="tr-TR" sz="2400" dirty="0" smtClean="0"/>
              <a:t>Çevre duyarlılığı</a:t>
            </a:r>
          </a:p>
          <a:p>
            <a:r>
              <a:rPr lang="tr-TR" sz="2400" dirty="0" smtClean="0"/>
              <a:t>Tüketici koruma eğilimi  </a:t>
            </a:r>
            <a:endParaRPr lang="tr-TR" sz="2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EKONOMİK FAKTÖRLER</a:t>
            </a:r>
            <a:endParaRPr lang="tr-TR" sz="2400" dirty="0"/>
          </a:p>
        </p:txBody>
      </p:sp>
      <p:sp>
        <p:nvSpPr>
          <p:cNvPr id="3" name="2 İçerik Yer Tutucusu"/>
          <p:cNvSpPr>
            <a:spLocks noGrp="1"/>
          </p:cNvSpPr>
          <p:nvPr>
            <p:ph idx="1"/>
          </p:nvPr>
        </p:nvSpPr>
        <p:spPr/>
        <p:txBody>
          <a:bodyPr>
            <a:normAutofit/>
          </a:bodyPr>
          <a:lstStyle/>
          <a:p>
            <a:r>
              <a:rPr lang="tr-TR" sz="2400" dirty="0" smtClean="0"/>
              <a:t>Büyüme ve büyüme trendi</a:t>
            </a:r>
          </a:p>
          <a:p>
            <a:r>
              <a:rPr lang="tr-TR" sz="2400" dirty="0" smtClean="0"/>
              <a:t>Faiz oranları</a:t>
            </a:r>
          </a:p>
          <a:p>
            <a:r>
              <a:rPr lang="tr-TR" sz="2400" dirty="0" smtClean="0"/>
              <a:t>Enflasyon</a:t>
            </a:r>
          </a:p>
          <a:p>
            <a:r>
              <a:rPr lang="tr-TR" sz="2400" dirty="0" smtClean="0"/>
              <a:t>İşsizlik</a:t>
            </a:r>
          </a:p>
          <a:p>
            <a:r>
              <a:rPr lang="tr-TR" sz="2400" dirty="0" smtClean="0"/>
              <a:t>Kurlar</a:t>
            </a:r>
          </a:p>
          <a:p>
            <a:r>
              <a:rPr lang="tr-TR" sz="2400" dirty="0" smtClean="0"/>
              <a:t>İşçilik maliyeti</a:t>
            </a:r>
          </a:p>
          <a:p>
            <a:r>
              <a:rPr lang="tr-TR" sz="2400" dirty="0" smtClean="0"/>
              <a:t>Gelir dağılımı</a:t>
            </a:r>
          </a:p>
          <a:p>
            <a:r>
              <a:rPr lang="tr-TR" sz="2400" dirty="0" smtClean="0"/>
              <a:t>Ekonomik istikrar</a:t>
            </a:r>
          </a:p>
          <a:p>
            <a:endParaRPr lang="tr-TR" sz="2400" dirty="0"/>
          </a:p>
        </p:txBody>
      </p:sp>
      <p:pic>
        <p:nvPicPr>
          <p:cNvPr id="21507" name="Picture 3" descr="C:\Users\hp\Desktop\ekonomik.jpg"/>
          <p:cNvPicPr>
            <a:picLocks noChangeAspect="1" noChangeArrowheads="1"/>
          </p:cNvPicPr>
          <p:nvPr/>
        </p:nvPicPr>
        <p:blipFill>
          <a:blip r:embed="rId2"/>
          <a:srcRect/>
          <a:stretch>
            <a:fillRect/>
          </a:stretch>
        </p:blipFill>
        <p:spPr bwMode="auto">
          <a:xfrm>
            <a:off x="4929190" y="2357430"/>
            <a:ext cx="2390775" cy="1914525"/>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SOSYAL FAKTÖRLER</a:t>
            </a:r>
            <a:endParaRPr lang="tr-TR" sz="2400" dirty="0"/>
          </a:p>
        </p:txBody>
      </p:sp>
      <p:sp>
        <p:nvSpPr>
          <p:cNvPr id="3" name="2 İçerik Yer Tutucusu"/>
          <p:cNvSpPr>
            <a:spLocks noGrp="1"/>
          </p:cNvSpPr>
          <p:nvPr>
            <p:ph idx="1"/>
          </p:nvPr>
        </p:nvSpPr>
        <p:spPr/>
        <p:txBody>
          <a:bodyPr>
            <a:normAutofit/>
          </a:bodyPr>
          <a:lstStyle/>
          <a:p>
            <a:r>
              <a:rPr lang="tr-TR" sz="2400" dirty="0" smtClean="0"/>
              <a:t>Nüfus artış hızı</a:t>
            </a:r>
          </a:p>
          <a:p>
            <a:r>
              <a:rPr lang="tr-TR" sz="2400" dirty="0" smtClean="0"/>
              <a:t>Nüfus dağılımı</a:t>
            </a:r>
          </a:p>
          <a:p>
            <a:r>
              <a:rPr lang="tr-TR" sz="2400" dirty="0" smtClean="0"/>
              <a:t>Eğitim</a:t>
            </a:r>
          </a:p>
          <a:p>
            <a:r>
              <a:rPr lang="tr-TR" sz="2400" dirty="0" smtClean="0"/>
              <a:t>Sosyal değişim eğilimleri</a:t>
            </a:r>
          </a:p>
          <a:p>
            <a:r>
              <a:rPr lang="tr-TR" sz="2400" dirty="0" smtClean="0"/>
              <a:t>Çalışma alışkanlıkları ve değişimi </a:t>
            </a:r>
            <a:endParaRPr lang="tr-TR" sz="24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TEKNOLOJİK FAKTÖRLER</a:t>
            </a:r>
            <a:endParaRPr lang="tr-TR" sz="2400" dirty="0"/>
          </a:p>
        </p:txBody>
      </p:sp>
      <p:sp>
        <p:nvSpPr>
          <p:cNvPr id="3" name="2 İçerik Yer Tutucusu"/>
          <p:cNvSpPr>
            <a:spLocks noGrp="1"/>
          </p:cNvSpPr>
          <p:nvPr>
            <p:ph idx="1"/>
          </p:nvPr>
        </p:nvSpPr>
        <p:spPr/>
        <p:txBody>
          <a:bodyPr>
            <a:normAutofit/>
          </a:bodyPr>
          <a:lstStyle/>
          <a:p>
            <a:r>
              <a:rPr lang="tr-TR" sz="2400" dirty="0" smtClean="0"/>
              <a:t>Ar-</a:t>
            </a:r>
            <a:r>
              <a:rPr lang="tr-TR" sz="2400" dirty="0" err="1" smtClean="0"/>
              <a:t>ge</a:t>
            </a:r>
            <a:r>
              <a:rPr lang="tr-TR" sz="2400" dirty="0" smtClean="0"/>
              <a:t> faaliyetlerinin durumu</a:t>
            </a:r>
          </a:p>
          <a:p>
            <a:r>
              <a:rPr lang="tr-TR" sz="2400" dirty="0" smtClean="0"/>
              <a:t>Otomasyon</a:t>
            </a:r>
          </a:p>
          <a:p>
            <a:endParaRPr lang="tr-TR" sz="2400" dirty="0" smtClean="0"/>
          </a:p>
          <a:p>
            <a:r>
              <a:rPr lang="tr-TR" sz="2400" dirty="0" smtClean="0"/>
              <a:t>Teknoloji transferi</a:t>
            </a:r>
          </a:p>
          <a:p>
            <a:r>
              <a:rPr lang="tr-TR" sz="2400" dirty="0" smtClean="0"/>
              <a:t>Teknoloji üretimi</a:t>
            </a:r>
            <a:endParaRPr lang="tr-TR" sz="2400" dirty="0"/>
          </a:p>
        </p:txBody>
      </p:sp>
      <p:pic>
        <p:nvPicPr>
          <p:cNvPr id="22531" name="Picture 3" descr="C:\Users\hp\Desktop\teknoloji.jpg"/>
          <p:cNvPicPr>
            <a:picLocks noChangeAspect="1" noChangeArrowheads="1"/>
          </p:cNvPicPr>
          <p:nvPr/>
        </p:nvPicPr>
        <p:blipFill>
          <a:blip r:embed="rId2"/>
          <a:srcRect/>
          <a:stretch>
            <a:fillRect/>
          </a:stretch>
        </p:blipFill>
        <p:spPr bwMode="auto">
          <a:xfrm>
            <a:off x="5429256" y="3929066"/>
            <a:ext cx="2628900" cy="1743075"/>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MİCHAEL PORTER’IN </a:t>
            </a:r>
            <a:br>
              <a:rPr lang="tr-TR" sz="2400" dirty="0" smtClean="0"/>
            </a:br>
            <a:r>
              <a:rPr lang="tr-TR" sz="2400" dirty="0" smtClean="0"/>
              <a:t>		REKABET ANALİZİNİ BİLİYOR MUSUNUZ? </a:t>
            </a:r>
            <a:endParaRPr lang="tr-TR" sz="2400" dirty="0"/>
          </a:p>
        </p:txBody>
      </p:sp>
      <p:sp>
        <p:nvSpPr>
          <p:cNvPr id="3" name="2 İçerik Yer Tutucusu"/>
          <p:cNvSpPr>
            <a:spLocks noGrp="1"/>
          </p:cNvSpPr>
          <p:nvPr>
            <p:ph idx="1"/>
          </p:nvPr>
        </p:nvSpPr>
        <p:spPr/>
        <p:txBody>
          <a:bodyPr>
            <a:normAutofit/>
          </a:bodyPr>
          <a:lstStyle/>
          <a:p>
            <a:r>
              <a:rPr lang="tr-TR" sz="2000" dirty="0" smtClean="0"/>
              <a:t>İşletme mal ve hizmetlerini rakiplerinden daha düşük bir maliyetle üretecek ve bu piyasada oluşan fiyatlarla müşteriye sunacaktır. </a:t>
            </a:r>
          </a:p>
          <a:p>
            <a:r>
              <a:rPr lang="tr-TR" sz="2000" dirty="0" smtClean="0"/>
              <a:t>İşletme mal ve hizmetlerini, pazardaki diğer mal ve hizmetlerden farklılaştıracak ve müşterilerin bu farklılık için ödemeyi kabul edeceği daha yüksek bir fiyattan sunacaktır. </a:t>
            </a:r>
          </a:p>
          <a:p>
            <a:r>
              <a:rPr lang="tr-TR" sz="2000" dirty="0" smtClean="0"/>
              <a:t>Stratejik analiz; amaçların yerinden tanımlanmasına, bunlara uygun stratejilerin seçilmesine ve bu maksatlarla hem dış çevrenin, hem de örgütün incelenmesine yönelik çabaları kapsar. </a:t>
            </a:r>
          </a:p>
          <a:p>
            <a:endParaRPr lang="tr-TR" sz="2000" dirty="0" smtClean="0"/>
          </a:p>
          <a:p>
            <a:r>
              <a:rPr lang="tr-TR" sz="2000" dirty="0" smtClean="0"/>
              <a:t>Bu analiz işletmenin endüstriye girme</a:t>
            </a:r>
          </a:p>
          <a:p>
            <a:pPr>
              <a:buNone/>
            </a:pPr>
            <a:r>
              <a:rPr lang="tr-TR" sz="2000" dirty="0" smtClean="0"/>
              <a:t> kararı vermesi sırasında çok önemlidir.  </a:t>
            </a:r>
          </a:p>
          <a:p>
            <a:endParaRPr lang="tr-TR" sz="2000" dirty="0"/>
          </a:p>
        </p:txBody>
      </p:sp>
      <p:pic>
        <p:nvPicPr>
          <p:cNvPr id="6146" name="Picture 2" descr="C:\Users\hp\Desktop\porter.jpg"/>
          <p:cNvPicPr>
            <a:picLocks noChangeAspect="1" noChangeArrowheads="1"/>
          </p:cNvPicPr>
          <p:nvPr/>
        </p:nvPicPr>
        <p:blipFill>
          <a:blip r:embed="rId2"/>
          <a:srcRect/>
          <a:stretch>
            <a:fillRect/>
          </a:stretch>
        </p:blipFill>
        <p:spPr bwMode="auto">
          <a:xfrm>
            <a:off x="5786446" y="4643446"/>
            <a:ext cx="2495550" cy="182880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PAZAR ANALİZİ </a:t>
            </a:r>
            <a:endParaRPr lang="tr-TR" sz="2400" dirty="0"/>
          </a:p>
        </p:txBody>
      </p:sp>
      <p:sp>
        <p:nvSpPr>
          <p:cNvPr id="3" name="2 İçerik Yer Tutucusu"/>
          <p:cNvSpPr>
            <a:spLocks noGrp="1"/>
          </p:cNvSpPr>
          <p:nvPr>
            <p:ph idx="1"/>
          </p:nvPr>
        </p:nvSpPr>
        <p:spPr/>
        <p:txBody>
          <a:bodyPr>
            <a:normAutofit/>
          </a:bodyPr>
          <a:lstStyle/>
          <a:p>
            <a:endParaRPr lang="tr-TR" sz="2000" dirty="0" smtClean="0"/>
          </a:p>
          <a:p>
            <a:r>
              <a:rPr lang="tr-TR" sz="2000" dirty="0" smtClean="0"/>
              <a:t>Çevrenin teşhisi ve geleceğin tahmini stratejik yönetimde başarı için şarttır. </a:t>
            </a:r>
          </a:p>
          <a:p>
            <a:endParaRPr lang="tr-TR" sz="2000" dirty="0" smtClean="0"/>
          </a:p>
          <a:p>
            <a:r>
              <a:rPr lang="tr-TR" sz="2000" dirty="0" err="1" smtClean="0"/>
              <a:t>Sektörel</a:t>
            </a:r>
            <a:r>
              <a:rPr lang="tr-TR" sz="2000" dirty="0" smtClean="0"/>
              <a:t> analizde Pazar, arz-talep, ürünler, fiyat, müşteri hizmetleri, reklam, rakipler ayrıntılı olarak incelenir ve işletmenin güçlü yönleri ortaya çıkarılır. </a:t>
            </a:r>
          </a:p>
          <a:p>
            <a:pPr>
              <a:buNone/>
            </a:pPr>
            <a:endParaRPr lang="tr-TR" sz="2000"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ANA PAZARIN 3 ANALİZİ</a:t>
            </a:r>
            <a:br>
              <a:rPr lang="tr-TR" sz="2400" dirty="0" smtClean="0"/>
            </a:br>
            <a:r>
              <a:rPr lang="tr-TR" sz="2400" dirty="0" smtClean="0"/>
              <a:t>			YAPILIR? </a:t>
            </a:r>
            <a:endParaRPr lang="tr-TR" sz="2400" dirty="0"/>
          </a:p>
        </p:txBody>
      </p:sp>
      <p:sp>
        <p:nvSpPr>
          <p:cNvPr id="3" name="2 İçerik Yer Tutucusu"/>
          <p:cNvSpPr>
            <a:spLocks noGrp="1"/>
          </p:cNvSpPr>
          <p:nvPr>
            <p:ph idx="1"/>
          </p:nvPr>
        </p:nvSpPr>
        <p:spPr/>
        <p:txBody>
          <a:bodyPr>
            <a:normAutofit/>
          </a:bodyPr>
          <a:lstStyle/>
          <a:p>
            <a:r>
              <a:rPr lang="tr-TR" sz="2400" dirty="0" smtClean="0"/>
              <a:t>PAZAR YAPISI</a:t>
            </a:r>
          </a:p>
          <a:p>
            <a:endParaRPr lang="tr-TR" sz="2400" dirty="0" smtClean="0"/>
          </a:p>
          <a:p>
            <a:r>
              <a:rPr lang="tr-TR" sz="2400" dirty="0" smtClean="0"/>
              <a:t>PAZARIN SINIRLARININ BELİRLENMESİ</a:t>
            </a:r>
          </a:p>
          <a:p>
            <a:endParaRPr lang="tr-TR" sz="2400" dirty="0" smtClean="0"/>
          </a:p>
          <a:p>
            <a:r>
              <a:rPr lang="tr-TR" sz="2400" dirty="0" smtClean="0"/>
              <a:t>PAZARIN GELİŞME- BÜYÜME HIZI VE PAZAR HAYAT SEYRİ </a:t>
            </a:r>
            <a:endParaRPr lang="tr-TR" sz="2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SWOT ANALİZİ TEKNİKLERİ </a:t>
            </a:r>
            <a:endParaRPr lang="tr-TR" sz="2400" dirty="0"/>
          </a:p>
        </p:txBody>
      </p:sp>
      <p:sp>
        <p:nvSpPr>
          <p:cNvPr id="3" name="2 İçerik Yer Tutucusu"/>
          <p:cNvSpPr>
            <a:spLocks noGrp="1"/>
          </p:cNvSpPr>
          <p:nvPr>
            <p:ph idx="1"/>
          </p:nvPr>
        </p:nvSpPr>
        <p:spPr/>
        <p:txBody>
          <a:bodyPr>
            <a:normAutofit/>
          </a:bodyPr>
          <a:lstStyle/>
          <a:p>
            <a:pPr>
              <a:buNone/>
            </a:pPr>
            <a:r>
              <a:rPr lang="tr-TR" sz="2400" dirty="0" smtClean="0"/>
              <a:t>		Stratejik yönetimde durum değerlendirmesi yapılırken, çeşitli analizler yapılması gerekir. </a:t>
            </a:r>
          </a:p>
          <a:p>
            <a:pPr>
              <a:buNone/>
            </a:pPr>
            <a:endParaRPr lang="tr-TR" sz="2400" dirty="0" smtClean="0"/>
          </a:p>
          <a:p>
            <a:pPr>
              <a:buFontTx/>
              <a:buChar char="-"/>
            </a:pPr>
            <a:r>
              <a:rPr lang="tr-TR" sz="2400" dirty="0" smtClean="0"/>
              <a:t>Müşteri istek ve beklentilerinin belirlenmesi için (MÜŞTERİ ANALİZİ)</a:t>
            </a:r>
          </a:p>
          <a:p>
            <a:pPr>
              <a:buFontTx/>
              <a:buChar char="-"/>
            </a:pPr>
            <a:r>
              <a:rPr lang="tr-TR" sz="2400" dirty="0" smtClean="0"/>
              <a:t>-Pazardaki rekabet yapısını ve rakiplerin gücünü tespit etmek için (REKABET ANALİZİ)</a:t>
            </a:r>
          </a:p>
          <a:p>
            <a:pPr>
              <a:buFontTx/>
              <a:buChar char="-"/>
            </a:pPr>
            <a:r>
              <a:rPr lang="tr-TR" sz="2400" dirty="0" smtClean="0"/>
              <a:t> </a:t>
            </a:r>
            <a:endParaRPr lang="tr-TR" sz="2400" dirty="0"/>
          </a:p>
        </p:txBody>
      </p:sp>
      <p:pic>
        <p:nvPicPr>
          <p:cNvPr id="3074" name="Picture 2" descr="C:\Users\hp\Desktop\müşteri.jpg"/>
          <p:cNvPicPr>
            <a:picLocks noChangeAspect="1" noChangeArrowheads="1"/>
          </p:cNvPicPr>
          <p:nvPr/>
        </p:nvPicPr>
        <p:blipFill>
          <a:blip r:embed="rId2"/>
          <a:srcRect/>
          <a:stretch>
            <a:fillRect/>
          </a:stretch>
        </p:blipFill>
        <p:spPr bwMode="auto">
          <a:xfrm>
            <a:off x="7358082" y="214290"/>
            <a:ext cx="1785918" cy="2041049"/>
          </a:xfrm>
          <a:prstGeom prst="rect">
            <a:avLst/>
          </a:prstGeom>
          <a:noFill/>
        </p:spPr>
      </p:pic>
      <p:pic>
        <p:nvPicPr>
          <p:cNvPr id="3076" name="Picture 4" descr="C:\Users\hp\Desktop\rekabett.png"/>
          <p:cNvPicPr>
            <a:picLocks noChangeAspect="1" noChangeArrowheads="1"/>
          </p:cNvPicPr>
          <p:nvPr/>
        </p:nvPicPr>
        <p:blipFill>
          <a:blip r:embed="rId3"/>
          <a:srcRect/>
          <a:stretch>
            <a:fillRect/>
          </a:stretch>
        </p:blipFill>
        <p:spPr bwMode="auto">
          <a:xfrm>
            <a:off x="6143636" y="4572008"/>
            <a:ext cx="2466975" cy="1847850"/>
          </a:xfrm>
          <a:prstGeom prst="rect">
            <a:avLst/>
          </a:prstGeom>
          <a:noFill/>
        </p:spPr>
      </p:pic>
      <p:pic>
        <p:nvPicPr>
          <p:cNvPr id="3077" name="Picture 5" descr="C:\Users\hp\Desktop\porter.png"/>
          <p:cNvPicPr>
            <a:picLocks noChangeAspect="1" noChangeArrowheads="1"/>
          </p:cNvPicPr>
          <p:nvPr/>
        </p:nvPicPr>
        <p:blipFill>
          <a:blip r:embed="rId4"/>
          <a:srcRect/>
          <a:stretch>
            <a:fillRect/>
          </a:stretch>
        </p:blipFill>
        <p:spPr bwMode="auto">
          <a:xfrm>
            <a:off x="0" y="4786322"/>
            <a:ext cx="2466975" cy="184785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2400" dirty="0" smtClean="0"/>
              <a:t>Pazar yapısını öğrenmek için (PİYASA/PAZAR ANALİZİ)</a:t>
            </a:r>
          </a:p>
          <a:p>
            <a:endParaRPr lang="tr-TR" sz="2400" dirty="0" smtClean="0"/>
          </a:p>
          <a:p>
            <a:pPr>
              <a:buNone/>
            </a:pPr>
            <a:endParaRPr lang="tr-TR" sz="2400" dirty="0" smtClean="0"/>
          </a:p>
          <a:p>
            <a:r>
              <a:rPr lang="tr-TR" sz="2400" dirty="0" smtClean="0"/>
              <a:t>Demografik yapı, devletin ekonomideki yeri ve önemini tespit etmek için (ÇEVRE ANALİZİ)</a:t>
            </a:r>
          </a:p>
          <a:p>
            <a:endParaRPr lang="tr-TR" sz="2400" dirty="0" smtClean="0"/>
          </a:p>
          <a:p>
            <a:endParaRPr lang="tr-TR" sz="2400" dirty="0" smtClean="0"/>
          </a:p>
          <a:p>
            <a:r>
              <a:rPr lang="tr-TR" sz="2400" dirty="0" smtClean="0"/>
              <a:t>Organizasyonun kendi iç durumunu tespit etmek için (PERFORMANS ANALİZİ)</a:t>
            </a:r>
            <a:endParaRPr lang="tr-TR" sz="24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SWOT MATRİSİ VE UYGULANACAK STRATEJİLER</a:t>
            </a:r>
            <a:endParaRPr lang="tr-TR" sz="2400" dirty="0"/>
          </a:p>
        </p:txBody>
      </p:sp>
      <p:sp>
        <p:nvSpPr>
          <p:cNvPr id="3" name="2 İçerik Yer Tutucusu"/>
          <p:cNvSpPr>
            <a:spLocks noGrp="1"/>
          </p:cNvSpPr>
          <p:nvPr>
            <p:ph idx="1"/>
          </p:nvPr>
        </p:nvSpPr>
        <p:spPr/>
        <p:txBody>
          <a:bodyPr>
            <a:normAutofit/>
          </a:bodyPr>
          <a:lstStyle/>
          <a:p>
            <a:r>
              <a:rPr lang="tr-TR" sz="2400" dirty="0" err="1" smtClean="0"/>
              <a:t>Swot</a:t>
            </a:r>
            <a:r>
              <a:rPr lang="tr-TR" sz="2400" dirty="0" smtClean="0"/>
              <a:t> Analizi, 4 strateji sunmaktadır </a:t>
            </a:r>
          </a:p>
          <a:p>
            <a:pPr>
              <a:buNone/>
            </a:pPr>
            <a:endParaRPr lang="tr-TR" sz="2400" dirty="0" smtClean="0"/>
          </a:p>
          <a:p>
            <a:pPr>
              <a:buNone/>
            </a:pPr>
            <a:r>
              <a:rPr lang="tr-TR" sz="2400" dirty="0" smtClean="0"/>
              <a:t>		*Fırsatlar ve üstünlükler (SO veya FÜ)</a:t>
            </a:r>
          </a:p>
          <a:p>
            <a:pPr>
              <a:buNone/>
            </a:pPr>
            <a:r>
              <a:rPr lang="tr-TR" sz="2400" dirty="0" smtClean="0"/>
              <a:t>		*Fırsatlar ve zayıflıklar (WO veya FZ)</a:t>
            </a:r>
          </a:p>
          <a:p>
            <a:pPr>
              <a:buNone/>
            </a:pPr>
            <a:r>
              <a:rPr lang="tr-TR" sz="2400" dirty="0" smtClean="0"/>
              <a:t>		*Tehditler ve üstünlükler (ST veya TÜ)</a:t>
            </a:r>
          </a:p>
          <a:p>
            <a:pPr>
              <a:buNone/>
            </a:pPr>
            <a:r>
              <a:rPr lang="tr-TR" sz="2400" dirty="0" smtClean="0"/>
              <a:t>		*Tehditler ve zayıflıklar (WT veya TZ)  </a:t>
            </a:r>
            <a:endParaRPr lang="tr-TR"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HOSHİN KANRİ NEDİR VE HEDEFLERLE </a:t>
            </a:r>
            <a:br>
              <a:rPr lang="tr-TR" sz="2400" dirty="0" smtClean="0"/>
            </a:br>
            <a:r>
              <a:rPr lang="tr-TR" sz="2400" dirty="0" smtClean="0"/>
              <a:t>			YÖNETİM İLE İLİŞKİSİ VAR MIDIR?</a:t>
            </a:r>
            <a:endParaRPr lang="tr-TR" sz="2400" dirty="0"/>
          </a:p>
        </p:txBody>
      </p:sp>
      <p:sp>
        <p:nvSpPr>
          <p:cNvPr id="3" name="2 İçerik Yer Tutucusu"/>
          <p:cNvSpPr>
            <a:spLocks noGrp="1"/>
          </p:cNvSpPr>
          <p:nvPr>
            <p:ph idx="1"/>
          </p:nvPr>
        </p:nvSpPr>
        <p:spPr/>
        <p:txBody>
          <a:bodyPr/>
          <a:lstStyle/>
          <a:p>
            <a:pPr>
              <a:buNone/>
            </a:pPr>
            <a:r>
              <a:rPr lang="tr-TR" dirty="0" smtClean="0"/>
              <a:t>	</a:t>
            </a:r>
            <a:r>
              <a:rPr lang="tr-TR" sz="2400" dirty="0" smtClean="0"/>
              <a:t>1960-1965 yıllarında, İstatistiksel Kalite Kontrolünden- </a:t>
            </a:r>
          </a:p>
          <a:p>
            <a:pPr>
              <a:buNone/>
            </a:pPr>
            <a:r>
              <a:rPr lang="tr-TR" sz="2400" dirty="0" smtClean="0"/>
              <a:t>		Toplam Kalite Yönetim döneminde ortaya çıkmıştır. </a:t>
            </a:r>
          </a:p>
          <a:p>
            <a:pPr>
              <a:buNone/>
            </a:pPr>
            <a:endParaRPr lang="tr-TR" sz="2400" dirty="0" smtClean="0"/>
          </a:p>
          <a:p>
            <a:pPr>
              <a:buNone/>
            </a:pPr>
            <a:r>
              <a:rPr lang="tr-TR" sz="2400" dirty="0" smtClean="0"/>
              <a:t>	=Politikaların açılımı ve yayılımı = Yönetim Felsefesi</a:t>
            </a:r>
          </a:p>
          <a:p>
            <a:pPr>
              <a:buNone/>
            </a:pPr>
            <a:endParaRPr lang="tr-TR" sz="2400" dirty="0" smtClean="0"/>
          </a:p>
          <a:p>
            <a:pPr>
              <a:buNone/>
            </a:pPr>
            <a:r>
              <a:rPr lang="tr-TR" sz="2400" dirty="0" smtClean="0"/>
              <a:t>		Tüm hedeflerin alt hedeflere kırılması ve her seviyede takip edilmesi gerekliliğini savunur </a:t>
            </a:r>
            <a:endParaRPr lang="tr-TR" dirty="0"/>
          </a:p>
        </p:txBody>
      </p:sp>
      <p:pic>
        <p:nvPicPr>
          <p:cNvPr id="6147" name="Picture 3" descr="C:\Users\hp\Desktop\hoshin.png"/>
          <p:cNvPicPr>
            <a:picLocks noChangeAspect="1" noChangeArrowheads="1"/>
          </p:cNvPicPr>
          <p:nvPr/>
        </p:nvPicPr>
        <p:blipFill>
          <a:blip r:embed="rId2"/>
          <a:srcRect/>
          <a:stretch>
            <a:fillRect/>
          </a:stretch>
        </p:blipFill>
        <p:spPr bwMode="auto">
          <a:xfrm>
            <a:off x="5214942" y="5072074"/>
            <a:ext cx="3400425" cy="1343025"/>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HAYDİ GELİN HEP BİRLİKTE, BU STRATEJİLERE</a:t>
            </a:r>
            <a:br>
              <a:rPr lang="tr-TR" sz="2400" dirty="0" smtClean="0"/>
            </a:br>
            <a:r>
              <a:rPr lang="tr-TR" sz="2400" dirty="0" smtClean="0"/>
              <a:t>			BİR GÖZ GEZİRELİM? </a:t>
            </a:r>
            <a:endParaRPr lang="tr-TR" sz="2400" dirty="0"/>
          </a:p>
        </p:txBody>
      </p:sp>
      <p:sp>
        <p:nvSpPr>
          <p:cNvPr id="3" name="2 İçerik Yer Tutucusu"/>
          <p:cNvSpPr>
            <a:spLocks noGrp="1"/>
          </p:cNvSpPr>
          <p:nvPr>
            <p:ph idx="1"/>
          </p:nvPr>
        </p:nvSpPr>
        <p:spPr/>
        <p:txBody>
          <a:bodyPr/>
          <a:lstStyle/>
          <a:p>
            <a:r>
              <a:rPr lang="tr-TR" dirty="0" smtClean="0"/>
              <a:t>SO Stratejisi</a:t>
            </a:r>
          </a:p>
          <a:p>
            <a:pPr>
              <a:buNone/>
            </a:pPr>
            <a:endParaRPr lang="tr-TR" dirty="0" smtClean="0"/>
          </a:p>
          <a:p>
            <a:pPr>
              <a:buNone/>
            </a:pPr>
            <a:r>
              <a:rPr lang="tr-TR" dirty="0" smtClean="0"/>
              <a:t>	</a:t>
            </a:r>
            <a:r>
              <a:rPr lang="tr-TR" sz="2000" dirty="0" smtClean="0"/>
              <a:t>- Hem gücü hem de imkanları maksimize etmeyi hedefleyen stratejidir. Bu amaçla organizasyonun mevcut gücü kullanılarak tüm dış imkanlardan yararlanmayı sağlayacak stratejiler oluşturulur. </a:t>
            </a:r>
          </a:p>
          <a:p>
            <a:pPr>
              <a:buNone/>
            </a:pPr>
            <a:r>
              <a:rPr lang="tr-TR" sz="2000" dirty="0" smtClean="0"/>
              <a:t>	-Mevcut alternatifler arasında en iyi stratejik konum SO Stratejisidir. SO Stratejik konumu içinde organizasyonun yönetiminde, insan kaynaklarında, satış ve pazarlamada, Ar-</a:t>
            </a:r>
            <a:r>
              <a:rPr lang="tr-TR" sz="2000" dirty="0" err="1" smtClean="0"/>
              <a:t>Ge’de</a:t>
            </a:r>
            <a:r>
              <a:rPr lang="tr-TR" sz="2000" dirty="0" smtClean="0"/>
              <a:t> avantaj ve üstünlükleri söz konusudur. </a:t>
            </a:r>
            <a:endParaRPr lang="tr-TR" sz="20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WO Stratejisi</a:t>
            </a:r>
            <a:endParaRPr lang="tr-TR" sz="2400" dirty="0"/>
          </a:p>
        </p:txBody>
      </p:sp>
      <p:sp>
        <p:nvSpPr>
          <p:cNvPr id="3" name="2 İçerik Yer Tutucusu"/>
          <p:cNvSpPr>
            <a:spLocks noGrp="1"/>
          </p:cNvSpPr>
          <p:nvPr>
            <p:ph idx="1"/>
          </p:nvPr>
        </p:nvSpPr>
        <p:spPr/>
        <p:txBody>
          <a:bodyPr>
            <a:normAutofit/>
          </a:bodyPr>
          <a:lstStyle/>
          <a:p>
            <a:r>
              <a:rPr lang="tr-TR" sz="2000" dirty="0" smtClean="0"/>
              <a:t>Zayıflıkları minimize ederek imkanları maksimize etmeyi hedefler. Dış imkanlardan yararlanarak mevcut zayıflıkları ortadan kaldıracak yeni stratejiler oluşturulur.</a:t>
            </a:r>
          </a:p>
          <a:p>
            <a:r>
              <a:rPr lang="tr-TR" sz="2000" dirty="0" smtClean="0"/>
              <a:t>Bir işletme dış çevrede fırsatlar belirleyebilir. Fakat Pazar isteklerinin avantajını kullanmasını engelleyen </a:t>
            </a:r>
            <a:r>
              <a:rPr lang="tr-TR" sz="2000" dirty="0" err="1" smtClean="0"/>
              <a:t>organizasyonel</a:t>
            </a:r>
            <a:r>
              <a:rPr lang="tr-TR" sz="2000" dirty="0" smtClean="0"/>
              <a:t> zayıflıklara sahip olabilmektedir</a:t>
            </a:r>
            <a:r>
              <a:rPr lang="tr-TR" sz="2000" smtClean="0"/>
              <a:t>. </a:t>
            </a:r>
            <a:endParaRPr lang="tr-TR" sz="2000" dirty="0" smtClean="0"/>
          </a:p>
        </p:txBody>
      </p:sp>
      <p:pic>
        <p:nvPicPr>
          <p:cNvPr id="4099" name="Picture 3" descr="C:\Users\hp\Desktop\aksesuar.jpg"/>
          <p:cNvPicPr>
            <a:picLocks noChangeAspect="1" noChangeArrowheads="1"/>
          </p:cNvPicPr>
          <p:nvPr/>
        </p:nvPicPr>
        <p:blipFill>
          <a:blip r:embed="rId2"/>
          <a:srcRect/>
          <a:stretch>
            <a:fillRect/>
          </a:stretch>
        </p:blipFill>
        <p:spPr bwMode="auto">
          <a:xfrm>
            <a:off x="5715008" y="4714884"/>
            <a:ext cx="2667000" cy="171450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ST Stratejisi</a:t>
            </a:r>
            <a:endParaRPr lang="tr-TR" sz="2400" dirty="0"/>
          </a:p>
        </p:txBody>
      </p:sp>
      <p:sp>
        <p:nvSpPr>
          <p:cNvPr id="3" name="2 İçerik Yer Tutucusu"/>
          <p:cNvSpPr>
            <a:spLocks noGrp="1"/>
          </p:cNvSpPr>
          <p:nvPr>
            <p:ph idx="1"/>
          </p:nvPr>
        </p:nvSpPr>
        <p:spPr/>
        <p:txBody>
          <a:bodyPr>
            <a:normAutofit/>
          </a:bodyPr>
          <a:lstStyle/>
          <a:p>
            <a:r>
              <a:rPr lang="tr-TR" sz="2000" dirty="0" smtClean="0"/>
              <a:t>Organizasyonun dış çevredeki tehditlerle başa çıkacak olan gücü üzerine kurulmuştur. Amaç güçten maksimum oranda yararlanırken, dış tehditleri minimize etmektir. </a:t>
            </a:r>
          </a:p>
          <a:p>
            <a:endParaRPr lang="tr-TR" sz="2000" dirty="0" smtClean="0"/>
          </a:p>
          <a:p>
            <a:r>
              <a:rPr lang="tr-TR" sz="2000" dirty="0" smtClean="0"/>
              <a:t>ST Stratejisi, organizasyonun çevredeki tehditlerle başa çıkabilecek olan güçlü yanları üzerine kurulmaktadır. </a:t>
            </a:r>
          </a:p>
          <a:p>
            <a:endParaRPr lang="tr-TR" sz="2000" dirty="0" smtClean="0"/>
          </a:p>
          <a:p>
            <a:r>
              <a:rPr lang="tr-TR" sz="2000" dirty="0" smtClean="0"/>
              <a:t>Hedef üstün yanları en çok yapmak, tehditleri en aza indirmek olarak belirlemektedir.   </a:t>
            </a:r>
          </a:p>
          <a:p>
            <a:endParaRPr lang="tr-TR" sz="20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WT Stratejisi</a:t>
            </a:r>
            <a:endParaRPr lang="tr-TR" sz="2400" dirty="0"/>
          </a:p>
        </p:txBody>
      </p:sp>
      <p:sp>
        <p:nvSpPr>
          <p:cNvPr id="3" name="2 İçerik Yer Tutucusu"/>
          <p:cNvSpPr>
            <a:spLocks noGrp="1"/>
          </p:cNvSpPr>
          <p:nvPr>
            <p:ph idx="1"/>
          </p:nvPr>
        </p:nvSpPr>
        <p:spPr/>
        <p:txBody>
          <a:bodyPr>
            <a:normAutofit/>
          </a:bodyPr>
          <a:lstStyle/>
          <a:p>
            <a:r>
              <a:rPr lang="tr-TR" sz="2000" dirty="0" smtClean="0"/>
              <a:t>Bu stratejisinin amacı, zayıflıkları ve tehditleri minimize etmektir. Bu strateji, bir savunma stratejisi olup, firmanın iç zorlukları ve olumsuz çevre tehlikelerini atlatmaya yönelir. </a:t>
            </a:r>
          </a:p>
          <a:p>
            <a:endParaRPr lang="tr-TR" sz="2000" dirty="0" smtClean="0"/>
          </a:p>
          <a:p>
            <a:r>
              <a:rPr lang="tr-TR" sz="2000" dirty="0" smtClean="0"/>
              <a:t>İşletmeler dış tehditlerle ve iç zayıflıklarla çok zor koşullarda ve aynı anda karşı karşıya kalabilirler. Bu durumda işletmelerin yaptığı daha çok, bir şekilde yaşayabilmesi için çeşitli tasfiye yada birleşme yollarına başvurmaktır.    </a:t>
            </a:r>
            <a:endParaRPr lang="tr-TR" sz="20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BİREYSEL HEDEFLER NASIL BELİRLENİR?</a:t>
            </a:r>
            <a:endParaRPr lang="tr-TR" sz="2400" dirty="0"/>
          </a:p>
        </p:txBody>
      </p:sp>
      <p:sp>
        <p:nvSpPr>
          <p:cNvPr id="3" name="2 İçerik Yer Tutucusu"/>
          <p:cNvSpPr>
            <a:spLocks noGrp="1"/>
          </p:cNvSpPr>
          <p:nvPr>
            <p:ph idx="1"/>
          </p:nvPr>
        </p:nvSpPr>
        <p:spPr/>
        <p:txBody>
          <a:bodyPr>
            <a:normAutofit/>
          </a:bodyPr>
          <a:lstStyle/>
          <a:p>
            <a:endParaRPr lang="tr-TR" sz="2400" dirty="0" smtClean="0"/>
          </a:p>
          <a:p>
            <a:r>
              <a:rPr lang="tr-TR" sz="2400" dirty="0" smtClean="0"/>
              <a:t>Bireysel HEDEFLER, kuruluş temel hedeflerinin yansıması ve izdüşümü olarak belirlenebilir. </a:t>
            </a:r>
          </a:p>
          <a:p>
            <a:r>
              <a:rPr lang="tr-TR" sz="2400" dirty="0" smtClean="0"/>
              <a:t>Dolayısıyla temel hedefler, sayısal süreç hedeflerine ve faaliyet hedeflerine dönüşebilir</a:t>
            </a:r>
          </a:p>
          <a:p>
            <a:r>
              <a:rPr lang="tr-TR" sz="2400" dirty="0" smtClean="0"/>
              <a:t>İlgili süreçlerden ve faaliyetlerden sorumlu olan yöneticiler, bu konularda bireysel hedefler e de sahip olabilirler.  </a:t>
            </a:r>
            <a:endParaRPr lang="tr-TR" sz="2400" dirty="0"/>
          </a:p>
        </p:txBody>
      </p:sp>
      <p:pic>
        <p:nvPicPr>
          <p:cNvPr id="13315" name="Picture 3" descr="C:\Users\hp\Desktop\bireysel hedef.jpg"/>
          <p:cNvPicPr>
            <a:picLocks noChangeAspect="1" noChangeArrowheads="1"/>
          </p:cNvPicPr>
          <p:nvPr/>
        </p:nvPicPr>
        <p:blipFill>
          <a:blip r:embed="rId2"/>
          <a:srcRect/>
          <a:stretch>
            <a:fillRect/>
          </a:stretch>
        </p:blipFill>
        <p:spPr bwMode="auto">
          <a:xfrm>
            <a:off x="0" y="214290"/>
            <a:ext cx="2343150" cy="1952625"/>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HEDEFLERE GÖRE PERFORMANS </a:t>
            </a:r>
            <a:br>
              <a:rPr lang="tr-TR" sz="2400" dirty="0" smtClean="0"/>
            </a:br>
            <a:r>
              <a:rPr lang="tr-TR" sz="2400" dirty="0" smtClean="0"/>
              <a:t>		DEĞERLENDİRME YÖNTEMİ </a:t>
            </a:r>
            <a:endParaRPr lang="tr-TR" sz="2400" dirty="0"/>
          </a:p>
        </p:txBody>
      </p:sp>
      <p:sp>
        <p:nvSpPr>
          <p:cNvPr id="3" name="2 İçerik Yer Tutucusu"/>
          <p:cNvSpPr>
            <a:spLocks noGrp="1"/>
          </p:cNvSpPr>
          <p:nvPr>
            <p:ph idx="1"/>
          </p:nvPr>
        </p:nvSpPr>
        <p:spPr/>
        <p:txBody>
          <a:bodyPr>
            <a:normAutofit/>
          </a:bodyPr>
          <a:lstStyle/>
          <a:p>
            <a:r>
              <a:rPr lang="tr-TR" sz="2000" dirty="0" smtClean="0"/>
              <a:t>Hedefler, organizasyonların, fonksiyonların, bölümlerin, takımların veya bireylerin başarmayı bekledikleri şeylerdir. </a:t>
            </a:r>
          </a:p>
          <a:p>
            <a:endParaRPr lang="tr-TR" sz="2000" dirty="0" smtClean="0"/>
          </a:p>
          <a:p>
            <a:r>
              <a:rPr lang="tr-TR" sz="2000" dirty="0" smtClean="0"/>
              <a:t>Hedeflere göre yönetim; belirli bir periyotta astın hedefleri üzerinden üstün veya astın anlaştığı ve bu hedefleri astın nasıl daha iyi başaracağını periyodik olarak görüşüldüğü bir sistemdir. </a:t>
            </a:r>
          </a:p>
          <a:p>
            <a:r>
              <a:rPr lang="tr-TR" sz="2000" dirty="0" smtClean="0"/>
              <a:t>   Bir başka ifade ile hedeflere göre yönetim…..</a:t>
            </a:r>
            <a:endParaRPr lang="tr-TR" sz="2000" dirty="0"/>
          </a:p>
        </p:txBody>
      </p:sp>
      <p:pic>
        <p:nvPicPr>
          <p:cNvPr id="7171" name="Picture 3" descr="C:\Users\hp\Desktop\hedeflere göre.jpg"/>
          <p:cNvPicPr>
            <a:picLocks noChangeAspect="1" noChangeArrowheads="1"/>
          </p:cNvPicPr>
          <p:nvPr/>
        </p:nvPicPr>
        <p:blipFill>
          <a:blip r:embed="rId2"/>
          <a:srcRect/>
          <a:stretch>
            <a:fillRect/>
          </a:stretch>
        </p:blipFill>
        <p:spPr bwMode="auto">
          <a:xfrm>
            <a:off x="571472" y="4857760"/>
            <a:ext cx="2752725" cy="1666875"/>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endParaRPr lang="tr-TR" sz="2000" dirty="0" smtClean="0"/>
          </a:p>
          <a:p>
            <a:r>
              <a:rPr lang="tr-TR" sz="2000" dirty="0" smtClean="0"/>
              <a:t>Yöneticiler almaları gereken kararları yukarıdan gelen bir emirle değil, tepe yönetimi ile ortaklaşa  belirlenecek hedeflere göre alırlar ve daha sonra bunları astları ile paylaşırlar. Bu nedenle, hedeflere göre yönetim yöneticilerin karar verme ve inisiyatif kullanma kabiliyetlerinin gelişmesini güçlendiren bir tekniktir.   </a:t>
            </a:r>
            <a:endParaRPr lang="tr-TR" sz="2000" dirty="0"/>
          </a:p>
        </p:txBody>
      </p:sp>
      <p:pic>
        <p:nvPicPr>
          <p:cNvPr id="8195" name="Picture 3" descr="C:\Users\hp\Desktop\denetim.jpg"/>
          <p:cNvPicPr>
            <a:picLocks noChangeAspect="1" noChangeArrowheads="1"/>
          </p:cNvPicPr>
          <p:nvPr/>
        </p:nvPicPr>
        <p:blipFill>
          <a:blip r:embed="rId2"/>
          <a:srcRect/>
          <a:stretch>
            <a:fillRect/>
          </a:stretch>
        </p:blipFill>
        <p:spPr bwMode="auto">
          <a:xfrm>
            <a:off x="714348" y="4429132"/>
            <a:ext cx="2466975" cy="1847850"/>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smtClean="0"/>
          </a:p>
          <a:p>
            <a:endParaRPr lang="tr-TR" dirty="0" smtClean="0"/>
          </a:p>
          <a:p>
            <a:r>
              <a:rPr lang="tr-TR" dirty="0" smtClean="0"/>
              <a:t>Kişisel veya öğrenme hedefleri; gelişim hedefleri olup, çalışanların yeteneklerini, davranışlarını ve performansını geliştirmek için bireylerin öğrenmesi ve yapması gereken şeylerle ilgilidir. </a:t>
            </a:r>
            <a:endParaRPr lang="tr-TR" dirty="0"/>
          </a:p>
        </p:txBody>
      </p:sp>
      <p:pic>
        <p:nvPicPr>
          <p:cNvPr id="2051" name="Picture 3" descr="C:\Users\hp\Desktop\hedef.jpg"/>
          <p:cNvPicPr>
            <a:picLocks noChangeAspect="1" noChangeArrowheads="1"/>
          </p:cNvPicPr>
          <p:nvPr/>
        </p:nvPicPr>
        <p:blipFill>
          <a:blip r:embed="rId2"/>
          <a:srcRect/>
          <a:stretch>
            <a:fillRect/>
          </a:stretch>
        </p:blipFill>
        <p:spPr bwMode="auto">
          <a:xfrm>
            <a:off x="357158" y="285728"/>
            <a:ext cx="2143125" cy="2143125"/>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000" dirty="0" smtClean="0"/>
              <a:t>HEDEFLERE GÖRE BİR PERFORMANS DEĞERLEME YÖNTEMİNİN</a:t>
            </a:r>
            <a:br>
              <a:rPr lang="tr-TR" sz="2000" dirty="0" smtClean="0"/>
            </a:br>
            <a:r>
              <a:rPr lang="tr-TR" sz="2000" dirty="0" smtClean="0"/>
              <a:t>	AVANTAJ VE DEZAVANTAJLARI NELERDİR? </a:t>
            </a:r>
            <a:endParaRPr lang="tr-TR" sz="2000" dirty="0"/>
          </a:p>
        </p:txBody>
      </p:sp>
      <p:sp>
        <p:nvSpPr>
          <p:cNvPr id="3" name="2 İçerik Yer Tutucusu"/>
          <p:cNvSpPr>
            <a:spLocks noGrp="1"/>
          </p:cNvSpPr>
          <p:nvPr>
            <p:ph idx="1"/>
          </p:nvPr>
        </p:nvSpPr>
        <p:spPr/>
        <p:txBody>
          <a:bodyPr>
            <a:normAutofit/>
          </a:bodyPr>
          <a:lstStyle/>
          <a:p>
            <a:r>
              <a:rPr lang="tr-TR" sz="2000" dirty="0" smtClean="0"/>
              <a:t>Ast ve üst bir araya gelirler- bireyin temel görev ve sorumluluk alanı hakkında fikir birliğine varıp bunları listelerler</a:t>
            </a:r>
          </a:p>
          <a:p>
            <a:r>
              <a:rPr lang="tr-TR" sz="2000" dirty="0" smtClean="0"/>
              <a:t>Birey üstüyle iş birliği içinde, kişisel hedeflerini belirler</a:t>
            </a:r>
          </a:p>
          <a:p>
            <a:r>
              <a:rPr lang="tr-TR" sz="2000" dirty="0" smtClean="0"/>
              <a:t>Ast ve üst performans değerleme ölçümleri üzerine fikir birliğine varırlar</a:t>
            </a:r>
          </a:p>
          <a:p>
            <a:r>
              <a:rPr lang="tr-TR" sz="2000" dirty="0" smtClean="0"/>
              <a:t>Her yıl ast ve üst bir araya gelip belirlenmiş hedeflere ulaşım derecesini değerlendirir</a:t>
            </a:r>
          </a:p>
          <a:p>
            <a:r>
              <a:rPr lang="tr-TR" sz="2000" dirty="0" smtClean="0"/>
              <a:t>Üst destekleyici rol üstlenir, yönlendirici ve danışmanlık yapar</a:t>
            </a:r>
          </a:p>
          <a:p>
            <a:r>
              <a:rPr lang="tr-TR" sz="2000" dirty="0" smtClean="0"/>
              <a:t>Değerlendirme sürecinde üst yargılayıcı rolden çok, personele hedeflerine ulaşması yönünde yardımcı rol üstlenir</a:t>
            </a:r>
          </a:p>
          <a:p>
            <a:r>
              <a:rPr lang="tr-TR" sz="2000" dirty="0" smtClean="0"/>
              <a:t>Süreç kişisel özelliklere değil, sonuçlar üzerine yoğunlaşır.  </a:t>
            </a:r>
            <a:endParaRPr lang="tr-TR" sz="2000" dirty="0"/>
          </a:p>
        </p:txBody>
      </p:sp>
      <p:pic>
        <p:nvPicPr>
          <p:cNvPr id="16386" name="Picture 2" descr="C:\Users\hp\Desktop\avantaj.jpg"/>
          <p:cNvPicPr>
            <a:picLocks noChangeAspect="1" noChangeArrowheads="1"/>
          </p:cNvPicPr>
          <p:nvPr/>
        </p:nvPicPr>
        <p:blipFill>
          <a:blip r:embed="rId2"/>
          <a:srcRect/>
          <a:stretch>
            <a:fillRect/>
          </a:stretch>
        </p:blipFill>
        <p:spPr bwMode="auto">
          <a:xfrm>
            <a:off x="6786578" y="2"/>
            <a:ext cx="2357422" cy="1149426"/>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Bu değerlendirmelerin amacı? </a:t>
            </a:r>
            <a:endParaRPr lang="tr-TR" sz="2400" dirty="0"/>
          </a:p>
        </p:txBody>
      </p:sp>
      <p:sp>
        <p:nvSpPr>
          <p:cNvPr id="3" name="2 İçerik Yer Tutucusu"/>
          <p:cNvSpPr>
            <a:spLocks noGrp="1"/>
          </p:cNvSpPr>
          <p:nvPr>
            <p:ph idx="1"/>
          </p:nvPr>
        </p:nvSpPr>
        <p:spPr/>
        <p:txBody>
          <a:bodyPr>
            <a:normAutofit/>
          </a:bodyPr>
          <a:lstStyle/>
          <a:p>
            <a:endParaRPr lang="tr-TR" sz="2000" dirty="0" smtClean="0"/>
          </a:p>
          <a:p>
            <a:r>
              <a:rPr lang="tr-TR" sz="2000" dirty="0" smtClean="0"/>
              <a:t>O anki  kişinin davranışı cesaretlendirmek</a:t>
            </a:r>
          </a:p>
          <a:p>
            <a:r>
              <a:rPr lang="tr-TR" sz="2000" dirty="0" smtClean="0"/>
              <a:t>Çalışandan beklenilenin ne olduğunu açıklamak</a:t>
            </a:r>
          </a:p>
          <a:p>
            <a:endParaRPr lang="tr-TR" sz="2000" dirty="0" smtClean="0"/>
          </a:p>
          <a:p>
            <a:r>
              <a:rPr lang="tr-TR" sz="2000" dirty="0" smtClean="0"/>
              <a:t>Ücret veya terfi kararlarının sonuçlarını iletmek</a:t>
            </a:r>
          </a:p>
          <a:p>
            <a:r>
              <a:rPr lang="tr-TR" sz="2000" dirty="0" smtClean="0"/>
              <a:t>Gelecek performans geliştirmesi için planlama yapmasını sağlatmak</a:t>
            </a:r>
          </a:p>
          <a:p>
            <a:r>
              <a:rPr lang="tr-TR" sz="2000" dirty="0" smtClean="0"/>
              <a:t>Ast ve üst ilişkisini geliştirmek </a:t>
            </a:r>
            <a:endParaRPr lang="tr-TR" sz="2000" dirty="0"/>
          </a:p>
        </p:txBody>
      </p:sp>
      <p:pic>
        <p:nvPicPr>
          <p:cNvPr id="10243" name="Picture 3" descr="C:\Users\hp\Desktop\değerlendirme.jpg"/>
          <p:cNvPicPr>
            <a:picLocks noChangeAspect="1" noChangeArrowheads="1"/>
          </p:cNvPicPr>
          <p:nvPr/>
        </p:nvPicPr>
        <p:blipFill>
          <a:blip r:embed="rId2"/>
          <a:srcRect/>
          <a:stretch>
            <a:fillRect/>
          </a:stretch>
        </p:blipFill>
        <p:spPr bwMode="auto">
          <a:xfrm>
            <a:off x="6286512" y="4357694"/>
            <a:ext cx="2171700" cy="21050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HEDEFLERİN YAYILIMI NEREDEN BAŞLAR?</a:t>
            </a:r>
            <a:endParaRPr lang="tr-TR" sz="2400" dirty="0"/>
          </a:p>
        </p:txBody>
      </p:sp>
      <p:sp>
        <p:nvSpPr>
          <p:cNvPr id="3" name="2 İçerik Yer Tutucusu"/>
          <p:cNvSpPr>
            <a:spLocks noGrp="1"/>
          </p:cNvSpPr>
          <p:nvPr>
            <p:ph idx="1"/>
          </p:nvPr>
        </p:nvSpPr>
        <p:spPr/>
        <p:txBody>
          <a:bodyPr>
            <a:normAutofit/>
          </a:bodyPr>
          <a:lstStyle/>
          <a:p>
            <a:r>
              <a:rPr lang="tr-TR" sz="2400" dirty="0" smtClean="0"/>
              <a:t>Hedefler yukarıdan aşağıya doğru kırılır</a:t>
            </a:r>
          </a:p>
          <a:p>
            <a:endParaRPr lang="tr-TR" sz="2400" dirty="0" smtClean="0"/>
          </a:p>
          <a:p>
            <a:r>
              <a:rPr lang="tr-TR" sz="2400" dirty="0" smtClean="0"/>
              <a:t>Ya işler, aşağıdan yukarıya toparlanır</a:t>
            </a:r>
          </a:p>
          <a:p>
            <a:endParaRPr lang="tr-TR" sz="2400" dirty="0" smtClean="0"/>
          </a:p>
          <a:p>
            <a:pPr>
              <a:buNone/>
            </a:pPr>
            <a:r>
              <a:rPr lang="tr-TR" sz="2400" dirty="0" smtClean="0"/>
              <a:t>		Hedeflerin geliştirilmesi ve standardize edilmesi, süreç yönetiminde istenen sonuçlara ulaşılabilme açısından oldukça etkilidir. </a:t>
            </a:r>
            <a:endParaRPr lang="tr-TR" sz="24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DEĞERLENDİRME METODUNUN SEÇİMİ </a:t>
            </a:r>
            <a:endParaRPr lang="tr-TR" sz="2400" dirty="0"/>
          </a:p>
        </p:txBody>
      </p:sp>
      <p:sp>
        <p:nvSpPr>
          <p:cNvPr id="3" name="2 İçerik Yer Tutucusu"/>
          <p:cNvSpPr>
            <a:spLocks noGrp="1"/>
          </p:cNvSpPr>
          <p:nvPr>
            <p:ph idx="1"/>
          </p:nvPr>
        </p:nvSpPr>
        <p:spPr/>
        <p:txBody>
          <a:bodyPr>
            <a:normAutofit/>
          </a:bodyPr>
          <a:lstStyle/>
          <a:p>
            <a:pPr>
              <a:buNone/>
            </a:pPr>
            <a:endParaRPr lang="tr-TR" sz="2000" dirty="0" smtClean="0"/>
          </a:p>
          <a:p>
            <a:pPr>
              <a:buNone/>
            </a:pPr>
            <a:r>
              <a:rPr lang="tr-TR" sz="2000" dirty="0" smtClean="0"/>
              <a:t>		Çok çeşitli değerlendirme </a:t>
            </a:r>
            <a:r>
              <a:rPr lang="tr-TR" sz="2000" dirty="0" err="1" smtClean="0"/>
              <a:t>metodları</a:t>
            </a:r>
            <a:r>
              <a:rPr lang="tr-TR" sz="2000" dirty="0" smtClean="0"/>
              <a:t> olmakla birlikte, organizasyonlar ihtiyaçlarını karşılayacak en iyi yaklaşımın seçiminde, zor bir seçimle karşı karşıya gelirler. </a:t>
            </a:r>
          </a:p>
          <a:p>
            <a:pPr>
              <a:buNone/>
            </a:pPr>
            <a:endParaRPr lang="tr-TR" sz="2000" dirty="0" smtClean="0"/>
          </a:p>
          <a:p>
            <a:pPr>
              <a:buNone/>
            </a:pPr>
            <a:r>
              <a:rPr lang="tr-TR" sz="2000" dirty="0" smtClean="0"/>
              <a:t>	Bu noktada İK yöneticilerinin dikkatlerini iki önemli alana vermeleri yerinde olur.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idx="1"/>
          </p:nvPr>
        </p:nvSpPr>
        <p:spPr/>
        <p:txBody>
          <a:bodyPr>
            <a:normAutofit/>
          </a:bodyPr>
          <a:lstStyle/>
          <a:p>
            <a:r>
              <a:rPr lang="tr-TR" sz="2400" dirty="0" smtClean="0"/>
              <a:t>Çeşitli faktörler belirli bir değerlendirme programının uygulanmasına yardımcı olabilir yada engel olabilir. </a:t>
            </a:r>
          </a:p>
          <a:p>
            <a:endParaRPr lang="tr-TR" sz="2400" dirty="0" smtClean="0"/>
          </a:p>
          <a:p>
            <a:r>
              <a:rPr lang="tr-TR" sz="2400" dirty="0" smtClean="0"/>
              <a:t>Uygulanacak değerlendirme sistemine yönelik olarak belirli işlev için değerlendirme metodu uygun olmalıdır.    </a:t>
            </a:r>
            <a:endParaRPr lang="tr-TR" sz="2400" dirty="0"/>
          </a:p>
        </p:txBody>
      </p:sp>
      <p:pic>
        <p:nvPicPr>
          <p:cNvPr id="14339" name="Picture 3" descr="C:\Users\hp\Desktop\değer.jpg"/>
          <p:cNvPicPr>
            <a:picLocks noChangeAspect="1" noChangeArrowheads="1"/>
          </p:cNvPicPr>
          <p:nvPr/>
        </p:nvPicPr>
        <p:blipFill>
          <a:blip r:embed="rId2"/>
          <a:srcRect/>
          <a:stretch>
            <a:fillRect/>
          </a:stretch>
        </p:blipFill>
        <p:spPr bwMode="auto">
          <a:xfrm>
            <a:off x="1071538" y="4500570"/>
            <a:ext cx="2571750" cy="1781175"/>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DEĞERLENDİRME METODUNUN SEÇİMİNİ ETKİLEYEN ORGANİZASYONEL FAKTÖRLER NELERDİR?</a:t>
            </a:r>
            <a:br>
              <a:rPr lang="tr-TR" sz="2400" dirty="0" smtClean="0"/>
            </a:br>
            <a:r>
              <a:rPr lang="tr-TR" sz="2400" dirty="0" smtClean="0"/>
              <a:t>	 </a:t>
            </a:r>
            <a:endParaRPr lang="tr-TR" sz="2400" dirty="0"/>
          </a:p>
        </p:txBody>
      </p:sp>
      <p:sp>
        <p:nvSpPr>
          <p:cNvPr id="3" name="2 İçerik Yer Tutucusu"/>
          <p:cNvSpPr>
            <a:spLocks noGrp="1"/>
          </p:cNvSpPr>
          <p:nvPr>
            <p:ph idx="1"/>
          </p:nvPr>
        </p:nvSpPr>
        <p:spPr/>
        <p:txBody>
          <a:bodyPr>
            <a:normAutofit/>
          </a:bodyPr>
          <a:lstStyle/>
          <a:p>
            <a:r>
              <a:rPr lang="tr-TR" sz="2000" dirty="0" smtClean="0"/>
              <a:t>Liderlik Tarzı</a:t>
            </a:r>
          </a:p>
          <a:p>
            <a:r>
              <a:rPr lang="tr-TR" sz="2000" dirty="0" err="1" smtClean="0"/>
              <a:t>Organizasyonel</a:t>
            </a:r>
            <a:r>
              <a:rPr lang="tr-TR" sz="2000" dirty="0" smtClean="0"/>
              <a:t> İklim</a:t>
            </a:r>
          </a:p>
          <a:p>
            <a:r>
              <a:rPr lang="tr-TR" sz="2000" dirty="0" smtClean="0"/>
              <a:t>Değerlendirme prosedürlerindeki eğitimler</a:t>
            </a:r>
          </a:p>
          <a:p>
            <a:endParaRPr lang="tr-TR" sz="2000" dirty="0" smtClean="0"/>
          </a:p>
          <a:p>
            <a:pPr>
              <a:buNone/>
            </a:pPr>
            <a:r>
              <a:rPr lang="tr-TR" sz="2000" dirty="0" smtClean="0"/>
              <a:t>		Liderlik tarzı, değerlendirme görüşmelerinin çıktılarına çok büyük etki yapmaktadır. Eğer organizasyon işbirliği, problem çözme, gelecek odaklı bir sistem istiyorsa, katılımcı liderlik yeteneği değerlendirme sisteminin bir çok konusunda gerekli olur.   </a:t>
            </a:r>
            <a:endParaRPr lang="tr-TR" sz="20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ÖRNEK VERMEK GEREKİR SE?</a:t>
            </a:r>
            <a:endParaRPr lang="tr-TR" sz="2400" dirty="0"/>
          </a:p>
        </p:txBody>
      </p:sp>
      <p:sp>
        <p:nvSpPr>
          <p:cNvPr id="3" name="2 İçerik Yer Tutucusu"/>
          <p:cNvSpPr>
            <a:spLocks noGrp="1"/>
          </p:cNvSpPr>
          <p:nvPr>
            <p:ph idx="1"/>
          </p:nvPr>
        </p:nvSpPr>
        <p:spPr/>
        <p:txBody>
          <a:bodyPr>
            <a:normAutofit/>
          </a:bodyPr>
          <a:lstStyle/>
          <a:p>
            <a:endParaRPr lang="tr-TR" sz="2400" dirty="0" smtClean="0"/>
          </a:p>
          <a:p>
            <a:r>
              <a:rPr lang="tr-TR" sz="2400" dirty="0" smtClean="0"/>
              <a:t>Katılımcı liderlik yeteneği, ulaşılacak olan hedeflerin konmasında birey ve gruplar birlikte çalışmayı gerektirir. </a:t>
            </a:r>
          </a:p>
          <a:p>
            <a:endParaRPr lang="tr-TR" sz="2400" dirty="0" smtClean="0"/>
          </a:p>
          <a:p>
            <a:r>
              <a:rPr lang="tr-TR" sz="2000" dirty="0" err="1" smtClean="0"/>
              <a:t>Organizasyonel</a:t>
            </a:r>
            <a:r>
              <a:rPr lang="tr-TR" sz="2000" dirty="0" smtClean="0"/>
              <a:t> iklim; değerlendirme görüşmesinin çıktılarını etkiler. Eğer organizasyon değerlendirme sistemiyle dürüst bir şekilde yüksek çalışan tatmini isteniyorsa, bütün şirket iklimi </a:t>
            </a:r>
            <a:r>
              <a:rPr lang="tr-TR" sz="2000" dirty="0" err="1" smtClean="0"/>
              <a:t>organizasyonel</a:t>
            </a:r>
            <a:r>
              <a:rPr lang="tr-TR" sz="2000" dirty="0" smtClean="0"/>
              <a:t> üyelerle ilgili bir gelişme yaklaşımına yönelik destekleyici açıklık ve güvenilirlik gibi yönlere doğru hareket etmelidir.  </a:t>
            </a:r>
            <a:endParaRPr lang="tr-TR" sz="2000" dirty="0"/>
          </a:p>
        </p:txBody>
      </p:sp>
      <p:pic>
        <p:nvPicPr>
          <p:cNvPr id="15362" name="Picture 2" descr="C:\Users\hp\Desktop\katılımcı.jpg"/>
          <p:cNvPicPr>
            <a:picLocks noChangeAspect="1" noChangeArrowheads="1"/>
          </p:cNvPicPr>
          <p:nvPr/>
        </p:nvPicPr>
        <p:blipFill>
          <a:blip r:embed="rId2"/>
          <a:srcRect/>
          <a:stretch>
            <a:fillRect/>
          </a:stretch>
        </p:blipFill>
        <p:spPr bwMode="auto">
          <a:xfrm>
            <a:off x="214282" y="0"/>
            <a:ext cx="2133600" cy="2143125"/>
          </a:xfrm>
          <a:prstGeom prst="rect">
            <a:avLst/>
          </a:prstGeom>
          <a:noFill/>
        </p:spPr>
      </p:pic>
      <p:pic>
        <p:nvPicPr>
          <p:cNvPr id="15363" name="Picture 3" descr="C:\Users\hp\Desktop\iklim.jpg"/>
          <p:cNvPicPr>
            <a:picLocks noChangeAspect="1" noChangeArrowheads="1"/>
          </p:cNvPicPr>
          <p:nvPr/>
        </p:nvPicPr>
        <p:blipFill>
          <a:blip r:embed="rId3"/>
          <a:srcRect/>
          <a:stretch>
            <a:fillRect/>
          </a:stretch>
        </p:blipFill>
        <p:spPr bwMode="auto">
          <a:xfrm>
            <a:off x="5143504" y="5143512"/>
            <a:ext cx="3448050" cy="1323975"/>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DEĞERLENDİRME EĞİTİMİ </a:t>
            </a:r>
            <a:endParaRPr lang="tr-TR" sz="2400" dirty="0"/>
          </a:p>
        </p:txBody>
      </p:sp>
      <p:sp>
        <p:nvSpPr>
          <p:cNvPr id="3" name="2 İçerik Yer Tutucusu"/>
          <p:cNvSpPr>
            <a:spLocks noGrp="1"/>
          </p:cNvSpPr>
          <p:nvPr>
            <p:ph idx="1"/>
          </p:nvPr>
        </p:nvSpPr>
        <p:spPr/>
        <p:txBody>
          <a:bodyPr>
            <a:normAutofit/>
          </a:bodyPr>
          <a:lstStyle/>
          <a:p>
            <a:r>
              <a:rPr lang="tr-TR" sz="2000" dirty="0" smtClean="0"/>
              <a:t>Her hangi bir değerlendirme sisteminin başarısında önemlidir. Hangi değerlendirme metodunun kullanıldığına bakılmaksızın, değerlendiriciler bunun nasıl kullanılacağına KOÇLUK etmelidirler. </a:t>
            </a:r>
          </a:p>
          <a:p>
            <a:endParaRPr lang="tr-TR" sz="2000" dirty="0" smtClean="0"/>
          </a:p>
          <a:p>
            <a:r>
              <a:rPr lang="tr-TR" sz="2000" dirty="0" smtClean="0"/>
              <a:t>Eğitim ölçüm hatalarının meydana gelmesini en aza indirgemeli, güvenliği ve doğruluğu artırmalıdırlar.  </a:t>
            </a:r>
            <a:endParaRPr lang="tr-TR" sz="20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Performans Değerlendirme Aşamasın da </a:t>
            </a:r>
            <a:br>
              <a:rPr lang="tr-TR" sz="2400" dirty="0" smtClean="0"/>
            </a:br>
            <a:r>
              <a:rPr lang="tr-TR" sz="2400" dirty="0" smtClean="0"/>
              <a:t>		Dikkat Edilecek Adımlar Nelerdir? </a:t>
            </a:r>
            <a:endParaRPr lang="tr-TR" sz="2400" dirty="0"/>
          </a:p>
        </p:txBody>
      </p:sp>
      <p:sp>
        <p:nvSpPr>
          <p:cNvPr id="3" name="2 İçerik Yer Tutucusu"/>
          <p:cNvSpPr>
            <a:spLocks noGrp="1"/>
          </p:cNvSpPr>
          <p:nvPr>
            <p:ph idx="1"/>
          </p:nvPr>
        </p:nvSpPr>
        <p:spPr/>
        <p:txBody>
          <a:bodyPr>
            <a:normAutofit/>
          </a:bodyPr>
          <a:lstStyle/>
          <a:p>
            <a:r>
              <a:rPr lang="tr-TR" sz="2000" dirty="0" smtClean="0"/>
              <a:t>Üst ve ast, astın işinin ilk unsurları konusunda karşılıklı anlaşırlar</a:t>
            </a:r>
          </a:p>
          <a:p>
            <a:endParaRPr lang="tr-TR" sz="2000" dirty="0" smtClean="0"/>
          </a:p>
          <a:p>
            <a:r>
              <a:rPr lang="tr-TR" sz="2000" dirty="0" smtClean="0"/>
              <a:t>Üst ve ast, belirli bir periyotla, astın belirli hedefleri üzerinde karşılıklı anlaşırlar</a:t>
            </a:r>
          </a:p>
          <a:p>
            <a:endParaRPr lang="tr-TR" sz="2000" dirty="0" smtClean="0"/>
          </a:p>
          <a:p>
            <a:r>
              <a:rPr lang="tr-TR" sz="2000" dirty="0" smtClean="0"/>
              <a:t>Ast, her bir hedefi karşılamak için gerekli eylem planını oluşturur</a:t>
            </a:r>
          </a:p>
          <a:p>
            <a:endParaRPr lang="tr-TR" sz="2000" dirty="0" smtClean="0"/>
          </a:p>
          <a:p>
            <a:r>
              <a:rPr lang="tr-TR" sz="2000" dirty="0" smtClean="0"/>
              <a:t>Belirlenen periyotta, ast hedeflere yönelik gelişmeleri yöneticiyle periyodik olarak görüşürüz</a:t>
            </a:r>
          </a:p>
          <a:p>
            <a:endParaRPr lang="tr-TR" sz="2000" dirty="0" smtClean="0"/>
          </a:p>
          <a:p>
            <a:r>
              <a:rPr lang="tr-TR" sz="2000" dirty="0" smtClean="0"/>
              <a:t>Belirlenen periyodun sonunda, yönetici ast hedefler üzerinden astın performansını birlikte değerlendirmek için toplanır. </a:t>
            </a:r>
            <a:endParaRPr lang="tr-TR" sz="20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BURADA, DİKKAT EDİLMESİ GEREKEN BAZI</a:t>
            </a:r>
            <a:br>
              <a:rPr lang="tr-TR" sz="2400" dirty="0" smtClean="0"/>
            </a:br>
            <a:r>
              <a:rPr lang="tr-TR" sz="2400" dirty="0" smtClean="0"/>
              <a:t>			DURUMLAR VARDIR, BUNLAR ?</a:t>
            </a:r>
            <a:endParaRPr lang="tr-TR" sz="2400" dirty="0"/>
          </a:p>
        </p:txBody>
      </p:sp>
      <p:sp>
        <p:nvSpPr>
          <p:cNvPr id="3" name="2 İçerik Yer Tutucusu"/>
          <p:cNvSpPr>
            <a:spLocks noGrp="1"/>
          </p:cNvSpPr>
          <p:nvPr>
            <p:ph idx="1"/>
          </p:nvPr>
        </p:nvSpPr>
        <p:spPr/>
        <p:txBody>
          <a:bodyPr>
            <a:normAutofit/>
          </a:bodyPr>
          <a:lstStyle/>
          <a:p>
            <a:r>
              <a:rPr lang="tr-TR" sz="2000" dirty="0" smtClean="0"/>
              <a:t>Ölçülmeme, abartma, çok genel, belirsiz yada anlaşılmaz olma</a:t>
            </a:r>
          </a:p>
          <a:p>
            <a:endParaRPr lang="tr-TR" sz="2000" dirty="0" smtClean="0"/>
          </a:p>
          <a:p>
            <a:r>
              <a:rPr lang="tr-TR" sz="2000" dirty="0" smtClean="0"/>
              <a:t>Açık bir hedef dışındaki bir eyleme odaklanma</a:t>
            </a:r>
          </a:p>
          <a:p>
            <a:endParaRPr lang="tr-TR" sz="2000" dirty="0" smtClean="0"/>
          </a:p>
          <a:p>
            <a:r>
              <a:rPr lang="tr-TR" sz="2000" dirty="0" smtClean="0"/>
              <a:t>Fazla iyimser ve kötümser olma</a:t>
            </a:r>
          </a:p>
          <a:p>
            <a:endParaRPr lang="tr-TR" sz="2000" dirty="0" smtClean="0"/>
          </a:p>
          <a:p>
            <a:r>
              <a:rPr lang="tr-TR" sz="2000" dirty="0" smtClean="0"/>
              <a:t>Zaman açısından belirsiz, çok sayıda ve çok uzun olma</a:t>
            </a:r>
          </a:p>
          <a:p>
            <a:endParaRPr lang="tr-TR" sz="2000" dirty="0" smtClean="0"/>
          </a:p>
          <a:p>
            <a:r>
              <a:rPr lang="tr-TR" sz="2000" dirty="0" smtClean="0"/>
              <a:t>Etik olmama  </a:t>
            </a:r>
          </a:p>
          <a:p>
            <a:endParaRPr lang="tr-TR" sz="20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SMART HEDEFLER NASIL OLMALI?</a:t>
            </a:r>
            <a:endParaRPr lang="tr-TR" sz="2400" dirty="0"/>
          </a:p>
        </p:txBody>
      </p:sp>
      <p:sp>
        <p:nvSpPr>
          <p:cNvPr id="3" name="2 İçerik Yer Tutucusu"/>
          <p:cNvSpPr>
            <a:spLocks noGrp="1"/>
          </p:cNvSpPr>
          <p:nvPr>
            <p:ph idx="1"/>
          </p:nvPr>
        </p:nvSpPr>
        <p:spPr/>
        <p:txBody>
          <a:bodyPr>
            <a:normAutofit/>
          </a:bodyPr>
          <a:lstStyle/>
          <a:p>
            <a:r>
              <a:rPr lang="tr-TR" sz="2000" dirty="0" smtClean="0"/>
              <a:t>Tutarlı</a:t>
            </a:r>
          </a:p>
          <a:p>
            <a:r>
              <a:rPr lang="tr-TR" sz="2000" dirty="0" smtClean="0"/>
              <a:t>Kusursuz</a:t>
            </a:r>
          </a:p>
          <a:p>
            <a:r>
              <a:rPr lang="tr-TR" sz="2000" dirty="0" smtClean="0"/>
              <a:t>Meydan okuyan</a:t>
            </a:r>
          </a:p>
          <a:p>
            <a:r>
              <a:rPr lang="tr-TR" sz="2000" dirty="0" smtClean="0"/>
              <a:t>Takım çalışması odaklı</a:t>
            </a:r>
          </a:p>
          <a:p>
            <a:r>
              <a:rPr lang="tr-TR" sz="2000" dirty="0" smtClean="0"/>
              <a:t>Ulaşılabilir</a:t>
            </a:r>
          </a:p>
          <a:p>
            <a:r>
              <a:rPr lang="tr-TR" sz="2000" dirty="0" smtClean="0"/>
              <a:t>Kabul edilebilir (ast ve üst anlaşmalı)</a:t>
            </a:r>
            <a:endParaRPr lang="tr-TR" sz="2000" dirty="0"/>
          </a:p>
        </p:txBody>
      </p:sp>
      <p:pic>
        <p:nvPicPr>
          <p:cNvPr id="3075" name="Picture 3" descr="C:\Users\hp\Desktop\smart.jpg"/>
          <p:cNvPicPr>
            <a:picLocks noChangeAspect="1" noChangeArrowheads="1"/>
          </p:cNvPicPr>
          <p:nvPr/>
        </p:nvPicPr>
        <p:blipFill>
          <a:blip r:embed="rId2"/>
          <a:srcRect/>
          <a:stretch>
            <a:fillRect/>
          </a:stretch>
        </p:blipFill>
        <p:spPr bwMode="auto">
          <a:xfrm>
            <a:off x="357158" y="4429132"/>
            <a:ext cx="2466975" cy="1847850"/>
          </a:xfrm>
          <a:prstGeom prst="rect">
            <a:avLst/>
          </a:prstGeom>
          <a:noFill/>
        </p:spPr>
      </p:pic>
      <p:pic>
        <p:nvPicPr>
          <p:cNvPr id="3076" name="Picture 4" descr="C:\Users\hp\Desktop\hedeff.jpg"/>
          <p:cNvPicPr>
            <a:picLocks noChangeAspect="1" noChangeArrowheads="1"/>
          </p:cNvPicPr>
          <p:nvPr/>
        </p:nvPicPr>
        <p:blipFill>
          <a:blip r:embed="rId3"/>
          <a:srcRect/>
          <a:stretch>
            <a:fillRect/>
          </a:stretch>
        </p:blipFill>
        <p:spPr bwMode="auto">
          <a:xfrm>
            <a:off x="4857752" y="2143116"/>
            <a:ext cx="3171825" cy="1438275"/>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SMART ŞEKLİNDE HEDEFLERİN DOĞRULUĞUNU TEST ETMEK İÇİN ŞU SORULAR SORULABİLİR?</a:t>
            </a:r>
            <a:endParaRPr lang="tr-TR" sz="2400" dirty="0"/>
          </a:p>
        </p:txBody>
      </p:sp>
      <p:sp>
        <p:nvSpPr>
          <p:cNvPr id="3" name="2 İçerik Yer Tutucusu"/>
          <p:cNvSpPr>
            <a:spLocks noGrp="1"/>
          </p:cNvSpPr>
          <p:nvPr>
            <p:ph idx="1"/>
          </p:nvPr>
        </p:nvSpPr>
        <p:spPr/>
        <p:txBody>
          <a:bodyPr>
            <a:normAutofit/>
          </a:bodyPr>
          <a:lstStyle/>
          <a:p>
            <a:endParaRPr lang="tr-TR" sz="2000" dirty="0" smtClean="0"/>
          </a:p>
          <a:p>
            <a:endParaRPr lang="tr-TR" sz="2000" dirty="0" smtClean="0"/>
          </a:p>
          <a:p>
            <a:r>
              <a:rPr lang="tr-TR" sz="2000" dirty="0" smtClean="0"/>
              <a:t>S: Benim amacım takım olarak nedir?</a:t>
            </a:r>
          </a:p>
          <a:p>
            <a:r>
              <a:rPr lang="tr-TR" sz="2000" dirty="0" smtClean="0"/>
              <a:t>M:iyi bir iş neye benzer?</a:t>
            </a:r>
          </a:p>
          <a:p>
            <a:r>
              <a:rPr lang="tr-TR" sz="2000" dirty="0" smtClean="0"/>
              <a:t>A:Benim hedefim yapılabilir mi?</a:t>
            </a:r>
          </a:p>
          <a:p>
            <a:r>
              <a:rPr lang="tr-TR" sz="2000" dirty="0" smtClean="0"/>
              <a:t>R:benim hedefim anlamlı mı?</a:t>
            </a:r>
          </a:p>
          <a:p>
            <a:r>
              <a:rPr lang="tr-TR" sz="2000" dirty="0" smtClean="0"/>
              <a:t>T:benim hedefim izlenebilir mi? </a:t>
            </a:r>
          </a:p>
          <a:p>
            <a:endParaRPr lang="tr-TR" sz="2000" dirty="0"/>
          </a:p>
        </p:txBody>
      </p:sp>
      <p:pic>
        <p:nvPicPr>
          <p:cNvPr id="4099" name="Picture 3" descr="C:\Users\hp\Desktop\swott.jpg"/>
          <p:cNvPicPr>
            <a:picLocks noChangeAspect="1" noChangeArrowheads="1"/>
          </p:cNvPicPr>
          <p:nvPr/>
        </p:nvPicPr>
        <p:blipFill>
          <a:blip r:embed="rId2"/>
          <a:srcRect/>
          <a:stretch>
            <a:fillRect/>
          </a:stretch>
        </p:blipFill>
        <p:spPr bwMode="auto">
          <a:xfrm>
            <a:off x="5643570" y="2071678"/>
            <a:ext cx="2609850" cy="1752600"/>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r>
              <a:rPr lang="tr-TR" sz="2400" dirty="0" smtClean="0"/>
              <a:t>GELENEKSEL GÖRÜŞME</a:t>
            </a:r>
            <a:r>
              <a:rPr lang="tr-TR" dirty="0" smtClean="0"/>
              <a:t>?</a:t>
            </a:r>
            <a:endParaRPr lang="tr-TR" dirty="0"/>
          </a:p>
        </p:txBody>
      </p:sp>
      <p:sp>
        <p:nvSpPr>
          <p:cNvPr id="3" name="2 İçerik Yer Tutucusu"/>
          <p:cNvSpPr>
            <a:spLocks noGrp="1"/>
          </p:cNvSpPr>
          <p:nvPr>
            <p:ph idx="1"/>
          </p:nvPr>
        </p:nvSpPr>
        <p:spPr/>
        <p:txBody>
          <a:bodyPr>
            <a:normAutofit/>
          </a:bodyPr>
          <a:lstStyle/>
          <a:p>
            <a:pPr>
              <a:buNone/>
            </a:pPr>
            <a:endParaRPr lang="tr-TR" sz="2000" dirty="0" smtClean="0"/>
          </a:p>
          <a:p>
            <a:pPr>
              <a:buNone/>
            </a:pPr>
            <a:r>
              <a:rPr lang="tr-TR" sz="2000" dirty="0" smtClean="0"/>
              <a:t>		İlgili çalışana yönelik olarak değerlendirme sonuçlarının sözlü bir iletişimidir. Bu görüşmeler, değerlendirilen kişi tarafından farklı derecede katılımlarla yapılır. </a:t>
            </a:r>
          </a:p>
          <a:p>
            <a:pPr>
              <a:buNone/>
            </a:pPr>
            <a:endParaRPr lang="tr-TR" sz="2000" dirty="0" smtClean="0"/>
          </a:p>
          <a:p>
            <a:pPr>
              <a:buNone/>
            </a:pPr>
            <a:r>
              <a:rPr lang="tr-TR" sz="2000" dirty="0" smtClean="0"/>
              <a:t>	Bütün değerlendirme görüşmelerinin amacı;</a:t>
            </a:r>
          </a:p>
          <a:p>
            <a:pPr>
              <a:buNone/>
            </a:pPr>
            <a:r>
              <a:rPr lang="tr-TR" sz="2000" dirty="0" smtClean="0"/>
              <a:t>- Çalışanların ne konumda olduğunu veya işlerini nasıl yaptığını onlara bildirmektir. </a:t>
            </a:r>
            <a:endParaRPr lang="tr-TR" sz="2000" dirty="0"/>
          </a:p>
        </p:txBody>
      </p:sp>
      <p:pic>
        <p:nvPicPr>
          <p:cNvPr id="9218" name="Picture 2" descr="C:\Users\hp\Desktop\görüşme.jpg"/>
          <p:cNvPicPr>
            <a:picLocks noChangeAspect="1" noChangeArrowheads="1"/>
          </p:cNvPicPr>
          <p:nvPr/>
        </p:nvPicPr>
        <p:blipFill>
          <a:blip r:embed="rId2"/>
          <a:srcRect/>
          <a:stretch>
            <a:fillRect/>
          </a:stretch>
        </p:blipFill>
        <p:spPr bwMode="auto">
          <a:xfrm>
            <a:off x="6072198" y="4572008"/>
            <a:ext cx="2447925" cy="18669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	HOSHİN KANRİ VE PUKO DÖNGÜSÜ BİRLİKTE</a:t>
            </a:r>
            <a:endParaRPr lang="tr-TR" sz="2400" b="1" dirty="0"/>
          </a:p>
        </p:txBody>
      </p:sp>
      <p:sp>
        <p:nvSpPr>
          <p:cNvPr id="3" name="2 İçerik Yer Tutucusu"/>
          <p:cNvSpPr>
            <a:spLocks noGrp="1"/>
          </p:cNvSpPr>
          <p:nvPr>
            <p:ph idx="1"/>
          </p:nvPr>
        </p:nvSpPr>
        <p:spPr/>
        <p:txBody>
          <a:bodyPr>
            <a:normAutofit/>
          </a:bodyPr>
          <a:lstStyle/>
          <a:p>
            <a:pPr>
              <a:buNone/>
            </a:pPr>
            <a:endParaRPr lang="tr-TR" sz="2400" dirty="0" smtClean="0"/>
          </a:p>
          <a:p>
            <a:pPr>
              <a:buNone/>
            </a:pPr>
            <a:r>
              <a:rPr lang="tr-TR" sz="2400" dirty="0" smtClean="0"/>
              <a:t>			Neden önemli?</a:t>
            </a:r>
          </a:p>
          <a:p>
            <a:pPr>
              <a:buNone/>
            </a:pPr>
            <a:endParaRPr lang="tr-TR" sz="2400" dirty="0" smtClean="0"/>
          </a:p>
          <a:p>
            <a:pPr>
              <a:buNone/>
            </a:pPr>
            <a:r>
              <a:rPr lang="tr-TR" sz="2400" dirty="0" smtClean="0"/>
              <a:t>-Kısa, orta ve uzun vadeli hedefleri belirleme ve izleme için önemlidir.</a:t>
            </a:r>
          </a:p>
          <a:p>
            <a:pPr>
              <a:buNone/>
            </a:pPr>
            <a:r>
              <a:rPr lang="tr-TR" sz="2400" dirty="0" smtClean="0"/>
              <a:t>-hedeflerle uyumlu iyileştirme planlarının hazırlanmasına yardımcı olmaktadır.  </a:t>
            </a:r>
            <a:endParaRPr lang="tr-TR" sz="24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2000" dirty="0" smtClean="0"/>
              <a:t>İlerideki görüşmeyi programlama ve bunun için hazırlanma: üst ve astın her ikisinin de vaktinden önce astın performansını görüşmesi gerekir. </a:t>
            </a:r>
          </a:p>
          <a:p>
            <a:r>
              <a:rPr lang="tr-TR" sz="2000" dirty="0" smtClean="0"/>
              <a:t>İki yönlü iletişime olanak veren atmosfer yaratmak söze karışmayı minimize etmek ve asta kolaylık sağlamak</a:t>
            </a:r>
          </a:p>
          <a:p>
            <a:r>
              <a:rPr lang="tr-TR" sz="2000" dirty="0" smtClean="0"/>
              <a:t>Görüşmenin amacının ifade edilmesi ile görüşmeye başlanması  </a:t>
            </a:r>
            <a:endParaRPr lang="tr-TR" sz="2000" dirty="0"/>
          </a:p>
        </p:txBody>
      </p:sp>
      <p:pic>
        <p:nvPicPr>
          <p:cNvPr id="12291" name="Picture 3" descr="C:\Users\hp\Desktop\performanss.jpg"/>
          <p:cNvPicPr>
            <a:picLocks noChangeAspect="1" noChangeArrowheads="1"/>
          </p:cNvPicPr>
          <p:nvPr/>
        </p:nvPicPr>
        <p:blipFill>
          <a:blip r:embed="rId2"/>
          <a:srcRect/>
          <a:stretch>
            <a:fillRect/>
          </a:stretch>
        </p:blipFill>
        <p:spPr bwMode="auto">
          <a:xfrm>
            <a:off x="5786446" y="4643446"/>
            <a:ext cx="2600325" cy="1752600"/>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2400" dirty="0" smtClean="0"/>
              <a:t>Genel performansı tartışmak sadece zayıf noktalar üzerine odaklanmamak</a:t>
            </a:r>
          </a:p>
          <a:p>
            <a:endParaRPr lang="tr-TR" sz="2400" dirty="0" smtClean="0"/>
          </a:p>
          <a:p>
            <a:r>
              <a:rPr lang="tr-TR" sz="2400" dirty="0" smtClean="0"/>
              <a:t>Görüşmeyi özetlemek ve belgelemek- çalışandan toplantının önemli konularını özetlemesini istemek, en önemli sonuçları kaydetmek ve her iki tarafında belgeyi imzalamasını sağlamak   </a:t>
            </a:r>
            <a:endParaRPr lang="tr-TR" sz="2400" dirty="0"/>
          </a:p>
        </p:txBody>
      </p:sp>
      <p:pic>
        <p:nvPicPr>
          <p:cNvPr id="13315" name="Picture 3" descr="C:\Users\hp\Desktop\imza.jpg"/>
          <p:cNvPicPr>
            <a:picLocks noChangeAspect="1" noChangeArrowheads="1"/>
          </p:cNvPicPr>
          <p:nvPr/>
        </p:nvPicPr>
        <p:blipFill>
          <a:blip r:embed="rId2"/>
          <a:srcRect/>
          <a:stretch>
            <a:fillRect/>
          </a:stretch>
        </p:blipFill>
        <p:spPr bwMode="auto">
          <a:xfrm>
            <a:off x="5715008" y="0"/>
            <a:ext cx="3028950" cy="1514475"/>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000" dirty="0" smtClean="0"/>
              <a:t>İKİNCİ DÜZEY:GELİŞME DÜZEYİDİR. BU 7 AŞAMALI BİR SÜREÇTİR? </a:t>
            </a:r>
            <a:endParaRPr lang="tr-TR" sz="2000" dirty="0"/>
          </a:p>
        </p:txBody>
      </p:sp>
      <p:sp>
        <p:nvSpPr>
          <p:cNvPr id="3" name="2 İçerik Yer Tutucusu"/>
          <p:cNvSpPr>
            <a:spLocks noGrp="1"/>
          </p:cNvSpPr>
          <p:nvPr>
            <p:ph idx="1"/>
          </p:nvPr>
        </p:nvSpPr>
        <p:spPr/>
        <p:txBody>
          <a:bodyPr>
            <a:normAutofit/>
          </a:bodyPr>
          <a:lstStyle/>
          <a:p>
            <a:r>
              <a:rPr lang="tr-TR" sz="2400" dirty="0" smtClean="0"/>
              <a:t>GELECEK PERFORMANS HEDEFLERİNİN OLUŞTURULMASI? </a:t>
            </a:r>
          </a:p>
          <a:p>
            <a:pPr>
              <a:buNone/>
            </a:pPr>
            <a:r>
              <a:rPr lang="tr-TR" sz="2400" dirty="0" smtClean="0"/>
              <a:t>		Yeni yeteneklerin kazanılması kadar belirli kişisel gelişme  ve bölüm hedeflerine üzerinedir. </a:t>
            </a:r>
          </a:p>
          <a:p>
            <a:pPr>
              <a:buNone/>
            </a:pPr>
            <a:endParaRPr lang="tr-TR" sz="2400" dirty="0" smtClean="0"/>
          </a:p>
          <a:p>
            <a:pPr>
              <a:buNone/>
            </a:pPr>
            <a:r>
              <a:rPr lang="tr-TR" sz="2400" dirty="0" smtClean="0"/>
              <a:t>	Bütün bu belgelerin sonra yazılı olması gereklidir.   </a:t>
            </a:r>
            <a:endParaRPr lang="tr-TR" sz="24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			PERİYODİK DEĞERLENDİRMELER</a:t>
            </a:r>
            <a:endParaRPr lang="tr-TR" sz="2400" dirty="0"/>
          </a:p>
        </p:txBody>
      </p:sp>
      <p:sp>
        <p:nvSpPr>
          <p:cNvPr id="3" name="2 İçerik Yer Tutucusu"/>
          <p:cNvSpPr>
            <a:spLocks noGrp="1"/>
          </p:cNvSpPr>
          <p:nvPr>
            <p:ph idx="1"/>
          </p:nvPr>
        </p:nvSpPr>
        <p:spPr/>
        <p:txBody>
          <a:bodyPr>
            <a:normAutofit/>
          </a:bodyPr>
          <a:lstStyle/>
          <a:p>
            <a:endParaRPr lang="tr-TR" sz="2000" dirty="0" smtClean="0"/>
          </a:p>
          <a:p>
            <a:endParaRPr lang="tr-TR" sz="2000" dirty="0" smtClean="0"/>
          </a:p>
          <a:p>
            <a:r>
              <a:rPr lang="tr-TR" sz="2000" dirty="0" smtClean="0"/>
              <a:t>Son safha, hedeflere ne ölçüde ulaşıldığının belirlenmesidir. </a:t>
            </a:r>
          </a:p>
          <a:p>
            <a:r>
              <a:rPr lang="tr-TR" sz="2000" dirty="0" smtClean="0"/>
              <a:t>Ast ve üst birlikte, astın hedeflerini ve sonuçlarını değerlendirirler. </a:t>
            </a:r>
          </a:p>
          <a:p>
            <a:endParaRPr lang="tr-TR" sz="2000" dirty="0" smtClean="0"/>
          </a:p>
          <a:p>
            <a:r>
              <a:rPr lang="tr-TR" sz="2000" dirty="0" smtClean="0"/>
              <a:t>Üst bu veriler doğrultusunda ast hakkında bir değerlendirme yapar. Bu değerlendirme sonucun astta da bildirir. Bu sonuçla “ödüllendirme sistemi” ve “eğitim” için birer çıktı oluştururlar. </a:t>
            </a:r>
          </a:p>
          <a:p>
            <a:endParaRPr lang="tr-TR" sz="2000" dirty="0" smtClean="0"/>
          </a:p>
          <a:p>
            <a:r>
              <a:rPr lang="tr-TR" sz="2000" dirty="0" smtClean="0"/>
              <a:t>Gözden geçirme periyotları işletmelere göre değişse de, genellikle aylık yada 3 aylık eylemlerdir.  </a:t>
            </a:r>
            <a:endParaRPr lang="tr-TR" sz="2000" dirty="0"/>
          </a:p>
        </p:txBody>
      </p:sp>
      <p:pic>
        <p:nvPicPr>
          <p:cNvPr id="8194" name="Picture 2" descr="C:\Users\hp\Desktop\ödül.jpg"/>
          <p:cNvPicPr>
            <a:picLocks noChangeAspect="1" noChangeArrowheads="1"/>
          </p:cNvPicPr>
          <p:nvPr/>
        </p:nvPicPr>
        <p:blipFill>
          <a:blip r:embed="rId2"/>
          <a:srcRect/>
          <a:stretch>
            <a:fillRect/>
          </a:stretch>
        </p:blipFill>
        <p:spPr bwMode="auto">
          <a:xfrm>
            <a:off x="0" y="0"/>
            <a:ext cx="2990850" cy="1524000"/>
          </a:xfrm>
          <a:prstGeom prst="rect">
            <a:avLst/>
          </a:prstGeom>
          <a:noFill/>
        </p:spPr>
      </p:pic>
      <p:pic>
        <p:nvPicPr>
          <p:cNvPr id="8195" name="Picture 3" descr="C:\Users\hp\Desktop\ödüll.png"/>
          <p:cNvPicPr>
            <a:picLocks noChangeAspect="1" noChangeArrowheads="1"/>
          </p:cNvPicPr>
          <p:nvPr/>
        </p:nvPicPr>
        <p:blipFill>
          <a:blip r:embed="rId3"/>
          <a:srcRect/>
          <a:stretch>
            <a:fillRect/>
          </a:stretch>
        </p:blipFill>
        <p:spPr bwMode="auto">
          <a:xfrm>
            <a:off x="7219534" y="0"/>
            <a:ext cx="1924466" cy="150017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898</TotalTime>
  <Words>2692</Words>
  <PresentationFormat>Ekran Gösterisi (4:3)</PresentationFormat>
  <Paragraphs>534</Paragraphs>
  <Slides>93</Slides>
  <Notes>0</Notes>
  <HiddenSlides>0</HiddenSlides>
  <MMClips>0</MMClips>
  <ScaleCrop>false</ScaleCrop>
  <HeadingPairs>
    <vt:vector size="4" baseType="variant">
      <vt:variant>
        <vt:lpstr>Tema</vt:lpstr>
      </vt:variant>
      <vt:variant>
        <vt:i4>1</vt:i4>
      </vt:variant>
      <vt:variant>
        <vt:lpstr>Slayt Başlıkları</vt:lpstr>
      </vt:variant>
      <vt:variant>
        <vt:i4>93</vt:i4>
      </vt:variant>
    </vt:vector>
  </HeadingPairs>
  <TitlesOfParts>
    <vt:vector size="94" baseType="lpstr">
      <vt:lpstr>Akış</vt:lpstr>
      <vt:lpstr>NEDEN HEDEFLERLE YÖNETİM? BAŞARININ SIRRINDA, HEDEFLİ OLMAK MI YATIYOR? </vt:lpstr>
      <vt:lpstr>  HEDEFLERLE YÖNETİM KAVRAMI?</vt:lpstr>
      <vt:lpstr> HEDEFLER İLE YÖNETİMİN 3 TEMEL AMACI</vt:lpstr>
      <vt:lpstr>  HEDEFLERLE YÖNETİMİN AVANTAJI NEDİR?</vt:lpstr>
      <vt:lpstr>Slayt 5</vt:lpstr>
      <vt:lpstr>  YA, HEDEFLERLE YÖNETİMİNİN DEZAVANTAJLARI? </vt:lpstr>
      <vt:lpstr>  HOSHİN KANRİ NEDİR VE HEDEFLERLE     YÖNETİM İLE İLİŞKİSİ VAR MIDIR?</vt:lpstr>
      <vt:lpstr> HEDEFLERİN YAYILIMI NEREDEN BAŞLAR?</vt:lpstr>
      <vt:lpstr> HOSHİN KANRİ VE PUKO DÖNGÜSÜ BİRLİKTE</vt:lpstr>
      <vt:lpstr>  HAYDİ GELİN BİR ÖRNEK VERELİM?   TÜKEK HOLDİNG BİLİYOR MUSUNUZ?</vt:lpstr>
      <vt:lpstr>  NEDİR TÜREK HOLDİNG’DE “CRM” ?</vt:lpstr>
      <vt:lpstr>  Aklımızdayken, Asla CRM’in    avantajlarını unutmayın!</vt:lpstr>
      <vt:lpstr>  ISO 10002 Standardı ,Der ki: ????</vt:lpstr>
      <vt:lpstr>  ISO 9001 STANDARDI, DER Kİ?   “Müşteri Değeri ve memnuniyeti”</vt:lpstr>
      <vt:lpstr>Slayt 15</vt:lpstr>
      <vt:lpstr>Slayt 16</vt:lpstr>
      <vt:lpstr>Slayt 17</vt:lpstr>
      <vt:lpstr>  ÇALIŞANLARA YÖNELİK YÖNETİM SİSTEMİNİN    PARÇALARI NELERDİR?</vt:lpstr>
      <vt:lpstr>  OHSAS 18001:2007   İŞ SAĞLIĞI VE GÜVENLİĞİ YÖNETİM SİSTEMİ </vt:lpstr>
      <vt:lpstr>   YÖNETİM BİLGİ SİSTEMLERİ     SAP’ın ne olduğunu hepimiz biliyoruz…</vt:lpstr>
      <vt:lpstr>   TEDARİKÇİLERİMİZ NERELERDE?</vt:lpstr>
      <vt:lpstr>  SİSTEMLERİ KURMAYA DEVAM</vt:lpstr>
      <vt:lpstr> HEDEFLERLE YÖNETİM ÇALIŞMALARININ TEMEL AMACI?</vt:lpstr>
      <vt:lpstr>  </vt:lpstr>
      <vt:lpstr>Slayt 25</vt:lpstr>
      <vt:lpstr>   HEDEF BELİRLEMEK NEDEN ÖNEMLİ?</vt:lpstr>
      <vt:lpstr>Slayt 27</vt:lpstr>
      <vt:lpstr>  hedeflere göre yönetim 6 düzeyden oluşmaktadır</vt:lpstr>
      <vt:lpstr> HER ŞEY NEREDE BAŞLIYOR ASLINDA?</vt:lpstr>
      <vt:lpstr>Slayt 30</vt:lpstr>
      <vt:lpstr> İşletme İçinde Hedefler Belirlenirken Nelere Dikkat     Edilmelidir?</vt:lpstr>
      <vt:lpstr>  İLK ANA HEDEFLERİMİZİ  BELİRLERKEN       HANGİ KONULARA DİKKAT ETMEK GEREKİYOR?</vt:lpstr>
      <vt:lpstr>  YENİ DÖNEM İÇİN HEDEF BELİRLEME DURUMUNDA</vt:lpstr>
      <vt:lpstr>   ÖRNEK VERİLECEK OLURSA!</vt:lpstr>
      <vt:lpstr>  Ya da Değerlendirme Örnekleri Vermeye     Ne dersiniz?</vt:lpstr>
      <vt:lpstr> PERFORMANS STANDARTLARINI TANIMLAMA</vt:lpstr>
      <vt:lpstr> Yine Örnekler vermeye Ne dersiniz?</vt:lpstr>
      <vt:lpstr>  SÜREÇ HEDEFLERİ NASIL BELİRLENİR?</vt:lpstr>
      <vt:lpstr>   ÜRÜN GELİŞTİRME SÜRECİ</vt:lpstr>
      <vt:lpstr>Slayt 40</vt:lpstr>
      <vt:lpstr>Slayt 41</vt:lpstr>
      <vt:lpstr>  HEDEFLER BELİRLENİRKEN, YANIMIZDA    KİMLER OLMALI? </vt:lpstr>
      <vt:lpstr>  ÇOK ÖNEMLİ BİR KONU: DİKKAT DİKKAT!</vt:lpstr>
      <vt:lpstr>  SWOT ANALİZİNİN YAPILMASI     VE İŞLETME İÇİN ÖNEMİ</vt:lpstr>
      <vt:lpstr>Slayt 45</vt:lpstr>
      <vt:lpstr>   Swot Matrisi Oluştururken   4 Soru Sorulur?</vt:lpstr>
      <vt:lpstr>  Swot Analizinin Yapılmasının   Sizce yararları nedir? </vt:lpstr>
      <vt:lpstr>Slayt 48</vt:lpstr>
      <vt:lpstr>Slayt 49</vt:lpstr>
      <vt:lpstr>   HEDEFLERLE YÖNETİM PROJESİ   İŞ AKIŞI NASIL OLUR? KAÇ AŞAMALIDIR?</vt:lpstr>
      <vt:lpstr>Slayt 51</vt:lpstr>
      <vt:lpstr>Slayt 52</vt:lpstr>
      <vt:lpstr>      İşletmelerde,  Swot Analizinin , Stratejik Yönetime Etkisi  </vt:lpstr>
      <vt:lpstr>            STRATEJİ VE STRATEJİK YÖNETİM</vt:lpstr>
      <vt:lpstr>  SÜRDÜRÜLEBİLİR REKABET ÜSTÜNLÜĞÜ   </vt:lpstr>
      <vt:lpstr>  STRATEJİK YÖNETİMDE ŞU SORULARIN ANALİZİ ÖNEMLİDİR?</vt:lpstr>
      <vt:lpstr>  İÇ VE DIŞ ÇEVRE ANALİZİ </vt:lpstr>
      <vt:lpstr>   ÇEVRE ANALİZİNDE NELERE     DİKKAT EDİLMELİDİR? </vt:lpstr>
      <vt:lpstr> PEST ANALİZİ (POLİTİK, EKONOMİK, SOSYAL, TEKNOLOJİK)    MAKRO DÜZEYDE BİR ANALİZ</vt:lpstr>
      <vt:lpstr>  POLİTİK FAKTÖRLERİN İÇİNDE NELER VARDIR</vt:lpstr>
      <vt:lpstr>  EKONOMİK FAKTÖRLER</vt:lpstr>
      <vt:lpstr>   SOSYAL FAKTÖRLER</vt:lpstr>
      <vt:lpstr>   TEKNOLOJİK FAKTÖRLER</vt:lpstr>
      <vt:lpstr>   MİCHAEL PORTER’IN    REKABET ANALİZİNİ BİLİYOR MUSUNUZ? </vt:lpstr>
      <vt:lpstr>   PAZAR ANALİZİ </vt:lpstr>
      <vt:lpstr>    ANA PAZARIN 3 ANALİZİ    YAPILIR? </vt:lpstr>
      <vt:lpstr>  SWOT ANALİZİ TEKNİKLERİ </vt:lpstr>
      <vt:lpstr>Slayt 68</vt:lpstr>
      <vt:lpstr>  SWOT MATRİSİ VE UYGULANACAK STRATEJİLER</vt:lpstr>
      <vt:lpstr>  HAYDİ GELİN HEP BİRLİKTE, BU STRATEJİLERE    BİR GÖZ GEZİRELİM? </vt:lpstr>
      <vt:lpstr>   WO Stratejisi</vt:lpstr>
      <vt:lpstr>   ST Stratejisi</vt:lpstr>
      <vt:lpstr>   WT Stratejisi</vt:lpstr>
      <vt:lpstr>   BİREYSEL HEDEFLER NASIL BELİRLENİR?</vt:lpstr>
      <vt:lpstr>   HEDEFLERE GÖRE PERFORMANS    DEĞERLENDİRME YÖNTEMİ </vt:lpstr>
      <vt:lpstr>Slayt 76</vt:lpstr>
      <vt:lpstr>Slayt 77</vt:lpstr>
      <vt:lpstr>HEDEFLERE GÖRE BİR PERFORMANS DEĞERLEME YÖNTEMİNİN  AVANTAJ VE DEZAVANTAJLARI NELERDİR? </vt:lpstr>
      <vt:lpstr>  Bu değerlendirmelerin amacı? </vt:lpstr>
      <vt:lpstr>  DEĞERLENDİRME METODUNUN SEÇİMİ </vt:lpstr>
      <vt:lpstr>Slayt 81</vt:lpstr>
      <vt:lpstr>  DEĞERLENDİRME METODUNUN SEÇİMİNİ ETKİLEYEN ORGANİZASYONEL FAKTÖRLER NELERDİR?   </vt:lpstr>
      <vt:lpstr>   ÖRNEK VERMEK GEREKİR SE?</vt:lpstr>
      <vt:lpstr>  DEĞERLENDİRME EĞİTİMİ </vt:lpstr>
      <vt:lpstr>  Performans Değerlendirme Aşamasın da    Dikkat Edilecek Adımlar Nelerdir? </vt:lpstr>
      <vt:lpstr>   BURADA, DİKKAT EDİLMESİ GEREKEN BAZI    DURUMLAR VARDIR, BUNLAR ?</vt:lpstr>
      <vt:lpstr>   SMART HEDEFLER NASIL OLMALI?</vt:lpstr>
      <vt:lpstr>SMART ŞEKLİNDE HEDEFLERİN DOĞRULUĞUNU TEST ETMEK İÇİN ŞU SORULAR SORULABİLİR?</vt:lpstr>
      <vt:lpstr>  GELENEKSEL GÖRÜŞME?</vt:lpstr>
      <vt:lpstr>Slayt 90</vt:lpstr>
      <vt:lpstr>Slayt 91</vt:lpstr>
      <vt:lpstr>İKİNCİ DÜZEY:GELİŞME DÜZEYİDİR. BU 7 AŞAMALI BİR SÜREÇTİR? </vt:lpstr>
      <vt:lpstr>   PERİYODİK DEĞERLENDİRMELER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NEDEN HEDEFLERLE YÖNETİM? BAŞARININ SIRRINDA, HEDEFLİ OLMAK MI YATIYOR? </dc:title>
  <dc:creator>hp</dc:creator>
  <cp:lastModifiedBy>hp</cp:lastModifiedBy>
  <cp:revision>107</cp:revision>
  <dcterms:created xsi:type="dcterms:W3CDTF">2016-10-04T19:16:37Z</dcterms:created>
  <dcterms:modified xsi:type="dcterms:W3CDTF">2016-10-13T05:09:21Z</dcterms:modified>
</cp:coreProperties>
</file>