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2" r:id="rId5"/>
    <p:sldId id="264" r:id="rId6"/>
    <p:sldId id="266" r:id="rId7"/>
    <p:sldId id="268" r:id="rId8"/>
    <p:sldId id="270" r:id="rId9"/>
    <p:sldId id="272" r:id="rId10"/>
    <p:sldId id="274" r:id="rId11"/>
    <p:sldId id="276" r:id="rId12"/>
    <p:sldId id="278" r:id="rId13"/>
    <p:sldId id="280" r:id="rId14"/>
    <p:sldId id="282" r:id="rId15"/>
    <p:sldId id="284" r:id="rId16"/>
    <p:sldId id="286" r:id="rId17"/>
    <p:sldId id="288" r:id="rId18"/>
    <p:sldId id="290" r:id="rId19"/>
    <p:sldId id="292" r:id="rId20"/>
    <p:sldId id="294" r:id="rId21"/>
    <p:sldId id="296" r:id="rId22"/>
    <p:sldId id="298" r:id="rId23"/>
    <p:sldId id="300" r:id="rId24"/>
    <p:sldId id="302" r:id="rId25"/>
    <p:sldId id="304" r:id="rId26"/>
    <p:sldId id="306" r:id="rId27"/>
    <p:sldId id="308" r:id="rId28"/>
    <p:sldId id="310" r:id="rId29"/>
    <p:sldId id="312" r:id="rId30"/>
    <p:sldId id="314" r:id="rId31"/>
    <p:sldId id="316" r:id="rId32"/>
    <p:sldId id="318" r:id="rId33"/>
    <p:sldId id="320" r:id="rId34"/>
    <p:sldId id="322" r:id="rId35"/>
    <p:sldId id="324" r:id="rId36"/>
    <p:sldId id="326" r:id="rId37"/>
    <p:sldId id="328" r:id="rId38"/>
    <p:sldId id="330" r:id="rId39"/>
    <p:sldId id="332" r:id="rId40"/>
    <p:sldId id="334" r:id="rId41"/>
    <p:sldId id="336" r:id="rId42"/>
    <p:sldId id="338" r:id="rId43"/>
    <p:sldId id="340" r:id="rId44"/>
    <p:sldId id="343" r:id="rId45"/>
    <p:sldId id="345" r:id="rId46"/>
    <p:sldId id="347" r:id="rId47"/>
    <p:sldId id="349" r:id="rId48"/>
    <p:sldId id="351" r:id="rId49"/>
    <p:sldId id="353" r:id="rId50"/>
    <p:sldId id="355" r:id="rId51"/>
    <p:sldId id="357" r:id="rId52"/>
    <p:sldId id="359" r:id="rId53"/>
    <p:sldId id="361" r:id="rId54"/>
    <p:sldId id="363" r:id="rId55"/>
    <p:sldId id="365" r:id="rId56"/>
    <p:sldId id="367" r:id="rId57"/>
    <p:sldId id="369" r:id="rId58"/>
    <p:sldId id="371" r:id="rId59"/>
    <p:sldId id="373" r:id="rId60"/>
    <p:sldId id="375" r:id="rId61"/>
    <p:sldId id="377" r:id="rId62"/>
    <p:sldId id="379" r:id="rId63"/>
    <p:sldId id="381" r:id="rId64"/>
    <p:sldId id="383" r:id="rId65"/>
    <p:sldId id="385" r:id="rId66"/>
    <p:sldId id="387" r:id="rId67"/>
    <p:sldId id="389" r:id="rId68"/>
    <p:sldId id="391" r:id="rId69"/>
    <p:sldId id="393" r:id="rId70"/>
    <p:sldId id="395" r:id="rId71"/>
    <p:sldId id="397" r:id="rId72"/>
    <p:sldId id="399" r:id="rId73"/>
    <p:sldId id="401" r:id="rId74"/>
    <p:sldId id="403" r:id="rId75"/>
    <p:sldId id="405" r:id="rId76"/>
    <p:sldId id="407" r:id="rId77"/>
    <p:sldId id="409" r:id="rId78"/>
    <p:sldId id="411" r:id="rId79"/>
    <p:sldId id="413" r:id="rId80"/>
    <p:sldId id="415" r:id="rId81"/>
    <p:sldId id="417" r:id="rId8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D9F75050-0E15-4C5B-92B0-66D068882F1F}" type="datetimeFigureOut">
              <a:rPr lang="tr-TR" smtClean="0"/>
              <a:pPr/>
              <a:t>11.10.2016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11" name="10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11.10.2016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11.10.2016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11.10.2016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11.10.2016</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11.10.2016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11.10.2016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9F75050-0E15-4C5B-92B0-66D068882F1F}" type="datetimeFigureOut">
              <a:rPr lang="tr-TR" smtClean="0"/>
              <a:pPr/>
              <a:t>11.10.2016</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eltemonay@gmail.com"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gif"/><Relationship Id="rId7" Type="http://schemas.openxmlformats.org/officeDocument/2006/relationships/image" Target="../media/image55.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png"/></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png"/></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5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6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6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63.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5.jpe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6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28.png"/></Relationships>
</file>

<file path=ppt/slides/_rels/slide6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5" Type="http://schemas.openxmlformats.org/officeDocument/2006/relationships/image" Target="../media/image133.jpeg"/><Relationship Id="rId4" Type="http://schemas.openxmlformats.org/officeDocument/2006/relationships/image" Target="../media/image1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38.jpeg"/><Relationship Id="rId5" Type="http://schemas.openxmlformats.org/officeDocument/2006/relationships/image" Target="../media/image137.png"/><Relationship Id="rId4" Type="http://schemas.openxmlformats.org/officeDocument/2006/relationships/image" Target="../media/image136.png"/></Relationships>
</file>

<file path=ppt/slides/_rels/slide68.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6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jpeg"/><Relationship Id="rId5" Type="http://schemas.openxmlformats.org/officeDocument/2006/relationships/image" Target="../media/image146.jpeg"/><Relationship Id="rId4" Type="http://schemas.openxmlformats.org/officeDocument/2006/relationships/image" Target="../media/image145.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jpe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71.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2.xml"/><Relationship Id="rId4" Type="http://schemas.openxmlformats.org/officeDocument/2006/relationships/image" Target="../media/image15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eg"/><Relationship Id="rId1" Type="http://schemas.openxmlformats.org/officeDocument/2006/relationships/slideLayout" Target="../slideLayouts/slideLayout1.xml"/><Relationship Id="rId4" Type="http://schemas.openxmlformats.org/officeDocument/2006/relationships/image" Target="../media/image160.jpeg"/></Relationships>
</file>

<file path=ppt/slides/_rels/slide78.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image" Target="../media/image163.jpeg"/><Relationship Id="rId1" Type="http://schemas.openxmlformats.org/officeDocument/2006/relationships/slideLayout" Target="../slideLayouts/slideLayout2.xml"/><Relationship Id="rId4" Type="http://schemas.openxmlformats.org/officeDocument/2006/relationships/image" Target="../media/image165.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jpeg"/><Relationship Id="rId1" Type="http://schemas.openxmlformats.org/officeDocument/2006/relationships/slideLayout" Target="../slideLayouts/slideLayout2.xml"/><Relationship Id="rId4" Type="http://schemas.openxmlformats.org/officeDocument/2006/relationships/image" Target="../media/image168.jpeg"/></Relationships>
</file>

<file path=ppt/slides/_rels/slide81.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9.jpeg"/><Relationship Id="rId1" Type="http://schemas.openxmlformats.org/officeDocument/2006/relationships/slideLayout" Target="../slideLayouts/slideLayout2.xml"/><Relationship Id="rId4" Type="http://schemas.openxmlformats.org/officeDocument/2006/relationships/image" Target="../media/image171.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2400" dirty="0" smtClean="0"/>
              <a:t>HEDEFLERLE YÖNETİMİN BAŞARISINDA</a:t>
            </a:r>
            <a:br>
              <a:rPr lang="tr-TR" sz="2400" dirty="0" smtClean="0"/>
            </a:br>
            <a:r>
              <a:rPr lang="tr-TR" sz="2400" dirty="0" smtClean="0"/>
              <a:t>TEMEL YÖNETİM ARAÇLARI</a:t>
            </a:r>
            <a:endParaRPr lang="tr-TR" sz="2400" dirty="0"/>
          </a:p>
        </p:txBody>
      </p:sp>
      <p:sp>
        <p:nvSpPr>
          <p:cNvPr id="3" name="2 Alt Başlık"/>
          <p:cNvSpPr>
            <a:spLocks noGrp="1"/>
          </p:cNvSpPr>
          <p:nvPr>
            <p:ph type="subTitle" idx="1"/>
          </p:nvPr>
        </p:nvSpPr>
        <p:spPr/>
        <p:txBody>
          <a:bodyPr>
            <a:normAutofit lnSpcReduction="10000"/>
          </a:bodyPr>
          <a:lstStyle/>
          <a:p>
            <a:r>
              <a:rPr lang="tr-TR" dirty="0" smtClean="0"/>
              <a:t>PROF.DR. MELTEM ONAY</a:t>
            </a:r>
          </a:p>
          <a:p>
            <a:r>
              <a:rPr lang="tr-TR" sz="1800" dirty="0" err="1" smtClean="0">
                <a:hlinkClick r:id="rId2"/>
              </a:rPr>
              <a:t>meltemonay</a:t>
            </a:r>
            <a:r>
              <a:rPr lang="tr-TR" sz="1800" dirty="0" smtClean="0">
                <a:hlinkClick r:id="rId2"/>
              </a:rPr>
              <a:t>@</a:t>
            </a:r>
            <a:r>
              <a:rPr lang="tr-TR" sz="1800" dirty="0" err="1" smtClean="0">
                <a:hlinkClick r:id="rId2"/>
              </a:rPr>
              <a:t>gmail</a:t>
            </a:r>
            <a:r>
              <a:rPr lang="tr-TR" sz="1800" dirty="0" smtClean="0">
                <a:hlinkClick r:id="rId2"/>
              </a:rPr>
              <a:t>.com</a:t>
            </a:r>
            <a:endParaRPr lang="tr-TR" sz="1800" dirty="0" smtClean="0"/>
          </a:p>
          <a:p>
            <a:r>
              <a:rPr lang="tr-TR" dirty="0" smtClean="0"/>
              <a:t> </a:t>
            </a:r>
            <a:endParaRPr lang="tr-TR" dirty="0"/>
          </a:p>
        </p:txBody>
      </p:sp>
      <p:pic>
        <p:nvPicPr>
          <p:cNvPr id="1026" name="Picture 2" descr="C:\Users\hp\Desktop\hedef.jpg"/>
          <p:cNvPicPr>
            <a:picLocks noChangeAspect="1" noChangeArrowheads="1"/>
          </p:cNvPicPr>
          <p:nvPr/>
        </p:nvPicPr>
        <p:blipFill>
          <a:blip r:embed="rId3"/>
          <a:srcRect/>
          <a:stretch>
            <a:fillRect/>
          </a:stretch>
        </p:blipFill>
        <p:spPr bwMode="auto">
          <a:xfrm>
            <a:off x="571472" y="500042"/>
            <a:ext cx="2143125" cy="2143125"/>
          </a:xfrm>
          <a:prstGeom prst="rect">
            <a:avLst/>
          </a:prstGeom>
          <a:noFill/>
        </p:spPr>
      </p:pic>
      <p:pic>
        <p:nvPicPr>
          <p:cNvPr id="1027" name="Picture 3" descr="C:\Users\hp\Desktop\hedeflerle yönetimm.jpg"/>
          <p:cNvPicPr>
            <a:picLocks noChangeAspect="1" noChangeArrowheads="1"/>
          </p:cNvPicPr>
          <p:nvPr/>
        </p:nvPicPr>
        <p:blipFill>
          <a:blip r:embed="rId4"/>
          <a:srcRect/>
          <a:stretch>
            <a:fillRect/>
          </a:stretch>
        </p:blipFill>
        <p:spPr bwMode="auto">
          <a:xfrm>
            <a:off x="785786" y="4714884"/>
            <a:ext cx="4286280" cy="134302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000" b="1" dirty="0" smtClean="0"/>
              <a:t>KENDİLERİNİ HARİKA HİSSEDEN İNSANLAR, HARİKA SONUÇLAR </a:t>
            </a:r>
            <a:br>
              <a:rPr lang="tr-TR" sz="2000" b="1" dirty="0" smtClean="0"/>
            </a:br>
            <a:r>
              <a:rPr lang="tr-TR" sz="2000" b="1" dirty="0"/>
              <a:t>	</a:t>
            </a:r>
            <a:r>
              <a:rPr lang="tr-TR" sz="2000" b="1" dirty="0" smtClean="0"/>
              <a:t>							ORTAYA KOYARLAR</a:t>
            </a:r>
            <a:endParaRPr lang="tr-TR" sz="2000" b="1" dirty="0"/>
          </a:p>
        </p:txBody>
      </p:sp>
      <p:sp>
        <p:nvSpPr>
          <p:cNvPr id="3" name="İçerik Yer Tutucusu 2"/>
          <p:cNvSpPr>
            <a:spLocks noGrp="1"/>
          </p:cNvSpPr>
          <p:nvPr>
            <p:ph idx="1"/>
          </p:nvPr>
        </p:nvSpPr>
        <p:spPr/>
        <p:txBody>
          <a:bodyPr>
            <a:normAutofit/>
          </a:bodyPr>
          <a:lstStyle/>
          <a:p>
            <a:pPr marL="0" indent="0">
              <a:buNone/>
            </a:pPr>
            <a:endParaRPr lang="tr-TR" sz="2400" dirty="0" smtClean="0"/>
          </a:p>
          <a:p>
            <a:pPr marL="0" indent="0">
              <a:buNone/>
            </a:pPr>
            <a:r>
              <a:rPr lang="tr-TR" sz="2400" dirty="0"/>
              <a:t>	</a:t>
            </a:r>
            <a:r>
              <a:rPr lang="tr-TR" sz="2400" dirty="0" smtClean="0"/>
              <a:t>	Hint Mitolojisine göre, dünya üzerindeki tüm insanlar bir zamanlar </a:t>
            </a:r>
            <a:r>
              <a:rPr lang="tr-TR" sz="2400" dirty="0" err="1" smtClean="0"/>
              <a:t>TANRI’ymış</a:t>
            </a:r>
            <a:r>
              <a:rPr lang="tr-TR" sz="2400" dirty="0" smtClean="0"/>
              <a:t>. Ancak zamanla güçlerini kötüye kullanmaya başlamışlar. Tanrı Brahma, onlardan bu hediyeyi alıp «tanrısallığı» bir daha asla bulamayacakları bir yere saklamaya karar vermiş. </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29520" y="3000372"/>
            <a:ext cx="1343025" cy="1785950"/>
          </a:xfrm>
          <a:prstGeom prst="rect">
            <a:avLst/>
          </a:prstGeom>
        </p:spPr>
      </p:pic>
    </p:spTree>
    <p:extLst>
      <p:ext uri="{BB962C8B-B14F-4D97-AF65-F5344CB8AC3E}">
        <p14:creationId xmlns:p14="http://schemas.microsoft.com/office/powerpoint/2010/main" xmlns="" val="2035837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000" dirty="0" smtClean="0"/>
              <a:t>		</a:t>
            </a:r>
            <a:r>
              <a:rPr lang="tr-TR" sz="2000" dirty="0" smtClean="0"/>
              <a:t>SAKLANACAK </a:t>
            </a:r>
            <a:r>
              <a:rPr lang="tr-TR" sz="2000" dirty="0" smtClean="0"/>
              <a:t>YER BULUNMUŞ. NEREDE ?</a:t>
            </a:r>
            <a:endParaRPr lang="tr-TR" sz="2000" dirty="0"/>
          </a:p>
        </p:txBody>
      </p:sp>
      <p:sp>
        <p:nvSpPr>
          <p:cNvPr id="3" name="İçerik Yer Tutucusu 2"/>
          <p:cNvSpPr>
            <a:spLocks noGrp="1"/>
          </p:cNvSpPr>
          <p:nvPr>
            <p:ph idx="1"/>
          </p:nvPr>
        </p:nvSpPr>
        <p:spPr/>
        <p:txBody>
          <a:bodyPr>
            <a:normAutofit/>
          </a:bodyPr>
          <a:lstStyle/>
          <a:p>
            <a:endParaRPr lang="tr-TR" sz="2800" dirty="0" smtClean="0"/>
          </a:p>
          <a:p>
            <a:r>
              <a:rPr lang="tr-TR" sz="2800" dirty="0" smtClean="0"/>
              <a:t>«Onu insanın içine saklayalım, oraya bakmak asla kimsenin aklına gelmeyecektir» demiş…</a:t>
            </a:r>
            <a:endParaRPr lang="tr-TR" sz="2800" dirty="0"/>
          </a:p>
        </p:txBody>
      </p:sp>
    </p:spTree>
    <p:extLst>
      <p:ext uri="{BB962C8B-B14F-4D97-AF65-F5344CB8AC3E}">
        <p14:creationId xmlns:p14="http://schemas.microsoft.com/office/powerpoint/2010/main" xmlns="" val="1576372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smtClean="0"/>
              <a:t>	</a:t>
            </a:r>
            <a:r>
              <a:rPr lang="tr-TR" sz="2400" dirty="0" smtClean="0"/>
              <a:t>Bu </a:t>
            </a:r>
            <a:r>
              <a:rPr lang="tr-TR" sz="2400" dirty="0" smtClean="0"/>
              <a:t>hikayede anlatılmak istenen nedir? </a:t>
            </a:r>
            <a:endParaRPr lang="tr-TR" sz="2400" dirty="0"/>
          </a:p>
        </p:txBody>
      </p:sp>
      <p:sp>
        <p:nvSpPr>
          <p:cNvPr id="3" name="İçerik Yer Tutucusu 2"/>
          <p:cNvSpPr>
            <a:spLocks noGrp="1"/>
          </p:cNvSpPr>
          <p:nvPr>
            <p:ph idx="1"/>
          </p:nvPr>
        </p:nvSpPr>
        <p:spPr/>
        <p:txBody>
          <a:bodyPr>
            <a:normAutofit/>
          </a:bodyPr>
          <a:lstStyle/>
          <a:p>
            <a:pPr marL="0" indent="0">
              <a:buNone/>
            </a:pPr>
            <a:endParaRPr lang="tr-TR" sz="2400" dirty="0" smtClean="0"/>
          </a:p>
          <a:p>
            <a:pPr marL="0" indent="0">
              <a:buNone/>
            </a:pPr>
            <a:r>
              <a:rPr lang="tr-TR" sz="2400" dirty="0"/>
              <a:t>	</a:t>
            </a:r>
            <a:r>
              <a:rPr lang="tr-TR" sz="2400" dirty="0" smtClean="0"/>
              <a:t>	Her insanın içinde hayal edebileceğinden daha çok enerji, kabiliyet mevcuttur. Bir  lider olarak </a:t>
            </a:r>
            <a:r>
              <a:rPr lang="tr-TR" sz="2400" b="1" dirty="0" smtClean="0"/>
              <a:t>SİZİN</a:t>
            </a:r>
            <a:r>
              <a:rPr lang="tr-TR" sz="2400" dirty="0" smtClean="0"/>
              <a:t> göreviniz, </a:t>
            </a:r>
          </a:p>
          <a:p>
            <a:pPr marL="0" indent="0">
              <a:buNone/>
            </a:pPr>
            <a:r>
              <a:rPr lang="tr-TR" sz="2400" dirty="0"/>
              <a:t>	</a:t>
            </a:r>
            <a:r>
              <a:rPr lang="tr-TR" sz="2400" dirty="0" smtClean="0"/>
              <a:t>bu </a:t>
            </a:r>
            <a:r>
              <a:rPr lang="tr-TR" sz="2400" dirty="0" err="1" smtClean="0"/>
              <a:t>hakikatı</a:t>
            </a:r>
            <a:r>
              <a:rPr lang="tr-TR" sz="2400" dirty="0" smtClean="0"/>
              <a:t> çalışanların faydası için açığa çıkarmaktır.  </a:t>
            </a:r>
            <a:endParaRPr lang="tr-TR" sz="2400" dirty="0"/>
          </a:p>
        </p:txBody>
      </p:sp>
    </p:spTree>
    <p:extLst>
      <p:ext uri="{BB962C8B-B14F-4D97-AF65-F5344CB8AC3E}">
        <p14:creationId xmlns:p14="http://schemas.microsoft.com/office/powerpoint/2010/main" xmlns="" val="2385647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2400" b="1" dirty="0" smtClean="0"/>
              <a:t>BAŞARILI BİR LİDERİN BİLMESİ GEREKEN YÖNETSEL İPUÇLARI NELERDİR??</a:t>
            </a:r>
            <a:endParaRPr lang="tr-TR" sz="2400" b="1" dirty="0"/>
          </a:p>
        </p:txBody>
      </p:sp>
      <p:pic>
        <p:nvPicPr>
          <p:cNvPr id="1026" name="Picture 2" descr="E:\Formattan önceki belgeler\PC-Belgeler\Desktop\yönetse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282" y="428604"/>
            <a:ext cx="1847850" cy="2476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E:\Formattan önceki belgeler\PC-Belgeler\Desktop\buzdağı.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282" y="4143380"/>
            <a:ext cx="2595023" cy="244827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E:\Formattan önceki belgeler\PC-Belgeler\Desktop\anahtar.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83654" y="4351638"/>
            <a:ext cx="2609850" cy="1752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E:\Formattan önceki belgeler\PC-Belgeler\Desktop\ipucu.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643570" y="642918"/>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520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Neden bazı insanlar başarılı, bazı</a:t>
            </a:r>
            <a:br>
              <a:rPr lang="tr-TR" sz="2400" dirty="0" smtClean="0"/>
            </a:br>
            <a:r>
              <a:rPr lang="tr-TR" sz="2400" dirty="0"/>
              <a:t> </a:t>
            </a:r>
            <a:r>
              <a:rPr lang="tr-TR" sz="2400" dirty="0" smtClean="0"/>
              <a:t>                  insanlar başarısız olur ?</a:t>
            </a:r>
            <a:endParaRPr lang="tr-TR" sz="2400" dirty="0"/>
          </a:p>
        </p:txBody>
      </p:sp>
      <p:sp>
        <p:nvSpPr>
          <p:cNvPr id="3" name="İçerik Yer Tutucusu 2"/>
          <p:cNvSpPr>
            <a:spLocks noGrp="1"/>
          </p:cNvSpPr>
          <p:nvPr>
            <p:ph idx="1"/>
          </p:nvPr>
        </p:nvSpPr>
        <p:spPr/>
        <p:txBody>
          <a:bodyPr/>
          <a:lstStyle/>
          <a:p>
            <a:pPr marL="365760" lvl="1" indent="0">
              <a:buNone/>
            </a:pPr>
            <a:r>
              <a:rPr lang="tr-TR" b="1" dirty="0" smtClean="0"/>
              <a:t>BAŞARI FORMÜLÜ:</a:t>
            </a:r>
          </a:p>
          <a:p>
            <a:pPr marL="365760" lvl="1" indent="0">
              <a:buNone/>
            </a:pPr>
            <a:r>
              <a:rPr lang="tr-TR" dirty="0" smtClean="0"/>
              <a:t>1.Genetik</a:t>
            </a:r>
          </a:p>
          <a:p>
            <a:pPr marL="365760" lvl="1" indent="0">
              <a:buNone/>
            </a:pPr>
            <a:r>
              <a:rPr lang="tr-TR" dirty="0" smtClean="0"/>
              <a:t>2.Gelişim</a:t>
            </a:r>
          </a:p>
          <a:p>
            <a:pPr marL="365760" lvl="1" indent="0">
              <a:buNone/>
            </a:pPr>
            <a:r>
              <a:rPr lang="tr-TR" dirty="0" smtClean="0"/>
              <a:t>3.Kariyer tercihi</a:t>
            </a:r>
          </a:p>
          <a:p>
            <a:pPr marL="365760" lvl="1" indent="0">
              <a:buNone/>
            </a:pPr>
            <a:r>
              <a:rPr lang="tr-TR" dirty="0" smtClean="0"/>
              <a:t>4.İnsan seçimleri</a:t>
            </a:r>
            <a:endParaRPr lang="tr-TR" dirty="0"/>
          </a:p>
        </p:txBody>
      </p:sp>
      <p:pic>
        <p:nvPicPr>
          <p:cNvPr id="3074" name="Picture 2" descr="E:\Formattan önceki belgeler\PC-Belgeler\Desktop\başarı forml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57884" y="1500174"/>
            <a:ext cx="1828800"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1081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Yönetici Kariyerinde 4 Başarı</a:t>
            </a:r>
            <a:br>
              <a:rPr lang="tr-TR" sz="2400" dirty="0" smtClean="0"/>
            </a:br>
            <a:r>
              <a:rPr lang="tr-TR" sz="2400" dirty="0"/>
              <a:t>	</a:t>
            </a:r>
            <a:r>
              <a:rPr lang="tr-TR" sz="2400" dirty="0" smtClean="0"/>
              <a:t>		Anahtarı </a:t>
            </a:r>
            <a:endParaRPr lang="tr-TR" sz="2400" dirty="0"/>
          </a:p>
        </p:txBody>
      </p:sp>
      <p:sp>
        <p:nvSpPr>
          <p:cNvPr id="3" name="İçerik Yer Tutucusu 2"/>
          <p:cNvSpPr>
            <a:spLocks noGrp="1"/>
          </p:cNvSpPr>
          <p:nvPr>
            <p:ph idx="1"/>
          </p:nvPr>
        </p:nvSpPr>
        <p:spPr/>
        <p:txBody>
          <a:bodyPr/>
          <a:lstStyle/>
          <a:p>
            <a:r>
              <a:rPr lang="tr-TR" dirty="0" smtClean="0"/>
              <a:t>Genetik: </a:t>
            </a:r>
            <a:r>
              <a:rPr lang="tr-TR" sz="2000" dirty="0" smtClean="0"/>
              <a:t>büyük ve sürekli bir rol oynar. Genetik kompozisyonumuz bazı şeyleri kolaylıkla öğrenirken, bazı şeyleri öğrenmekte büyük güçlük çektiğimizi bu durum açıklar bence…</a:t>
            </a:r>
          </a:p>
          <a:p>
            <a:r>
              <a:rPr lang="tr-TR" dirty="0" smtClean="0"/>
              <a:t>Gelişim:  </a:t>
            </a:r>
            <a:r>
              <a:rPr lang="tr-TR" sz="2000" dirty="0" smtClean="0"/>
              <a:t>İnsanın hayatı boyunca okulda</a:t>
            </a:r>
          </a:p>
          <a:p>
            <a:pPr marL="68580" indent="0">
              <a:buNone/>
            </a:pPr>
            <a:r>
              <a:rPr lang="tr-TR" sz="2000" dirty="0" smtClean="0"/>
              <a:t>ve okul dışında aldığı eğitimler, kariyer</a:t>
            </a:r>
          </a:p>
          <a:p>
            <a:pPr marL="68580" indent="0">
              <a:buNone/>
            </a:pPr>
            <a:r>
              <a:rPr lang="tr-TR" sz="2000" dirty="0" smtClean="0"/>
              <a:t>başarısında güçlü bir etki yaratıyor</a:t>
            </a:r>
            <a:endParaRPr lang="tr-TR" dirty="0"/>
          </a:p>
        </p:txBody>
      </p:sp>
      <p:pic>
        <p:nvPicPr>
          <p:cNvPr id="4098" name="Picture 2" descr="E:\Formattan önceki belgeler\PC-Belgeler\Desktop\geeti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16216" y="3429000"/>
            <a:ext cx="2034927" cy="1584176"/>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E:\Formattan önceki belgeler\PC-Belgeler\Desktop\indi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5786" y="3500438"/>
            <a:ext cx="2619375" cy="1527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9037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Kariyer </a:t>
            </a:r>
            <a:r>
              <a:rPr lang="tr-TR" dirty="0" err="1" smtClean="0"/>
              <a:t>tercihi:</a:t>
            </a:r>
            <a:r>
              <a:rPr lang="tr-TR" sz="2000" dirty="0" err="1" smtClean="0"/>
              <a:t>Kariyerinin</a:t>
            </a:r>
            <a:r>
              <a:rPr lang="tr-TR" sz="2000" dirty="0" smtClean="0"/>
              <a:t> başında hemen hemen benzer yeteneklere sahip olan birbirinden çok farklı çalışma ortamları seçen bireylerin başarıları arasındaki farklılıklar ilginçtir</a:t>
            </a:r>
          </a:p>
          <a:p>
            <a:endParaRPr lang="tr-TR" dirty="0"/>
          </a:p>
        </p:txBody>
      </p:sp>
      <p:pic>
        <p:nvPicPr>
          <p:cNvPr id="5122" name="Picture 2" descr="E:\Formattan önceki belgeler\PC-Belgeler\Desktop\kariy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60232" y="3394364"/>
            <a:ext cx="1890911" cy="133078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E:\Formattan önceki belgeler\PC-Belgeler\Desktop\evliklik.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4348" y="2428868"/>
            <a:ext cx="2143125"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E:\Formattan önceki belgeler\PC-Belgeler\Desktop\müşteri.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28992" y="2571744"/>
            <a:ext cx="1752600" cy="1438275"/>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E:\Formattan önceki belgeler\PC-Belgeler\Desktop\tedarikçi.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51920" y="4725144"/>
            <a:ext cx="3429000" cy="133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7347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Gemimin Dümeni Her Zaman </a:t>
            </a:r>
            <a:br>
              <a:rPr lang="tr-TR" sz="2400" dirty="0" smtClean="0"/>
            </a:br>
            <a:r>
              <a:rPr lang="tr-TR" sz="2400" dirty="0"/>
              <a:t>	</a:t>
            </a:r>
            <a:r>
              <a:rPr lang="tr-TR" sz="2400" dirty="0" smtClean="0"/>
              <a:t>	Sizin Elinizde Olmak Zorundadır !</a:t>
            </a:r>
            <a:endParaRPr lang="tr-TR" sz="2400" dirty="0"/>
          </a:p>
        </p:txBody>
      </p:sp>
      <p:sp>
        <p:nvSpPr>
          <p:cNvPr id="3" name="İçerik Yer Tutucusu 2"/>
          <p:cNvSpPr>
            <a:spLocks noGrp="1"/>
          </p:cNvSpPr>
          <p:nvPr>
            <p:ph idx="1"/>
          </p:nvPr>
        </p:nvSpPr>
        <p:spPr/>
        <p:txBody>
          <a:bodyPr>
            <a:normAutofit/>
          </a:bodyPr>
          <a:lstStyle/>
          <a:p>
            <a:pPr marL="68580" indent="0">
              <a:buNone/>
            </a:pPr>
            <a:r>
              <a:rPr lang="tr-TR" sz="2000" dirty="0" smtClean="0"/>
              <a:t>      Daha büyük sorumluluklar aldıkça daha ufak sorumlulukları geride bırakıp geminin dümenine geçtikçe, riskler de artar, çünkü kontrolü ancak bir araya getirdiğiniz ekiple sağlayabilirsiniz. </a:t>
            </a:r>
          </a:p>
          <a:p>
            <a:pPr marL="68580" indent="0">
              <a:buNone/>
            </a:pPr>
            <a:endParaRPr lang="tr-TR" sz="2000" dirty="0"/>
          </a:p>
          <a:p>
            <a:pPr marL="68580" indent="0">
              <a:buNone/>
            </a:pPr>
            <a:r>
              <a:rPr lang="tr-TR" sz="2000" dirty="0" smtClean="0"/>
              <a:t>Çok önemli bir soru size ?</a:t>
            </a:r>
          </a:p>
          <a:p>
            <a:pPr marL="68580" indent="0">
              <a:buNone/>
            </a:pPr>
            <a:r>
              <a:rPr lang="tr-TR" sz="2000" b="1" dirty="0" smtClean="0"/>
              <a:t>-İş hayatınızda «doğru insan» seçme</a:t>
            </a:r>
          </a:p>
          <a:p>
            <a:pPr marL="68580" indent="0">
              <a:buNone/>
            </a:pPr>
            <a:r>
              <a:rPr lang="tr-TR" sz="2000" b="1" dirty="0" smtClean="0"/>
              <a:t>becerisine sahip olmak ister misiniz? </a:t>
            </a:r>
            <a:endParaRPr lang="tr-TR" sz="2000" b="1" dirty="0"/>
          </a:p>
        </p:txBody>
      </p:sp>
      <p:pic>
        <p:nvPicPr>
          <p:cNvPr id="6146" name="Picture 2" descr="E:\Formattan önceki belgeler\PC-Belgeler\Desktop\geminin dümen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86512" y="2357430"/>
            <a:ext cx="2162175" cy="2114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2693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a:t>
            </a:r>
            <a:r>
              <a:rPr lang="tr-TR" sz="2400" b="1" dirty="0" smtClean="0"/>
              <a:t>KENDİNİ BİR USTAYA DÖNDÜRMEK</a:t>
            </a:r>
            <a:br>
              <a:rPr lang="tr-TR" sz="2400" b="1" dirty="0" smtClean="0"/>
            </a:br>
            <a:r>
              <a:rPr lang="tr-TR" sz="2400" b="1" dirty="0"/>
              <a:t>	</a:t>
            </a:r>
            <a:r>
              <a:rPr lang="tr-TR" sz="2400" b="1" dirty="0" smtClean="0"/>
              <a:t>    KENDİNİ, KENDİN USTA YAPMAK ?</a:t>
            </a:r>
            <a:endParaRPr lang="tr-TR" sz="2400" dirty="0"/>
          </a:p>
        </p:txBody>
      </p:sp>
      <p:sp>
        <p:nvSpPr>
          <p:cNvPr id="3" name="İçerik Yer Tutucusu 2"/>
          <p:cNvSpPr>
            <a:spLocks noGrp="1"/>
          </p:cNvSpPr>
          <p:nvPr>
            <p:ph idx="1"/>
          </p:nvPr>
        </p:nvSpPr>
        <p:spPr/>
        <p:txBody>
          <a:bodyPr>
            <a:normAutofit/>
          </a:bodyPr>
          <a:lstStyle/>
          <a:p>
            <a:pPr marL="68580" indent="0">
              <a:buNone/>
            </a:pPr>
            <a:r>
              <a:rPr lang="tr-TR" dirty="0" smtClean="0"/>
              <a:t>Başarılı yöneticiler:</a:t>
            </a:r>
          </a:p>
          <a:p>
            <a:pPr marL="68580" indent="0">
              <a:buNone/>
            </a:pPr>
            <a:r>
              <a:rPr lang="tr-TR" sz="2000" dirty="0" smtClean="0"/>
              <a:t>-güçlü bir örgütsel performans sergiliyorlar</a:t>
            </a:r>
          </a:p>
          <a:p>
            <a:pPr marL="68580" indent="0">
              <a:buNone/>
            </a:pPr>
            <a:r>
              <a:rPr lang="tr-TR" sz="2000" dirty="0" smtClean="0"/>
              <a:t>-insanlarla özellikle kendisine bağlı çalışanlarla iyi ilişkiler kuruyorlar</a:t>
            </a:r>
          </a:p>
          <a:p>
            <a:pPr marL="68580" indent="0">
              <a:buNone/>
            </a:pPr>
            <a:r>
              <a:rPr lang="tr-TR" sz="2000" dirty="0" smtClean="0"/>
              <a:t>Örgütsel performans = kişisel başarının</a:t>
            </a:r>
          </a:p>
          <a:p>
            <a:pPr marL="68580" indent="0">
              <a:buNone/>
            </a:pPr>
            <a:r>
              <a:rPr lang="tr-TR" sz="2000" dirty="0"/>
              <a:t>	</a:t>
            </a:r>
            <a:r>
              <a:rPr lang="tr-TR" sz="2000" dirty="0" smtClean="0"/>
              <a:t> olmazsa olmazı</a:t>
            </a:r>
          </a:p>
          <a:p>
            <a:pPr marL="68580" indent="0">
              <a:buNone/>
            </a:pPr>
            <a:r>
              <a:rPr lang="tr-TR" sz="2000" dirty="0" smtClean="0"/>
              <a:t>Peki, böyle bir güçlü örgütsel performansın kaynağı nedir? </a:t>
            </a:r>
          </a:p>
          <a:p>
            <a:pPr marL="68580" indent="0">
              <a:buNone/>
            </a:pPr>
            <a:r>
              <a:rPr lang="tr-TR" sz="2000" dirty="0" smtClean="0"/>
              <a:t>- </a:t>
            </a:r>
            <a:r>
              <a:rPr lang="tr-TR" sz="2000" b="1" dirty="0" smtClean="0"/>
              <a:t>Kurum içindeki insanların, çok iyi insan tercihleri yapabilme yeteneğidir. </a:t>
            </a:r>
            <a:endParaRPr lang="tr-TR" sz="2000" b="1" dirty="0"/>
          </a:p>
        </p:txBody>
      </p:sp>
    </p:spTree>
    <p:extLst>
      <p:ext uri="{BB962C8B-B14F-4D97-AF65-F5344CB8AC3E}">
        <p14:creationId xmlns:p14="http://schemas.microsoft.com/office/powerpoint/2010/main" xmlns="" val="3832000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a:t>
            </a:r>
            <a:r>
              <a:rPr lang="tr-TR" sz="2400" b="1" dirty="0" smtClean="0"/>
              <a:t>BİLDİĞİNİZ MASALI ÖNCELİKLE</a:t>
            </a:r>
            <a:br>
              <a:rPr lang="tr-TR" sz="2400" b="1" dirty="0" smtClean="0"/>
            </a:br>
            <a:r>
              <a:rPr lang="tr-TR" sz="2400" b="1" dirty="0"/>
              <a:t>	</a:t>
            </a:r>
            <a:r>
              <a:rPr lang="tr-TR" sz="2400" b="1" dirty="0" smtClean="0"/>
              <a:t>		UNUTUN…</a:t>
            </a:r>
            <a:endParaRPr lang="tr-TR" sz="2400" b="1" dirty="0"/>
          </a:p>
        </p:txBody>
      </p:sp>
      <p:sp>
        <p:nvSpPr>
          <p:cNvPr id="3" name="İçerik Yer Tutucusu 2"/>
          <p:cNvSpPr>
            <a:spLocks noGrp="1"/>
          </p:cNvSpPr>
          <p:nvPr>
            <p:ph idx="1"/>
          </p:nvPr>
        </p:nvSpPr>
        <p:spPr/>
        <p:txBody>
          <a:bodyPr>
            <a:normAutofit/>
          </a:bodyPr>
          <a:lstStyle/>
          <a:p>
            <a:pPr marL="68580" indent="0" algn="just">
              <a:buNone/>
            </a:pPr>
            <a:r>
              <a:rPr lang="tr-TR" sz="2000" dirty="0" smtClean="0"/>
              <a:t> 	«Doğru olduğunu hissediyorum….</a:t>
            </a:r>
          </a:p>
          <a:p>
            <a:pPr marL="68580" indent="0" algn="just">
              <a:buNone/>
            </a:pPr>
            <a:r>
              <a:rPr lang="tr-TR" sz="2000" dirty="0" smtClean="0"/>
              <a:t>Bu cümleyi iş hayatınız boyunca çok duymuşsunuzdur, hatta siz de söylüyorsunuzdur. </a:t>
            </a:r>
          </a:p>
          <a:p>
            <a:pPr algn="just">
              <a:buFontTx/>
              <a:buChar char="-"/>
            </a:pPr>
            <a:r>
              <a:rPr lang="tr-TR" sz="2000" dirty="0" smtClean="0"/>
              <a:t>Genellikle insan tercihleri konusunda kendisinden emin birinin ağzından çıkan ve eli de kalbinin üzerindedir. </a:t>
            </a:r>
          </a:p>
          <a:p>
            <a:pPr lvl="1" algn="just">
              <a:buFontTx/>
              <a:buChar char="-"/>
            </a:pPr>
            <a:r>
              <a:rPr lang="tr-TR" sz="1800" dirty="0" smtClean="0"/>
              <a:t>Bu durum; doğru insan seçimlerinin «</a:t>
            </a:r>
            <a:r>
              <a:rPr lang="tr-TR" sz="1800" b="1" dirty="0" smtClean="0"/>
              <a:t>içgüdülere</a:t>
            </a:r>
            <a:r>
              <a:rPr lang="tr-TR" sz="1800" dirty="0" smtClean="0"/>
              <a:t>» bağlı olduğu anlamına gelir.  	</a:t>
            </a:r>
            <a:endParaRPr lang="tr-TR" sz="1800" dirty="0"/>
          </a:p>
        </p:txBody>
      </p:sp>
      <p:pic>
        <p:nvPicPr>
          <p:cNvPr id="7170" name="Picture 2" descr="E:\Formattan önceki belgeler\PC-Belgeler\Desktop\içgüd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48" y="3214686"/>
            <a:ext cx="2857500" cy="13061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3793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000" b="1" dirty="0" smtClean="0"/>
              <a:t>				BİR VARMIŞ, BİR YOKMUŞ MASALINI BİLİR MİSİNİZ?</a:t>
            </a:r>
            <a:endParaRPr lang="tr-TR" sz="2000" b="1" dirty="0"/>
          </a:p>
        </p:txBody>
      </p:sp>
      <p:sp>
        <p:nvSpPr>
          <p:cNvPr id="3" name="İçerik Yer Tutucusu 2"/>
          <p:cNvSpPr>
            <a:spLocks noGrp="1"/>
          </p:cNvSpPr>
          <p:nvPr>
            <p:ph idx="1"/>
          </p:nvPr>
        </p:nvSpPr>
        <p:spPr/>
        <p:txBody>
          <a:bodyPr>
            <a:normAutofit/>
          </a:bodyPr>
          <a:lstStyle/>
          <a:p>
            <a:r>
              <a:rPr lang="tr-TR" sz="2000" dirty="0" smtClean="0"/>
              <a:t>Bir yönetici olmadım bir yerlerde, ancak akademik hayatım boyunca çeşitli görevlerde bulundum, çeşitli yöneticiler ile tanıştım onların bana karşı haksız davranışlarına maruz kaldım…</a:t>
            </a:r>
          </a:p>
          <a:p>
            <a:r>
              <a:rPr lang="tr-TR" sz="2000" dirty="0" smtClean="0"/>
              <a:t>Bazı derneklere girdim, burada faaliyette bulunmaya çalışırken, dernek üyelerinin tacizine/</a:t>
            </a:r>
            <a:r>
              <a:rPr lang="tr-TR" sz="2000" dirty="0" err="1" smtClean="0"/>
              <a:t>mobbing</a:t>
            </a:r>
            <a:r>
              <a:rPr lang="tr-TR" sz="2000" dirty="0" smtClean="0"/>
              <a:t> uğradım</a:t>
            </a:r>
          </a:p>
          <a:p>
            <a:r>
              <a:rPr lang="tr-TR" sz="2000" dirty="0" smtClean="0"/>
              <a:t>Üniversite de akademik unvanlarımı alırken, hakkım olan kadroyu almak isterken, senin adamın/benim adamım olmadığım için yıllarca bekletildim   </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00694" y="3571876"/>
            <a:ext cx="2071688" cy="16573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1538" y="3786190"/>
            <a:ext cx="2221706" cy="1543050"/>
          </a:xfrm>
          <a:prstGeom prst="rect">
            <a:avLst/>
          </a:prstGeom>
        </p:spPr>
      </p:pic>
    </p:spTree>
    <p:extLst>
      <p:ext uri="{BB962C8B-B14F-4D97-AF65-F5344CB8AC3E}">
        <p14:creationId xmlns:p14="http://schemas.microsoft.com/office/powerpoint/2010/main" xmlns="" val="33589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smtClean="0"/>
              <a:t>	Doğru insan seçmenin bir </a:t>
            </a:r>
            <a:br>
              <a:rPr lang="tr-TR" sz="2400" b="1" dirty="0" smtClean="0"/>
            </a:br>
            <a:r>
              <a:rPr lang="tr-TR" sz="2400" b="1" dirty="0"/>
              <a:t>	</a:t>
            </a:r>
            <a:r>
              <a:rPr lang="tr-TR" sz="2400" b="1" dirty="0" smtClean="0"/>
              <a:t>	eğitimi var mı? Biliyor musunuz?</a:t>
            </a:r>
            <a:endParaRPr lang="tr-TR" sz="2400" b="1" dirty="0"/>
          </a:p>
        </p:txBody>
      </p:sp>
      <p:sp>
        <p:nvSpPr>
          <p:cNvPr id="3" name="İçerik Yer Tutucusu 2"/>
          <p:cNvSpPr>
            <a:spLocks noGrp="1"/>
          </p:cNvSpPr>
          <p:nvPr>
            <p:ph idx="1"/>
          </p:nvPr>
        </p:nvSpPr>
        <p:spPr/>
        <p:txBody>
          <a:bodyPr>
            <a:normAutofit/>
          </a:bodyPr>
          <a:lstStyle/>
          <a:p>
            <a:pPr marL="68580" indent="0">
              <a:buNone/>
            </a:pPr>
            <a:r>
              <a:rPr lang="tr-TR" sz="2000" dirty="0" smtClean="0"/>
              <a:t>     Genellikle, doğru insan seçimi yapmak için hep az eğitim alırız. Bunun nedeni kısmen </a:t>
            </a:r>
          </a:p>
          <a:p>
            <a:pPr marL="68580" indent="0">
              <a:buNone/>
            </a:pPr>
            <a:r>
              <a:rPr lang="tr-TR" sz="2000" dirty="0" smtClean="0"/>
              <a:t>-bunun önemimin farkında olmayız</a:t>
            </a:r>
          </a:p>
          <a:p>
            <a:pPr marL="68580" indent="0">
              <a:buNone/>
            </a:pPr>
            <a:r>
              <a:rPr lang="tr-TR" sz="2000" dirty="0" smtClean="0"/>
              <a:t>-bunun öğrenilebilir bir beceri olduğunun farkında değilizdir. </a:t>
            </a:r>
          </a:p>
          <a:p>
            <a:pPr marL="68580" indent="0">
              <a:buNone/>
            </a:pPr>
            <a:r>
              <a:rPr lang="tr-TR" sz="2000" dirty="0" smtClean="0"/>
              <a:t>-deneyimlerimizden dersler çıkaramayız</a:t>
            </a:r>
          </a:p>
          <a:p>
            <a:pPr marL="68580" indent="0">
              <a:buNone/>
            </a:pPr>
            <a:r>
              <a:rPr lang="tr-TR" sz="2000" dirty="0" smtClean="0"/>
              <a:t>-üstelik insan seçiminde üstümüze kimsenin olmadığını düşünürüz</a:t>
            </a:r>
            <a:endParaRPr lang="tr-TR" sz="2000" dirty="0"/>
          </a:p>
        </p:txBody>
      </p:sp>
      <p:pic>
        <p:nvPicPr>
          <p:cNvPr id="8194" name="Picture 2" descr="E:\Formattan önceki belgeler\PC-Belgeler\Desktop\seçi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48" y="3000372"/>
            <a:ext cx="1905000" cy="20002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E:\Formattan önceki belgeler\PC-Belgeler\Desktop\seçim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60232" y="4429125"/>
            <a:ext cx="2286000" cy="2000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6956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a:t>
            </a:r>
            <a:r>
              <a:rPr lang="tr-TR" sz="2400" b="1" dirty="0" smtClean="0"/>
              <a:t>BAŞARININ ARKASINDA NELER YATIYOR? </a:t>
            </a:r>
            <a:endParaRPr lang="tr-TR" sz="2400" b="1" dirty="0"/>
          </a:p>
        </p:txBody>
      </p:sp>
      <p:sp>
        <p:nvSpPr>
          <p:cNvPr id="3" name="İçerik Yer Tutucusu 2"/>
          <p:cNvSpPr>
            <a:spLocks noGrp="1"/>
          </p:cNvSpPr>
          <p:nvPr>
            <p:ph idx="1"/>
          </p:nvPr>
        </p:nvSpPr>
        <p:spPr/>
        <p:txBody>
          <a:bodyPr>
            <a:normAutofit/>
          </a:bodyPr>
          <a:lstStyle/>
          <a:p>
            <a:pPr marL="68580" indent="0">
              <a:buNone/>
            </a:pPr>
            <a:r>
              <a:rPr lang="tr-TR" sz="2000" dirty="0" smtClean="0"/>
              <a:t>    </a:t>
            </a:r>
            <a:r>
              <a:rPr lang="tr-TR" sz="2000" dirty="0" err="1" smtClean="0"/>
              <a:t>Jim</a:t>
            </a:r>
            <a:r>
              <a:rPr lang="tr-TR" sz="2000" dirty="0" smtClean="0"/>
              <a:t> </a:t>
            </a:r>
            <a:r>
              <a:rPr lang="tr-TR" sz="2000" dirty="0" err="1" smtClean="0"/>
              <a:t>Collins’in</a:t>
            </a:r>
            <a:r>
              <a:rPr lang="tr-TR" sz="2000" dirty="0" smtClean="0"/>
              <a:t> «</a:t>
            </a:r>
            <a:r>
              <a:rPr lang="tr-TR" sz="2000" dirty="0" err="1" smtClean="0"/>
              <a:t>Good</a:t>
            </a:r>
            <a:r>
              <a:rPr lang="tr-TR" sz="2000" dirty="0" smtClean="0"/>
              <a:t> </a:t>
            </a:r>
            <a:r>
              <a:rPr lang="tr-TR" sz="2000" dirty="0" err="1" smtClean="0"/>
              <a:t>to</a:t>
            </a:r>
            <a:r>
              <a:rPr lang="tr-TR" sz="2000" dirty="0" smtClean="0"/>
              <a:t> Great» – İyiden Mükemmel Şirkete- olağanüstü liderlik ve başarılı bir yönetim ekibi kurma becerisinin çarpıcı şirket performansının temel ön koşul olduğunu buldu..</a:t>
            </a:r>
          </a:p>
          <a:p>
            <a:pPr marL="68580" indent="0">
              <a:buNone/>
            </a:pPr>
            <a:r>
              <a:rPr lang="tr-TR" sz="2000" dirty="0" smtClean="0"/>
              <a:t>  </a:t>
            </a:r>
            <a:endParaRPr lang="tr-TR" sz="2000" dirty="0"/>
          </a:p>
        </p:txBody>
      </p:sp>
      <p:pic>
        <p:nvPicPr>
          <p:cNvPr id="10242" name="Picture 2" descr="E:\Formattan önceki belgeler\PC-Belgeler\Desktop\JİM COLLİN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14612" y="3714752"/>
            <a:ext cx="2667000" cy="14192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E:\Formattan önceki belgeler\PC-Belgeler\Desktop\COLLİN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3504" y="1928802"/>
            <a:ext cx="2800350"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E:\Formattan önceki belgeler\PC-Belgeler\Desktop\COLLİNS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034" y="2214554"/>
            <a:ext cx="2847975"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8311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a:t>
            </a:r>
            <a:r>
              <a:rPr lang="tr-TR" sz="2400" b="1" dirty="0" smtClean="0"/>
              <a:t>ÖNCE KİM…..SONRA NE ?</a:t>
            </a:r>
            <a:endParaRPr lang="tr-TR" sz="2400" b="1" dirty="0"/>
          </a:p>
        </p:txBody>
      </p:sp>
      <p:sp>
        <p:nvSpPr>
          <p:cNvPr id="3" name="İçerik Yer Tutucusu 2"/>
          <p:cNvSpPr>
            <a:spLocks noGrp="1"/>
          </p:cNvSpPr>
          <p:nvPr>
            <p:ph idx="1"/>
          </p:nvPr>
        </p:nvSpPr>
        <p:spPr/>
        <p:txBody>
          <a:bodyPr/>
          <a:lstStyle/>
          <a:p>
            <a:pPr marL="68580" indent="0">
              <a:buNone/>
            </a:pPr>
            <a:r>
              <a:rPr lang="tr-TR" dirty="0" smtClean="0"/>
              <a:t>    </a:t>
            </a:r>
            <a:r>
              <a:rPr lang="tr-TR" sz="2000" dirty="0" smtClean="0"/>
              <a:t>İyi bir şirketi mükemmel bir şirkete dönüştürmek için yeni bir «vizyon», yönetim ve strateji belirlemekle işe başlanması gerektiğini sonra da bu stratejiye bağlı insanlar alınacağı zannedilir </a:t>
            </a:r>
          </a:p>
          <a:p>
            <a:pPr marL="68580" indent="0">
              <a:buNone/>
            </a:pPr>
            <a:endParaRPr lang="tr-TR" sz="2000" dirty="0"/>
          </a:p>
          <a:p>
            <a:pPr marL="68580" indent="0">
              <a:buNone/>
            </a:pPr>
            <a:r>
              <a:rPr lang="tr-TR" sz="2000" dirty="0" smtClean="0"/>
              <a:t>		Doğru mu? Yanılıyorsunuz?</a:t>
            </a:r>
          </a:p>
          <a:p>
            <a:pPr marL="68580" indent="0">
              <a:buNone/>
            </a:pPr>
            <a:r>
              <a:rPr lang="tr-TR" sz="2000" dirty="0"/>
              <a:t> </a:t>
            </a:r>
            <a:r>
              <a:rPr lang="tr-TR" sz="2000" dirty="0" smtClean="0"/>
              <a:t>     Tam tersine, neden mi? </a:t>
            </a:r>
          </a:p>
          <a:p>
            <a:pPr marL="68580" indent="0">
              <a:buNone/>
            </a:pPr>
            <a:r>
              <a:rPr lang="tr-TR" sz="2000" dirty="0" smtClean="0"/>
              <a:t>   </a:t>
            </a:r>
            <a:endParaRPr lang="tr-TR" dirty="0"/>
          </a:p>
        </p:txBody>
      </p:sp>
    </p:spTree>
    <p:extLst>
      <p:ext uri="{BB962C8B-B14F-4D97-AF65-F5344CB8AC3E}">
        <p14:creationId xmlns:p14="http://schemas.microsoft.com/office/powerpoint/2010/main" xmlns="" val="614073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a:t>
            </a:r>
            <a:r>
              <a:rPr lang="tr-TR" sz="2400" b="1" dirty="0" smtClean="0"/>
              <a:t>OTOBÜS VE YOLCULAR NEREYE? </a:t>
            </a:r>
            <a:endParaRPr lang="tr-TR" sz="2400" dirty="0"/>
          </a:p>
        </p:txBody>
      </p:sp>
      <p:sp>
        <p:nvSpPr>
          <p:cNvPr id="3" name="İçerik Yer Tutucusu 2"/>
          <p:cNvSpPr>
            <a:spLocks noGrp="1"/>
          </p:cNvSpPr>
          <p:nvPr>
            <p:ph idx="1"/>
          </p:nvPr>
        </p:nvSpPr>
        <p:spPr/>
        <p:txBody>
          <a:bodyPr>
            <a:normAutofit/>
          </a:bodyPr>
          <a:lstStyle/>
          <a:p>
            <a:pPr marL="68580" indent="0">
              <a:buNone/>
            </a:pPr>
            <a:r>
              <a:rPr lang="tr-TR" sz="2000" dirty="0" smtClean="0"/>
              <a:t>   Önce otobüse doğru insanları bindirip (yanlışları indirip) sonra otobüsü nereye süreceklerine bakıyorlardı. </a:t>
            </a:r>
          </a:p>
          <a:p>
            <a:pPr marL="68580" indent="0">
              <a:buNone/>
            </a:pPr>
            <a:r>
              <a:rPr lang="tr-TR" sz="2000" dirty="0"/>
              <a:t>	</a:t>
            </a:r>
            <a:r>
              <a:rPr lang="tr-TR" sz="2000" dirty="0" smtClean="0"/>
              <a:t>Eğer insanları doğru yere oturtursak, o zaman otobüsü mükemmel bir yere doğru nasıl götüreceğimizi saptayabiliriz. </a:t>
            </a:r>
            <a:endParaRPr lang="tr-TR" sz="2000" dirty="0"/>
          </a:p>
        </p:txBody>
      </p:sp>
      <p:pic>
        <p:nvPicPr>
          <p:cNvPr id="11266" name="Picture 2" descr="E:\Formattan önceki belgeler\PC-Belgeler\Desktop\otobü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34" y="2285992"/>
            <a:ext cx="2790825" cy="1368152"/>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descr="E:\Formattan önceki belgeler\PC-Belgeler\Desktop\yolcula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29190" y="2214554"/>
            <a:ext cx="2743200" cy="1666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9161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a:t>
            </a:r>
            <a:r>
              <a:rPr lang="tr-TR" sz="2400" b="1" dirty="0" smtClean="0"/>
              <a:t>NE SORUSU YERİNE KİM SORUSU ?</a:t>
            </a:r>
            <a:endParaRPr lang="tr-TR" sz="2400" dirty="0"/>
          </a:p>
        </p:txBody>
      </p:sp>
      <p:sp>
        <p:nvSpPr>
          <p:cNvPr id="3" name="İçerik Yer Tutucusu 2"/>
          <p:cNvSpPr>
            <a:spLocks noGrp="1"/>
          </p:cNvSpPr>
          <p:nvPr>
            <p:ph idx="1"/>
          </p:nvPr>
        </p:nvSpPr>
        <p:spPr/>
        <p:txBody>
          <a:bodyPr>
            <a:normAutofit/>
          </a:bodyPr>
          <a:lstStyle/>
          <a:p>
            <a:pPr marL="68580" indent="0">
              <a:buNone/>
            </a:pPr>
            <a:r>
              <a:rPr lang="tr-TR" sz="2000" dirty="0" smtClean="0"/>
              <a:t>    ….. Sorusu ile başlarsanız, değişen dünyaya daha çabuk ayak uydurabilirsiniz. </a:t>
            </a:r>
          </a:p>
          <a:p>
            <a:pPr marL="68580" indent="0">
              <a:buNone/>
            </a:pPr>
            <a:r>
              <a:rPr lang="tr-TR" sz="2000" dirty="0"/>
              <a:t> </a:t>
            </a:r>
            <a:r>
              <a:rPr lang="tr-TR" sz="2000" dirty="0" smtClean="0"/>
              <a:t>    (İnsanlar otobüse, oradaki diğer insanlar için binmişse, menzil değiştirmek daha kolay olur) </a:t>
            </a:r>
          </a:p>
          <a:p>
            <a:pPr marL="68580" indent="0">
              <a:buNone/>
            </a:pPr>
            <a:r>
              <a:rPr lang="tr-TR" sz="2000" dirty="0"/>
              <a:t> </a:t>
            </a:r>
            <a:r>
              <a:rPr lang="tr-TR" sz="2000" dirty="0" smtClean="0"/>
              <a:t>   Nasıl olsa otobüse diğerleri de burada diye binmiştim…. </a:t>
            </a:r>
            <a:r>
              <a:rPr lang="tr-TR" sz="2000" dirty="0" err="1" smtClean="0"/>
              <a:t>der’ler</a:t>
            </a:r>
            <a:r>
              <a:rPr lang="tr-TR" sz="2000" dirty="0" smtClean="0"/>
              <a:t> </a:t>
            </a:r>
            <a:r>
              <a:rPr lang="tr-TR" sz="2000" dirty="0" smtClean="0">
                <a:sym typeface="Wingdings" pitchFamily="2" charset="2"/>
              </a:rPr>
              <a:t></a:t>
            </a:r>
            <a:endParaRPr lang="tr-TR" sz="2000" dirty="0" smtClean="0"/>
          </a:p>
          <a:p>
            <a:pPr marL="68580" indent="0">
              <a:buNone/>
            </a:pPr>
            <a:r>
              <a:rPr lang="tr-TR" sz="2000" dirty="0" smtClean="0"/>
              <a:t> </a:t>
            </a:r>
            <a:endParaRPr lang="tr-TR" sz="2000" dirty="0"/>
          </a:p>
        </p:txBody>
      </p:sp>
    </p:spTree>
    <p:extLst>
      <p:ext uri="{BB962C8B-B14F-4D97-AF65-F5344CB8AC3E}">
        <p14:creationId xmlns:p14="http://schemas.microsoft.com/office/powerpoint/2010/main" xmlns="" val="104951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68580" indent="0">
              <a:buNone/>
            </a:pPr>
            <a:r>
              <a:rPr lang="tr-TR" sz="2000" dirty="0" smtClean="0"/>
              <a:t>  Otobüsünüzde doğru insanlar varsa, onları nasıl motive edeceğiniz ve nasıl yöneteceğiniz gibi sorular da böylelikle ortadan kalkar. </a:t>
            </a:r>
          </a:p>
          <a:p>
            <a:pPr marL="68580" indent="0">
              <a:buNone/>
            </a:pPr>
            <a:r>
              <a:rPr lang="tr-TR" sz="2000" dirty="0"/>
              <a:t> </a:t>
            </a:r>
            <a:r>
              <a:rPr lang="tr-TR" sz="2000" dirty="0" smtClean="0"/>
              <a:t>   </a:t>
            </a:r>
            <a:r>
              <a:rPr lang="tr-TR" sz="2000" b="1" dirty="0" smtClean="0"/>
              <a:t>Doğru İnsan: </a:t>
            </a:r>
            <a:r>
              <a:rPr lang="tr-TR" sz="2000" dirty="0" smtClean="0"/>
              <a:t>yönlendirilmeye, harekete geçirilmeye gerek duymaz. İçinden gelen en iyi sonuçları elde etme ve mükemmel bir organizmanın parçası olma güdüsü onu zaten motive edecektir. </a:t>
            </a:r>
            <a:endParaRPr lang="tr-TR" sz="2000" dirty="0"/>
          </a:p>
        </p:txBody>
      </p:sp>
      <p:pic>
        <p:nvPicPr>
          <p:cNvPr id="12290" name="Picture 2" descr="E:\Formattan önceki belgeler\PC-Belgeler\Desktop\doğru seçi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34" y="3286124"/>
            <a:ext cx="2733675"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E:\Formattan önceki belgeler\PC-Belgeler\Desktop\doğru seçim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57818" y="2928934"/>
            <a:ext cx="2133600" cy="1845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9201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68580" indent="0">
              <a:buNone/>
            </a:pPr>
            <a:r>
              <a:rPr lang="tr-TR" sz="2000" dirty="0" smtClean="0"/>
              <a:t>Eğer elinizdeki kişiler yanlış kişiler ise; doğru yönü seçmiş olmanız hiç fark etmez. Mükemmel bir şirket olmazsınız.</a:t>
            </a:r>
          </a:p>
          <a:p>
            <a:pPr marL="68580" indent="0">
              <a:buNone/>
            </a:pPr>
            <a:r>
              <a:rPr lang="tr-TR" sz="2000" dirty="0"/>
              <a:t> </a:t>
            </a:r>
            <a:r>
              <a:rPr lang="tr-TR" sz="2000" dirty="0" smtClean="0"/>
              <a:t>      En iyi elemanları alıyorsunuz ve sektörün en iyi yöneticileri olmak için eğitiyorsunuz. </a:t>
            </a:r>
            <a:r>
              <a:rPr lang="tr-TR" sz="2000" dirty="0" err="1" smtClean="0"/>
              <a:t>Tabiki</a:t>
            </a:r>
            <a:r>
              <a:rPr lang="tr-TR" sz="2000" dirty="0" smtClean="0"/>
              <a:t>, bazılarının başka şirketlerin başına CEO olacağı </a:t>
            </a:r>
          </a:p>
          <a:p>
            <a:pPr marL="68580" indent="0">
              <a:buNone/>
            </a:pPr>
            <a:r>
              <a:rPr lang="tr-TR" sz="2000" dirty="0" smtClean="0"/>
              <a:t>gerçeğini de kabul etmek gerekir.</a:t>
            </a:r>
            <a:endParaRPr lang="tr-TR" sz="2000" dirty="0"/>
          </a:p>
        </p:txBody>
      </p:sp>
      <p:pic>
        <p:nvPicPr>
          <p:cNvPr id="13314" name="Picture 2" descr="E:\Formattan önceki belgeler\PC-Belgeler\Desktop\doğru.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57884" y="3143248"/>
            <a:ext cx="2143125"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E:\Formattan önceki belgeler\PC-Belgeler\Desktop\ceo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596" y="3429000"/>
            <a:ext cx="3257550" cy="1409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5311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sı\Desktop\live-life-like-game-of-chess-ft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itle 1"/>
          <p:cNvSpPr>
            <a:spLocks noGrp="1"/>
          </p:cNvSpPr>
          <p:nvPr>
            <p:ph type="title"/>
          </p:nvPr>
        </p:nvSpPr>
        <p:spPr>
          <a:xfrm>
            <a:off x="251520" y="620688"/>
            <a:ext cx="8424936" cy="2088232"/>
          </a:xfrm>
        </p:spPr>
        <p:txBody>
          <a:bodyPr>
            <a:normAutofit fontScale="90000"/>
          </a:bodyPr>
          <a:lstStyle/>
          <a:p>
            <a:r>
              <a:rPr lang="tr-TR" dirty="0" smtClean="0"/>
              <a:t>STRATEJİK </a:t>
            </a:r>
            <a:br>
              <a:rPr lang="tr-TR" dirty="0" smtClean="0"/>
            </a:br>
            <a:r>
              <a:rPr lang="tr-TR" dirty="0" smtClean="0"/>
              <a:t>İNSAN KAYNAKLARI </a:t>
            </a:r>
            <a:br>
              <a:rPr lang="tr-TR" dirty="0" smtClean="0"/>
            </a:br>
            <a:r>
              <a:rPr lang="tr-TR" dirty="0" smtClean="0"/>
              <a:t>YÖNETİMİ</a:t>
            </a:r>
            <a:br>
              <a:rPr lang="tr-TR" dirty="0" smtClean="0"/>
            </a:br>
            <a:endParaRPr lang="tr-TR" dirty="0"/>
          </a:p>
        </p:txBody>
      </p:sp>
      <p:sp>
        <p:nvSpPr>
          <p:cNvPr id="8" name="Content Placeholder 2"/>
          <p:cNvSpPr>
            <a:spLocks noGrp="1"/>
          </p:cNvSpPr>
          <p:nvPr>
            <p:ph idx="1"/>
          </p:nvPr>
        </p:nvSpPr>
        <p:spPr>
          <a:xfrm>
            <a:off x="0" y="6453336"/>
            <a:ext cx="8229600" cy="404664"/>
          </a:xfrm>
        </p:spPr>
        <p:txBody>
          <a:bodyPr>
            <a:normAutofit/>
          </a:bodyPr>
          <a:lstStyle/>
          <a:p>
            <a:pPr algn="ctr">
              <a:buNone/>
            </a:pPr>
            <a:endParaRPr lang="tr-TR" sz="16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507288" cy="1138138"/>
          </a:xfrm>
        </p:spPr>
        <p:txBody>
          <a:bodyPr>
            <a:normAutofit fontScale="90000"/>
          </a:bodyPr>
          <a:lstStyle/>
          <a:p>
            <a:r>
              <a:rPr lang="tr-TR" dirty="0" smtClean="0">
                <a:solidFill>
                  <a:srgbClr val="FFFF00"/>
                </a:solidFill>
              </a:rPr>
              <a:t>STRATEJİK İK YÖNETİMİ İÇİN HEDEFİMİZ: </a:t>
            </a:r>
            <a:endParaRPr lang="tr-TR" dirty="0">
              <a:solidFill>
                <a:srgbClr val="FFFF00"/>
              </a:solidFill>
            </a:endParaRPr>
          </a:p>
        </p:txBody>
      </p:sp>
      <p:sp>
        <p:nvSpPr>
          <p:cNvPr id="3" name="Content Placeholder 2"/>
          <p:cNvSpPr>
            <a:spLocks noGrp="1"/>
          </p:cNvSpPr>
          <p:nvPr>
            <p:ph idx="1"/>
          </p:nvPr>
        </p:nvSpPr>
        <p:spPr>
          <a:xfrm>
            <a:off x="467544" y="1772816"/>
            <a:ext cx="8229600" cy="4525963"/>
          </a:xfrm>
        </p:spPr>
        <p:txBody>
          <a:bodyPr/>
          <a:lstStyle/>
          <a:p>
            <a:r>
              <a:rPr lang="tr-TR" dirty="0" smtClean="0">
                <a:solidFill>
                  <a:schemeClr val="bg1"/>
                </a:solidFill>
              </a:rPr>
              <a:t>İnsan kaynaklarının yönetiminde sistematik ve stratejik düşünebilmek</a:t>
            </a:r>
          </a:p>
          <a:p>
            <a:endParaRPr lang="tr-TR" dirty="0" smtClean="0">
              <a:solidFill>
                <a:schemeClr val="bg1"/>
              </a:solidFill>
            </a:endParaRPr>
          </a:p>
          <a:p>
            <a:r>
              <a:rPr lang="tr-TR" dirty="0" smtClean="0">
                <a:solidFill>
                  <a:schemeClr val="bg1"/>
                </a:solidFill>
              </a:rPr>
              <a:t>Bu politikaları uygulayabilmek için gerçekten nelerin yapılması gerektiğini anlayabilmek </a:t>
            </a:r>
            <a:endParaRPr lang="tr-TR" dirty="0">
              <a:solidFill>
                <a:schemeClr val="bg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Değer Yaratan İnsan Kaynakları</a:t>
            </a:r>
            <a:endParaRPr lang="tr-TR" dirty="0"/>
          </a:p>
        </p:txBody>
      </p:sp>
      <p:pic>
        <p:nvPicPr>
          <p:cNvPr id="1026" name="Picture 2"/>
          <p:cNvPicPr>
            <a:picLocks noChangeAspect="1" noChangeArrowheads="1"/>
          </p:cNvPicPr>
          <p:nvPr/>
        </p:nvPicPr>
        <p:blipFill>
          <a:blip r:embed="rId2" cstate="print"/>
          <a:srcRect l="26786" t="41183" r="29687" b="14286"/>
          <a:stretch>
            <a:fillRect/>
          </a:stretch>
        </p:blipFill>
        <p:spPr bwMode="auto">
          <a:xfrm>
            <a:off x="571472" y="571480"/>
            <a:ext cx="7882981"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smtClean="0"/>
              <a:t>Kadın girişimciliğini geliştirmek için kadınlar ile konuştum, içlerindeki heyecanı, paranın kokusunu aldıktan sonra, omuzlarındaki dikleşmeyi gördüm</a:t>
            </a:r>
          </a:p>
          <a:p>
            <a:r>
              <a:rPr lang="tr-TR" sz="2000" dirty="0" smtClean="0"/>
              <a:t>Sonra pek çok kurum ve kuruluşta eğitimler vermeye başladım, az mükemmel diyeceğim yöneticiler ile canla başla işlerine bağlı mavi yakalılar ile tanıştım, dost oldum, onların yönetim konusundaki düşüncelerini öğrendim  </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43504" y="3714752"/>
            <a:ext cx="2085975" cy="163830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0100" y="3357562"/>
            <a:ext cx="1493044" cy="2305050"/>
          </a:xfrm>
          <a:prstGeom prst="rect">
            <a:avLst/>
          </a:prstGeom>
        </p:spPr>
      </p:pic>
    </p:spTree>
    <p:extLst>
      <p:ext uri="{BB962C8B-B14F-4D97-AF65-F5344CB8AC3E}">
        <p14:creationId xmlns:p14="http://schemas.microsoft.com/office/powerpoint/2010/main" xmlns="" val="3829718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sı\Desktop\hair-max_print60x30_hi-res-03_aotw.jpg"/>
          <p:cNvPicPr>
            <a:picLocks noChangeAspect="1" noChangeArrowheads="1"/>
          </p:cNvPicPr>
          <p:nvPr/>
        </p:nvPicPr>
        <p:blipFill>
          <a:blip r:embed="rId2" cstate="print"/>
          <a:srcRect r="1006" b="17672"/>
          <a:stretch>
            <a:fillRect/>
          </a:stretch>
        </p:blipFill>
        <p:spPr bwMode="auto">
          <a:xfrm>
            <a:off x="0" y="0"/>
            <a:ext cx="9122686" cy="6858000"/>
          </a:xfrm>
          <a:prstGeom prst="rect">
            <a:avLst/>
          </a:prstGeom>
          <a:noFill/>
        </p:spPr>
      </p:pic>
      <p:sp>
        <p:nvSpPr>
          <p:cNvPr id="6" name="Title 1"/>
          <p:cNvSpPr>
            <a:spLocks noGrp="1"/>
          </p:cNvSpPr>
          <p:nvPr>
            <p:ph type="title"/>
          </p:nvPr>
        </p:nvSpPr>
        <p:spPr>
          <a:xfrm>
            <a:off x="457200" y="274638"/>
            <a:ext cx="8229600" cy="1143000"/>
          </a:xfrm>
        </p:spPr>
        <p:txBody>
          <a:bodyPr>
            <a:normAutofit fontScale="90000"/>
          </a:bodyPr>
          <a:lstStyle/>
          <a:p>
            <a:r>
              <a:rPr lang="tr-TR" sz="5400" b="1" dirty="0" smtClean="0"/>
              <a:t>“Yetenek İçin Savaş”</a:t>
            </a:r>
            <a:endParaRPr lang="tr-TR" sz="5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ı\Desktop\CkIN"/>
          <p:cNvPicPr>
            <a:picLocks noChangeAspect="1" noChangeArrowheads="1"/>
          </p:cNvPicPr>
          <p:nvPr/>
        </p:nvPicPr>
        <p:blipFill>
          <a:blip r:embed="rId2" cstate="print"/>
          <a:srcRect/>
          <a:stretch>
            <a:fillRect/>
          </a:stretch>
        </p:blipFill>
        <p:spPr bwMode="auto">
          <a:xfrm>
            <a:off x="0" y="1196752"/>
            <a:ext cx="9144000" cy="386104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sı\Desktop\official-one jpg.jpg"/>
          <p:cNvPicPr>
            <a:picLocks noChangeAspect="1" noChangeArrowheads="1"/>
          </p:cNvPicPr>
          <p:nvPr/>
        </p:nvPicPr>
        <p:blipFill>
          <a:blip r:embed="rId2" cstate="print"/>
          <a:srcRect t="6249"/>
          <a:stretch>
            <a:fillRect/>
          </a:stretch>
        </p:blipFill>
        <p:spPr bwMode="auto">
          <a:xfrm>
            <a:off x="0" y="0"/>
            <a:ext cx="9144000" cy="6858000"/>
          </a:xfrm>
          <a:prstGeom prst="rect">
            <a:avLst/>
          </a:prstGeom>
          <a:noFill/>
        </p:spPr>
      </p:pic>
      <p:sp>
        <p:nvSpPr>
          <p:cNvPr id="6" name="Title 1"/>
          <p:cNvSpPr>
            <a:spLocks noGrp="1"/>
          </p:cNvSpPr>
          <p:nvPr>
            <p:ph type="title"/>
          </p:nvPr>
        </p:nvSpPr>
        <p:spPr>
          <a:xfrm>
            <a:off x="395536" y="5085184"/>
            <a:ext cx="8229600" cy="1143000"/>
          </a:xfrm>
        </p:spPr>
        <p:txBody>
          <a:bodyPr>
            <a:normAutofit fontScale="90000"/>
          </a:bodyPr>
          <a:lstStyle/>
          <a:p>
            <a:r>
              <a:rPr lang="tr-TR" sz="5400" b="1" dirty="0" smtClean="0">
                <a:solidFill>
                  <a:schemeClr val="bg1"/>
                </a:solidFill>
              </a:rPr>
              <a:t>Southwest Havayolları </a:t>
            </a:r>
            <a:endParaRPr lang="tr-TR" sz="5400" b="1"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sı\Desktop\3035470-poster-p-1-southwest-airlines-unveils-modern-colorful-redesign.jpg"/>
          <p:cNvPicPr>
            <a:picLocks noChangeAspect="1" noChangeArrowheads="1"/>
          </p:cNvPicPr>
          <p:nvPr/>
        </p:nvPicPr>
        <p:blipFill>
          <a:blip r:embed="rId2" cstate="print"/>
          <a:srcRect l="11413" r="16925" b="20600"/>
          <a:stretch>
            <a:fillRect/>
          </a:stretch>
        </p:blipFill>
        <p:spPr bwMode="auto">
          <a:xfrm>
            <a:off x="0" y="0"/>
            <a:ext cx="9144000" cy="6858000"/>
          </a:xfrm>
          <a:prstGeom prst="rect">
            <a:avLst/>
          </a:prstGeom>
          <a:noFill/>
        </p:spPr>
      </p:pic>
      <p:sp>
        <p:nvSpPr>
          <p:cNvPr id="6" name="Content Placeholder 2"/>
          <p:cNvSpPr>
            <a:spLocks noGrp="1"/>
          </p:cNvSpPr>
          <p:nvPr>
            <p:ph idx="1"/>
          </p:nvPr>
        </p:nvSpPr>
        <p:spPr>
          <a:xfrm>
            <a:off x="323528" y="116632"/>
            <a:ext cx="8424936" cy="3096344"/>
          </a:xfrm>
        </p:spPr>
        <p:txBody>
          <a:bodyPr>
            <a:normAutofit fontScale="92500" lnSpcReduction="10000"/>
          </a:bodyPr>
          <a:lstStyle/>
          <a:p>
            <a:pPr algn="just"/>
            <a:r>
              <a:rPr lang="tr-TR" sz="2800" dirty="0" smtClean="0"/>
              <a:t>Yaklaşık </a:t>
            </a:r>
            <a:r>
              <a:rPr lang="tr-TR" sz="2800" b="1" dirty="0" smtClean="0"/>
              <a:t>40 yıl </a:t>
            </a:r>
            <a:r>
              <a:rPr lang="tr-TR" sz="2800" dirty="0" smtClean="0"/>
              <a:t>boyunca her yıl kar eden tek büyük havayolları</a:t>
            </a:r>
          </a:p>
          <a:p>
            <a:pPr algn="just"/>
            <a:endParaRPr lang="tr-TR" sz="2800" dirty="0" smtClean="0"/>
          </a:p>
          <a:p>
            <a:pPr algn="just"/>
            <a:r>
              <a:rPr lang="tr-TR" sz="2800" dirty="0" smtClean="0"/>
              <a:t>Southwest 5 yıl boyunca ard arda </a:t>
            </a:r>
            <a:r>
              <a:rPr lang="tr-TR" sz="2800" b="1" dirty="0" smtClean="0"/>
              <a:t>Triple Crown </a:t>
            </a:r>
            <a:r>
              <a:rPr lang="tr-TR" sz="2800" dirty="0" smtClean="0"/>
              <a:t>(</a:t>
            </a:r>
            <a:r>
              <a:rPr lang="tr-TR" sz="2800" i="1" dirty="0" smtClean="0"/>
              <a:t>zamanında kalkış oranı, en az şikayet ve en az bagaj kaybetme alanlarında en iyi havayolu</a:t>
            </a:r>
            <a:r>
              <a:rPr lang="tr-TR" sz="2800" dirty="0" smtClean="0"/>
              <a:t>) ödülünü kazandı. Başka hiçbir havayolu bu ödülü kazanmadı.</a:t>
            </a:r>
          </a:p>
          <a:p>
            <a:pPr algn="just"/>
            <a:endParaRPr lang="tr-TR"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5256584"/>
          </a:xfrm>
        </p:spPr>
        <p:txBody>
          <a:bodyPr>
            <a:normAutofit fontScale="92500" lnSpcReduction="10000"/>
          </a:bodyPr>
          <a:lstStyle/>
          <a:p>
            <a:pPr algn="just"/>
            <a:r>
              <a:rPr lang="tr-TR" dirty="0" smtClean="0">
                <a:solidFill>
                  <a:schemeClr val="bg1"/>
                </a:solidFill>
              </a:rPr>
              <a:t>48</a:t>
            </a:r>
            <a:r>
              <a:rPr lang="tr-TR" dirty="0" smtClean="0">
                <a:solidFill>
                  <a:srgbClr val="FFFF00"/>
                </a:solidFill>
              </a:rPr>
              <a:t> binden fazla çalışanı olan şirket, </a:t>
            </a:r>
            <a:r>
              <a:rPr lang="tr-TR" dirty="0" smtClean="0">
                <a:solidFill>
                  <a:schemeClr val="bg1"/>
                </a:solidFill>
              </a:rPr>
              <a:t>708 adet uçak </a:t>
            </a:r>
            <a:r>
              <a:rPr lang="tr-TR" dirty="0" smtClean="0">
                <a:solidFill>
                  <a:srgbClr val="FFFF00"/>
                </a:solidFill>
              </a:rPr>
              <a:t>filosu ve </a:t>
            </a:r>
            <a:r>
              <a:rPr lang="tr-TR" dirty="0" smtClean="0">
                <a:solidFill>
                  <a:schemeClr val="bg1"/>
                </a:solidFill>
              </a:rPr>
              <a:t>97 uçuş</a:t>
            </a:r>
            <a:r>
              <a:rPr lang="tr-TR" dirty="0" smtClean="0">
                <a:solidFill>
                  <a:srgbClr val="FFFF00"/>
                </a:solidFill>
              </a:rPr>
              <a:t> noktasıyla günlük </a:t>
            </a:r>
            <a:r>
              <a:rPr lang="tr-TR" dirty="0" smtClean="0">
                <a:solidFill>
                  <a:schemeClr val="bg1"/>
                </a:solidFill>
              </a:rPr>
              <a:t>3,900 </a:t>
            </a:r>
            <a:r>
              <a:rPr lang="tr-TR" dirty="0" smtClean="0">
                <a:solidFill>
                  <a:srgbClr val="FFFF00"/>
                </a:solidFill>
              </a:rPr>
              <a:t>civarında sefer düzenlemektedir.</a:t>
            </a:r>
          </a:p>
          <a:p>
            <a:pPr algn="just"/>
            <a:endParaRPr lang="tr-TR" dirty="0" smtClean="0">
              <a:solidFill>
                <a:srgbClr val="FFFF00"/>
              </a:solidFill>
            </a:endParaRPr>
          </a:p>
          <a:p>
            <a:pPr algn="just"/>
            <a:r>
              <a:rPr lang="tr-TR" dirty="0" smtClean="0">
                <a:solidFill>
                  <a:srgbClr val="FFFF00"/>
                </a:solidFill>
              </a:rPr>
              <a:t> Southwest'in tüm uçak filosu farklı modellerde olmak üzere </a:t>
            </a:r>
            <a:r>
              <a:rPr lang="tr-TR" dirty="0" smtClean="0">
                <a:solidFill>
                  <a:schemeClr val="bg1"/>
                </a:solidFill>
              </a:rPr>
              <a:t>Boeing 737'dir.</a:t>
            </a:r>
          </a:p>
          <a:p>
            <a:pPr algn="just"/>
            <a:endParaRPr lang="tr-TR" dirty="0" smtClean="0">
              <a:solidFill>
                <a:srgbClr val="FFFF00"/>
              </a:solidFill>
            </a:endParaRPr>
          </a:p>
          <a:p>
            <a:pPr algn="just"/>
            <a:r>
              <a:rPr lang="tr-TR" dirty="0" smtClean="0">
                <a:solidFill>
                  <a:srgbClr val="FFFF00"/>
                </a:solidFill>
              </a:rPr>
              <a:t> Şirket, Boeing 737'nin dünyadaki </a:t>
            </a:r>
            <a:r>
              <a:rPr lang="tr-TR" dirty="0" smtClean="0">
                <a:solidFill>
                  <a:schemeClr val="bg1"/>
                </a:solidFill>
              </a:rPr>
              <a:t>en büyük </a:t>
            </a:r>
            <a:r>
              <a:rPr lang="tr-TR" dirty="0" smtClean="0">
                <a:solidFill>
                  <a:srgbClr val="FFFF00"/>
                </a:solidFill>
              </a:rPr>
              <a:t>işletmecisi konumundadır.</a:t>
            </a:r>
          </a:p>
          <a:p>
            <a:pPr algn="just"/>
            <a:endParaRPr lang="tr-TR" dirty="0" smtClean="0">
              <a:solidFill>
                <a:srgbClr val="FFFF00"/>
              </a:solidFill>
            </a:endParaRPr>
          </a:p>
          <a:p>
            <a:pPr algn="just"/>
            <a:r>
              <a:rPr lang="tr-TR" dirty="0" smtClean="0">
                <a:solidFill>
                  <a:srgbClr val="FFFF00"/>
                </a:solidFill>
              </a:rPr>
              <a:t> Southwest ayrıca Delta Air Lines ile birlikte dünyanın </a:t>
            </a:r>
            <a:r>
              <a:rPr lang="tr-TR" dirty="0" smtClean="0">
                <a:solidFill>
                  <a:schemeClr val="bg1"/>
                </a:solidFill>
              </a:rPr>
              <a:t>en çok yolcu taşıyan havayolu</a:t>
            </a:r>
            <a:r>
              <a:rPr lang="tr-TR" dirty="0" smtClean="0">
                <a:solidFill>
                  <a:srgbClr val="FFFF00"/>
                </a:solidFill>
              </a:rPr>
              <a:t> şirketidir.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ox(in)">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2400" dirty="0" smtClean="0"/>
              <a:t>Southwest’in işe alma prosedüründen konuşuluyor…</a:t>
            </a:r>
            <a:endParaRPr lang="tr-TR" sz="2400" dirty="0"/>
          </a:p>
        </p:txBody>
      </p:sp>
      <p:sp>
        <p:nvSpPr>
          <p:cNvPr id="3" name="Content Placeholder 2"/>
          <p:cNvSpPr>
            <a:spLocks noGrp="1"/>
          </p:cNvSpPr>
          <p:nvPr>
            <p:ph idx="1"/>
          </p:nvPr>
        </p:nvSpPr>
        <p:spPr>
          <a:xfrm>
            <a:off x="4932040" y="500042"/>
            <a:ext cx="3754760" cy="4357718"/>
          </a:xfrm>
        </p:spPr>
        <p:txBody>
          <a:bodyPr>
            <a:normAutofit fontScale="92500"/>
          </a:bodyPr>
          <a:lstStyle/>
          <a:p>
            <a:pPr algn="just">
              <a:buNone/>
            </a:pPr>
            <a:r>
              <a:rPr lang="tr-TR" dirty="0" smtClean="0"/>
              <a:t>    Kelleher diyor ki:</a:t>
            </a:r>
          </a:p>
          <a:p>
            <a:pPr algn="ctr">
              <a:buNone/>
            </a:pPr>
            <a:r>
              <a:rPr lang="tr-TR" dirty="0"/>
              <a:t> </a:t>
            </a:r>
            <a:r>
              <a:rPr lang="tr-TR" dirty="0" smtClean="0"/>
              <a:t>  “Biz müthiş davranışları dikkate alırız. </a:t>
            </a:r>
          </a:p>
          <a:p>
            <a:pPr algn="ctr">
              <a:buNone/>
            </a:pPr>
            <a:r>
              <a:rPr lang="tr-TR" dirty="0" smtClean="0"/>
              <a:t>Eğer davranışlarınız iyi değilse, ne kadar yetenekli olursanız olun, sizi istemiyoruz.”</a:t>
            </a:r>
            <a:endParaRPr lang="tr-TR" dirty="0"/>
          </a:p>
        </p:txBody>
      </p:sp>
      <p:pic>
        <p:nvPicPr>
          <p:cNvPr id="12290" name="Picture 2" descr="C:\Users\msı\Desktop\interview-herb-kelleher-slide500.jpg"/>
          <p:cNvPicPr>
            <a:picLocks noChangeAspect="1" noChangeArrowheads="1"/>
          </p:cNvPicPr>
          <p:nvPr/>
        </p:nvPicPr>
        <p:blipFill>
          <a:blip r:embed="rId2" cstate="print"/>
          <a:srcRect l="16526" r="36224" b="3822"/>
          <a:stretch>
            <a:fillRect/>
          </a:stretch>
        </p:blipFill>
        <p:spPr bwMode="auto">
          <a:xfrm>
            <a:off x="0" y="500042"/>
            <a:ext cx="4248472" cy="450057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3"/>
            <a:ext cx="8229600" cy="2448272"/>
          </a:xfrm>
        </p:spPr>
        <p:txBody>
          <a:bodyPr/>
          <a:lstStyle/>
          <a:p>
            <a:pPr algn="just">
              <a:buNone/>
            </a:pPr>
            <a:r>
              <a:rPr lang="tr-TR" b="1" dirty="0" smtClean="0">
                <a:solidFill>
                  <a:srgbClr val="FF0000"/>
                </a:solidFill>
              </a:rPr>
              <a:t>   Misyon </a:t>
            </a:r>
            <a:r>
              <a:rPr lang="tr-TR" dirty="0" smtClean="0"/>
              <a:t>“Southwest Havayollarının misyonu sıcaklık, arkadaşlık, kişisel gurur ve şirket ruhuyla en yüksek kalitede müşteri hizmetleri vermektir.”</a:t>
            </a:r>
            <a:endParaRPr lang="tr-TR" dirty="0"/>
          </a:p>
        </p:txBody>
      </p:sp>
      <p:pic>
        <p:nvPicPr>
          <p:cNvPr id="13314" name="Picture 2" descr="C:\Users\msı\Desktop\vbv1E0B0.jpeg"/>
          <p:cNvPicPr>
            <a:picLocks noChangeAspect="1" noChangeArrowheads="1"/>
          </p:cNvPicPr>
          <p:nvPr/>
        </p:nvPicPr>
        <p:blipFill>
          <a:blip r:embed="rId2" cstate="print"/>
          <a:srcRect/>
          <a:stretch>
            <a:fillRect/>
          </a:stretch>
        </p:blipFill>
        <p:spPr bwMode="auto">
          <a:xfrm>
            <a:off x="2699792" y="2852936"/>
            <a:ext cx="3810000" cy="321927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1684784"/>
          </a:xfrm>
        </p:spPr>
        <p:txBody>
          <a:bodyPr>
            <a:normAutofit fontScale="70000" lnSpcReduction="20000"/>
          </a:bodyPr>
          <a:lstStyle/>
          <a:p>
            <a:pPr algn="just">
              <a:buNone/>
            </a:pPr>
            <a:r>
              <a:rPr lang="tr-TR" dirty="0" smtClean="0"/>
              <a:t>   </a:t>
            </a:r>
            <a:r>
              <a:rPr lang="tr-TR" dirty="0" smtClean="0">
                <a:solidFill>
                  <a:schemeClr val="bg1"/>
                </a:solidFill>
              </a:rPr>
              <a:t>“Şu ana kadar gittiğim her şirkette insanların bir numara olduğunu söylediler, ancak öyle değiller. Buna gayret göstermezler, biz gösteririz.” </a:t>
            </a:r>
          </a:p>
          <a:p>
            <a:pPr>
              <a:buNone/>
            </a:pPr>
            <a:endParaRPr lang="tr-TR" dirty="0" smtClean="0">
              <a:solidFill>
                <a:schemeClr val="bg1"/>
              </a:solidFill>
            </a:endParaRPr>
          </a:p>
          <a:p>
            <a:pPr>
              <a:buNone/>
            </a:pPr>
            <a:r>
              <a:rPr lang="tr-TR" sz="2400" dirty="0" smtClean="0">
                <a:solidFill>
                  <a:schemeClr val="bg1"/>
                </a:solidFill>
              </a:rPr>
              <a:t>                                                                                    Gary Kelly CFO Southwest Havayolu</a:t>
            </a:r>
            <a:endParaRPr lang="tr-TR" sz="2400" dirty="0">
              <a:solidFill>
                <a:schemeClr val="bg1"/>
              </a:solidFill>
            </a:endParaRPr>
          </a:p>
        </p:txBody>
      </p:sp>
      <p:pic>
        <p:nvPicPr>
          <p:cNvPr id="14338" name="Picture 2" descr="C:\Users\msı\Desktop\920x920.jpg"/>
          <p:cNvPicPr>
            <a:picLocks noChangeAspect="1" noChangeArrowheads="1"/>
          </p:cNvPicPr>
          <p:nvPr/>
        </p:nvPicPr>
        <p:blipFill>
          <a:blip r:embed="rId2" cstate="print"/>
          <a:srcRect/>
          <a:stretch>
            <a:fillRect/>
          </a:stretch>
        </p:blipFill>
        <p:spPr bwMode="auto">
          <a:xfrm>
            <a:off x="1000100" y="2273329"/>
            <a:ext cx="7247248" cy="3941753"/>
          </a:xfrm>
          <a:prstGeom prst="rect">
            <a:avLst/>
          </a:prstGeom>
          <a:noFill/>
        </p:spPr>
      </p:pic>
    </p:spTree>
  </p:cSld>
  <p:clrMapOvr>
    <a:masterClrMapping/>
  </p:clrMapOvr>
  <p:transition>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5472608" cy="1008112"/>
          </a:xfrm>
        </p:spPr>
        <p:txBody>
          <a:bodyPr>
            <a:normAutofit fontScale="90000"/>
          </a:bodyPr>
          <a:lstStyle/>
          <a:p>
            <a:r>
              <a:rPr lang="tr-TR" b="1" dirty="0" smtClean="0">
                <a:solidFill>
                  <a:schemeClr val="bg1"/>
                </a:solidFill>
              </a:rPr>
              <a:t>Stanford Üniversitesi Hapishane Deneyi</a:t>
            </a:r>
            <a:endParaRPr lang="tr-TR" b="1" dirty="0">
              <a:solidFill>
                <a:schemeClr val="bg1"/>
              </a:solidFill>
            </a:endParaRPr>
          </a:p>
        </p:txBody>
      </p:sp>
      <p:pic>
        <p:nvPicPr>
          <p:cNvPr id="17410" name="Picture 2" descr="C:\Users\msı\Desktop\stanford_sign.png"/>
          <p:cNvPicPr>
            <a:picLocks noChangeAspect="1" noChangeArrowheads="1"/>
          </p:cNvPicPr>
          <p:nvPr/>
        </p:nvPicPr>
        <p:blipFill>
          <a:blip r:embed="rId2" cstate="print"/>
          <a:srcRect l="9068" t="5883" r="6590" b="9013"/>
          <a:stretch>
            <a:fillRect/>
          </a:stretch>
        </p:blipFill>
        <p:spPr bwMode="auto">
          <a:xfrm>
            <a:off x="0" y="2708920"/>
            <a:ext cx="3275856" cy="2083316"/>
          </a:xfrm>
          <a:prstGeom prst="rect">
            <a:avLst/>
          </a:prstGeom>
          <a:noFill/>
        </p:spPr>
      </p:pic>
      <p:pic>
        <p:nvPicPr>
          <p:cNvPr id="17411" name="Picture 3" descr="C:\Users\msı\Desktop\1408675079-StanfordPr-o.gif"/>
          <p:cNvPicPr>
            <a:picLocks noChangeAspect="1" noChangeArrowheads="1"/>
          </p:cNvPicPr>
          <p:nvPr/>
        </p:nvPicPr>
        <p:blipFill>
          <a:blip r:embed="rId3" cstate="print"/>
          <a:srcRect/>
          <a:stretch>
            <a:fillRect/>
          </a:stretch>
        </p:blipFill>
        <p:spPr bwMode="auto">
          <a:xfrm>
            <a:off x="0" y="4674096"/>
            <a:ext cx="3275856" cy="2183904"/>
          </a:xfrm>
          <a:prstGeom prst="rect">
            <a:avLst/>
          </a:prstGeom>
          <a:noFill/>
        </p:spPr>
      </p:pic>
      <p:pic>
        <p:nvPicPr>
          <p:cNvPr id="17412" name="Picture 4" descr="C:\Users\msı\Desktop\indir.png"/>
          <p:cNvPicPr>
            <a:picLocks noChangeAspect="1" noChangeArrowheads="1"/>
          </p:cNvPicPr>
          <p:nvPr/>
        </p:nvPicPr>
        <p:blipFill>
          <a:blip r:embed="rId4" cstate="print"/>
          <a:srcRect/>
          <a:stretch>
            <a:fillRect/>
          </a:stretch>
        </p:blipFill>
        <p:spPr bwMode="auto">
          <a:xfrm>
            <a:off x="5803325" y="3212976"/>
            <a:ext cx="3340675" cy="3645024"/>
          </a:xfrm>
          <a:prstGeom prst="rect">
            <a:avLst/>
          </a:prstGeom>
          <a:noFill/>
        </p:spPr>
      </p:pic>
      <p:pic>
        <p:nvPicPr>
          <p:cNvPr id="17413" name="Picture 5" descr="C:\Users\msı\Desktop\maxresdefault.jpg"/>
          <p:cNvPicPr>
            <a:picLocks noChangeAspect="1" noChangeArrowheads="1"/>
          </p:cNvPicPr>
          <p:nvPr/>
        </p:nvPicPr>
        <p:blipFill>
          <a:blip r:embed="rId5" cstate="print"/>
          <a:srcRect/>
          <a:stretch>
            <a:fillRect/>
          </a:stretch>
        </p:blipFill>
        <p:spPr bwMode="auto">
          <a:xfrm>
            <a:off x="4888881" y="0"/>
            <a:ext cx="4255119" cy="3212976"/>
          </a:xfrm>
          <a:prstGeom prst="rect">
            <a:avLst/>
          </a:prstGeom>
          <a:noFill/>
        </p:spPr>
      </p:pic>
      <p:pic>
        <p:nvPicPr>
          <p:cNvPr id="17414" name="Picture 6" descr="C:\Users\msı\Desktop\prisoner-and-guard-in-zimbardos-experiment.jpg"/>
          <p:cNvPicPr>
            <a:picLocks noChangeAspect="1" noChangeArrowheads="1"/>
          </p:cNvPicPr>
          <p:nvPr/>
        </p:nvPicPr>
        <p:blipFill>
          <a:blip r:embed="rId6" cstate="print"/>
          <a:srcRect/>
          <a:stretch>
            <a:fillRect/>
          </a:stretch>
        </p:blipFill>
        <p:spPr bwMode="auto">
          <a:xfrm>
            <a:off x="3059832" y="3212976"/>
            <a:ext cx="3034085" cy="3645024"/>
          </a:xfrm>
          <a:prstGeom prst="rect">
            <a:avLst/>
          </a:prstGeom>
          <a:noFill/>
        </p:spPr>
      </p:pic>
      <p:pic>
        <p:nvPicPr>
          <p:cNvPr id="17415" name="Picture 7" descr="C:\Users\msı\Desktop\zimbardo.jpg"/>
          <p:cNvPicPr>
            <a:picLocks noChangeAspect="1" noChangeArrowheads="1"/>
          </p:cNvPicPr>
          <p:nvPr/>
        </p:nvPicPr>
        <p:blipFill>
          <a:blip r:embed="rId7" cstate="print"/>
          <a:srcRect/>
          <a:stretch>
            <a:fillRect/>
          </a:stretch>
        </p:blipFill>
        <p:spPr bwMode="auto">
          <a:xfrm>
            <a:off x="3203848" y="1484784"/>
            <a:ext cx="2520280" cy="1728192"/>
          </a:xfrm>
          <a:prstGeom prst="rect">
            <a:avLst/>
          </a:prstGeom>
          <a:noFill/>
        </p:spPr>
      </p:pic>
      <p:pic>
        <p:nvPicPr>
          <p:cNvPr id="17417" name="Picture 9" descr="C:\Users\msı\Desktop\maxresdefault.jpg"/>
          <p:cNvPicPr>
            <a:picLocks noChangeAspect="1" noChangeArrowheads="1"/>
          </p:cNvPicPr>
          <p:nvPr/>
        </p:nvPicPr>
        <p:blipFill>
          <a:blip r:embed="rId8" cstate="print"/>
          <a:srcRect/>
          <a:stretch>
            <a:fillRect/>
          </a:stretch>
        </p:blipFill>
        <p:spPr bwMode="auto">
          <a:xfrm>
            <a:off x="0" y="1484784"/>
            <a:ext cx="3347864" cy="141107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980728"/>
            <a:ext cx="8229600" cy="4525963"/>
          </a:xfrm>
        </p:spPr>
        <p:txBody>
          <a:bodyPr>
            <a:normAutofit/>
          </a:bodyPr>
          <a:lstStyle/>
          <a:p>
            <a:pPr algn="just"/>
            <a:r>
              <a:rPr lang="tr-TR" dirty="0" smtClean="0"/>
              <a:t>“Kendi kendimi şaşırtmıştım... Onlara birbirlerinin isimlerini söyletip çıplak elleriyle tuvaleti temizletmiştim.Pratikte mahkumları sığır olarak görüyordum...” </a:t>
            </a:r>
          </a:p>
          <a:p>
            <a:pPr algn="just"/>
            <a:endParaRPr lang="tr-TR" dirty="0" smtClean="0"/>
          </a:p>
          <a:p>
            <a:pPr algn="just"/>
            <a:r>
              <a:rPr lang="tr-TR" dirty="0" smtClean="0"/>
              <a:t>Mahkumları paçavralarının içinde görüp koklamaktan bıkmıştım. Birbilerini bizden aldıkları komutlarla hırpalamalarını izledim.” Zimbardo deneyinde gardiyan rolü yapan Stanford öğrencileri</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smtClean="0"/>
              <a:t>Çok zengin, varlıklı holding sahipleri ile tanıştım, onların yatlarında kahve içtim, mütevazi evlerinde eşlerinin pişirdiği yemekleri yedim, yaşamlarının nasıl geçtiğini onların ağızlarından dinledim</a:t>
            </a:r>
          </a:p>
          <a:p>
            <a:r>
              <a:rPr lang="tr-TR" sz="2000" dirty="0" smtClean="0"/>
              <a:t> </a:t>
            </a:r>
            <a:r>
              <a:rPr lang="tr-TR" sz="2000" dirty="0" err="1" smtClean="0"/>
              <a:t>Kulup</a:t>
            </a:r>
            <a:r>
              <a:rPr lang="tr-TR" sz="2000" dirty="0" smtClean="0"/>
              <a:t> saymanı oldum, kulüp sekreteri oldum, para ile uğraşmanın yada insanlara kendini anlatmanın ne kadar zor olduğunu anladım</a:t>
            </a:r>
          </a:p>
          <a:p>
            <a:r>
              <a:rPr lang="tr-TR" sz="2000" dirty="0" err="1" smtClean="0"/>
              <a:t>Interactlarımızı</a:t>
            </a:r>
            <a:r>
              <a:rPr lang="tr-TR" sz="2000" dirty="0" smtClean="0"/>
              <a:t> güçlendirmek için işin başına geçtim. 20 kişilik bir ekibin, nasıl birden 3 kişiye düştüğünü, sonra doğru bir kişiyi görevlendirerek, yeniden nasıl toparlandığını ve güçlü bir kulüp olduklarını gördüm</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4348" y="4143380"/>
            <a:ext cx="2050256" cy="1666875"/>
          </a:xfrm>
          <a:prstGeom prst="rect">
            <a:avLst/>
          </a:prstGeom>
        </p:spPr>
      </p:pic>
    </p:spTree>
    <p:extLst>
      <p:ext uri="{BB962C8B-B14F-4D97-AF65-F5344CB8AC3E}">
        <p14:creationId xmlns:p14="http://schemas.microsoft.com/office/powerpoint/2010/main" xmlns="" val="127780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Gerçekliğin Sosyal Yapılandırılması</a:t>
            </a:r>
            <a:endParaRPr lang="tr-TR" b="1" dirty="0"/>
          </a:p>
        </p:txBody>
      </p:sp>
      <p:sp>
        <p:nvSpPr>
          <p:cNvPr id="3" name="Content Placeholder 2"/>
          <p:cNvSpPr>
            <a:spLocks noGrp="1"/>
          </p:cNvSpPr>
          <p:nvPr>
            <p:ph idx="1"/>
          </p:nvPr>
        </p:nvSpPr>
        <p:spPr/>
        <p:txBody>
          <a:bodyPr>
            <a:normAutofit fontScale="92500"/>
          </a:bodyPr>
          <a:lstStyle/>
          <a:p>
            <a:pPr algn="just">
              <a:buNone/>
            </a:pPr>
            <a:r>
              <a:rPr lang="tr-TR" dirty="0" smtClean="0"/>
              <a:t>   “Üç kişi bir inşaat sahasında çalışıyordu…</a:t>
            </a:r>
          </a:p>
          <a:p>
            <a:pPr algn="just">
              <a:buNone/>
            </a:pPr>
            <a:endParaRPr lang="tr-TR" dirty="0"/>
          </a:p>
          <a:p>
            <a:pPr algn="just">
              <a:buNone/>
            </a:pPr>
            <a:r>
              <a:rPr lang="tr-TR" dirty="0" smtClean="0"/>
              <a:t>    Hepsi aynı işi yapıyordu ama her birine yaptığı işin ne olduğu sorulduğunda, farklı cevaplar verdiler. </a:t>
            </a:r>
          </a:p>
          <a:p>
            <a:pPr algn="just">
              <a:buNone/>
            </a:pPr>
            <a:endParaRPr lang="tr-TR" dirty="0"/>
          </a:p>
          <a:p>
            <a:pPr algn="just">
              <a:buNone/>
            </a:pPr>
            <a:r>
              <a:rPr lang="tr-TR" dirty="0" smtClean="0"/>
              <a:t>   ‘Taş kırıyorum’, dedi birincisi. ‘Hayatımı kazanıyorum’ dedi ikincisi. ‘Katedral yapımına yardımcı oluyorum’ dedi üçüncüsü.” </a:t>
            </a:r>
          </a:p>
          <a:p>
            <a:pPr algn="just">
              <a:buNone/>
            </a:pPr>
            <a:r>
              <a:rPr lang="tr-TR" sz="1900" i="1" dirty="0"/>
              <a:t> </a:t>
            </a:r>
            <a:r>
              <a:rPr lang="tr-TR" sz="1900" i="1" dirty="0" smtClean="0"/>
              <a:t>     -Peter Schutz Eski CEO Porsche</a:t>
            </a:r>
            <a:endParaRPr lang="tr-TR" sz="19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400" dirty="0" smtClean="0"/>
              <a:t>Durumu Yönetmek için İK Uygulamaları</a:t>
            </a:r>
            <a:endParaRPr lang="tr-TR" sz="2400" dirty="0"/>
          </a:p>
        </p:txBody>
      </p:sp>
      <p:pic>
        <p:nvPicPr>
          <p:cNvPr id="5122" name="Picture 2"/>
          <p:cNvPicPr>
            <a:picLocks noChangeAspect="1" noChangeArrowheads="1"/>
          </p:cNvPicPr>
          <p:nvPr/>
        </p:nvPicPr>
        <p:blipFill>
          <a:blip r:embed="rId2" cstate="print"/>
          <a:srcRect l="23863" t="38566" r="26242" b="13226"/>
          <a:stretch>
            <a:fillRect/>
          </a:stretch>
        </p:blipFill>
        <p:spPr bwMode="auto">
          <a:xfrm>
            <a:off x="214282" y="642918"/>
            <a:ext cx="8612157"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4000" b="1" dirty="0" smtClean="0"/>
              <a:t>ÖRGÜT KÜLTÜRÜNÜ YARATMAK</a:t>
            </a:r>
            <a:endParaRPr lang="tr-TR" sz="4000" b="1" dirty="0"/>
          </a:p>
        </p:txBody>
      </p:sp>
      <p:sp>
        <p:nvSpPr>
          <p:cNvPr id="3" name="Alt Başlık 2"/>
          <p:cNvSpPr>
            <a:spLocks noGrp="1"/>
          </p:cNvSpPr>
          <p:nvPr>
            <p:ph type="subTitle" idx="1"/>
          </p:nvPr>
        </p:nvSpPr>
        <p:spPr/>
        <p:txBody>
          <a:bodyPr>
            <a:normAutofit/>
          </a:bodyPr>
          <a:lstStyle/>
          <a:p>
            <a:endParaRPr lang="tr-TR" b="1" dirty="0"/>
          </a:p>
        </p:txBody>
      </p:sp>
    </p:spTree>
    <p:extLst>
      <p:ext uri="{BB962C8B-B14F-4D97-AF65-F5344CB8AC3E}">
        <p14:creationId xmlns:p14="http://schemas.microsoft.com/office/powerpoint/2010/main" xmlns="" val="1717328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b="1" dirty="0" smtClean="0"/>
              <a:t>Amerika’nın En İyi Yönetilen Şirketlerinden Dersler</a:t>
            </a:r>
            <a:endParaRPr lang="tr-TR" sz="2000" b="1" dirty="0"/>
          </a:p>
        </p:txBody>
      </p:sp>
      <p:pic>
        <p:nvPicPr>
          <p:cNvPr id="6146" name="Picture 2" descr="E:\Formattan önceki belgeler\PC-Belgeler\Desktop\thomas kitabı.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143108" y="642918"/>
            <a:ext cx="4752528" cy="38884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0330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smtClean="0"/>
              <a:t>Başarılı işletmelerde «İletişim»:</a:t>
            </a:r>
            <a:br>
              <a:rPr lang="tr-TR" sz="2000" dirty="0" smtClean="0"/>
            </a:br>
            <a:r>
              <a:rPr lang="tr-TR" sz="2000" dirty="0" smtClean="0"/>
              <a:t> yoğun, resmiyetten uzak, açık ve samimi</a:t>
            </a:r>
            <a:endParaRPr lang="tr-TR" sz="2000" dirty="0"/>
          </a:p>
        </p:txBody>
      </p:sp>
      <p:pic>
        <p:nvPicPr>
          <p:cNvPr id="10242" name="Picture 2" descr="E:\Formattan önceki belgeler\PC-Belgeler\Desktop\watt disney.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00034" y="785794"/>
            <a:ext cx="3960439" cy="276339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beyaz gömlek.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0694" y="928670"/>
            <a:ext cx="2448272" cy="2835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08505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sz="3600" dirty="0" smtClean="0"/>
              <a:t>IBM ve WATSON</a:t>
            </a:r>
            <a:br>
              <a:rPr lang="tr-TR" sz="3600" dirty="0" smtClean="0"/>
            </a:br>
            <a:r>
              <a:rPr lang="tr-TR" sz="3600" dirty="0" smtClean="0"/>
              <a:t>«Açık Kapı Politikası»</a:t>
            </a:r>
            <a:endParaRPr lang="tr-TR" sz="3600" dirty="0"/>
          </a:p>
        </p:txBody>
      </p:sp>
      <p:pic>
        <p:nvPicPr>
          <p:cNvPr id="12290" name="Picture 2" descr="E:\Formattan önceki belgeler\PC-Belgeler\Desktop\IBM.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1472" y="928670"/>
            <a:ext cx="2592287" cy="324036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IBM ve Watso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4942" y="1000108"/>
            <a:ext cx="2162175" cy="3312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06798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«IBM demek, Hizmet demektir»</a:t>
            </a:r>
            <a:endParaRPr lang="tr-TR" sz="2400" dirty="0"/>
          </a:p>
        </p:txBody>
      </p:sp>
      <p:pic>
        <p:nvPicPr>
          <p:cNvPr id="15362" name="Picture 2" descr="E:\Formattan önceki belgeler\PC-Belgeler\Desktop\IBM.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1472" y="571480"/>
            <a:ext cx="2304256"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müşteri şikayetleri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57620" y="642918"/>
            <a:ext cx="3562350" cy="158417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E:\Formattan önceki belgeler\PC-Belgeler\Desktop\harvard.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472" y="2500306"/>
            <a:ext cx="1872208" cy="197088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E:\Formattan önceki belgeler\PC-Belgeler\Desktop\eğiitmler.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86248" y="2571744"/>
            <a:ext cx="2880320" cy="1743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9502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err="1" smtClean="0"/>
              <a:t>Watt</a:t>
            </a:r>
            <a:r>
              <a:rPr lang="tr-TR" sz="2000" dirty="0" smtClean="0"/>
              <a:t> Disney’de Durum Farklı Değil</a:t>
            </a:r>
            <a:endParaRPr lang="tr-TR" sz="2000" dirty="0"/>
          </a:p>
        </p:txBody>
      </p:sp>
      <p:pic>
        <p:nvPicPr>
          <p:cNvPr id="17410" name="Picture 2" descr="E:\Formattan önceki belgeler\PC-Belgeler\Desktop\disney.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85786" y="714356"/>
            <a:ext cx="3384376" cy="86016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disney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3504" y="642918"/>
            <a:ext cx="2705100" cy="1080119"/>
          </a:xfrm>
          <a:prstGeom prst="rect">
            <a:avLst/>
          </a:prstGeom>
          <a:noFill/>
          <a:extLst>
            <a:ext uri="{909E8E84-426E-40DD-AFC4-6F175D3DCCD1}">
              <a14:hiddenFill xmlns:a14="http://schemas.microsoft.com/office/drawing/2010/main" xmlns="">
                <a:solidFill>
                  <a:srgbClr val="FFFFFF"/>
                </a:solidFill>
              </a14:hiddenFill>
            </a:ext>
          </a:extLst>
        </p:spPr>
      </p:pic>
      <p:pic>
        <p:nvPicPr>
          <p:cNvPr id="68610" name="Picture 2" descr="E:\Formattan önceki belgeler\PC-Belgeler\Desktop\disney.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472" y="1714488"/>
            <a:ext cx="1745764" cy="2495922"/>
          </a:xfrm>
          <a:prstGeom prst="rect">
            <a:avLst/>
          </a:prstGeom>
          <a:noFill/>
          <a:extLst>
            <a:ext uri="{909E8E84-426E-40DD-AFC4-6F175D3DCCD1}">
              <a14:hiddenFill xmlns:a14="http://schemas.microsoft.com/office/drawing/2010/main" xmlns="">
                <a:solidFill>
                  <a:srgbClr val="FFFFFF"/>
                </a:solidFill>
              </a14:hiddenFill>
            </a:ext>
          </a:extLst>
        </p:spPr>
      </p:pic>
      <p:pic>
        <p:nvPicPr>
          <p:cNvPr id="68611" name="Picture 3" descr="E:\Formattan önceki belgeler\PC-Belgeler\Desktop\disney1.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28860" y="1785926"/>
            <a:ext cx="2106935" cy="2495922"/>
          </a:xfrm>
          <a:prstGeom prst="rect">
            <a:avLst/>
          </a:prstGeom>
          <a:noFill/>
          <a:extLst>
            <a:ext uri="{909E8E84-426E-40DD-AFC4-6F175D3DCCD1}">
              <a14:hiddenFill xmlns:a14="http://schemas.microsoft.com/office/drawing/2010/main" xmlns="">
                <a:solidFill>
                  <a:srgbClr val="FFFFFF"/>
                </a:solidFill>
              </a14:hiddenFill>
            </a:ext>
          </a:extLst>
        </p:spPr>
      </p:pic>
      <p:pic>
        <p:nvPicPr>
          <p:cNvPr id="68612" name="Picture 4" descr="E:\Formattan önceki belgeler\PC-Belgeler\Desktop\gişe.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286380" y="2143116"/>
            <a:ext cx="2466975" cy="1847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7837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Kaliteye Verilen Özen</a:t>
            </a:r>
            <a:endParaRPr lang="tr-TR" sz="2400" dirty="0"/>
          </a:p>
        </p:txBody>
      </p:sp>
      <p:pic>
        <p:nvPicPr>
          <p:cNvPr id="19458" name="Picture 2" descr="E:\Formattan önceki belgeler\PC-Belgeler\Desktop\kalite.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00034" y="500042"/>
            <a:ext cx="1872208" cy="19621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kalite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86050" y="642918"/>
            <a:ext cx="5616624"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caterpillar.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034" y="2643182"/>
            <a:ext cx="1728192"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Formattan önceki belgeler\PC-Belgeler\Desktop\caterpillar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643174" y="2428868"/>
            <a:ext cx="2466975" cy="18573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E:\Formattan önceki belgeler\PC-Belgeler\Desktop\yedek parça.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57884" y="2500306"/>
            <a:ext cx="2476500" cy="1847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430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Söz veriyorum:</a:t>
            </a:r>
            <a:br>
              <a:rPr lang="tr-TR" sz="2400" dirty="0" smtClean="0"/>
            </a:br>
            <a:r>
              <a:rPr lang="tr-TR" sz="2400" dirty="0" smtClean="0"/>
              <a:t>»Kalite, </a:t>
            </a:r>
            <a:r>
              <a:rPr lang="tr-TR" sz="2400" dirty="0" err="1" smtClean="0"/>
              <a:t>Hizmet,Temizlik</a:t>
            </a:r>
            <a:r>
              <a:rPr lang="tr-TR" sz="2400" dirty="0" smtClean="0"/>
              <a:t>, Değer»</a:t>
            </a:r>
            <a:endParaRPr lang="tr-TR" sz="2400" dirty="0"/>
          </a:p>
        </p:txBody>
      </p:sp>
      <p:pic>
        <p:nvPicPr>
          <p:cNvPr id="24578" name="Picture 2" descr="E:\Formattan önceki belgeler\PC-Belgeler\Desktop\McDonalds.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00034" y="500042"/>
            <a:ext cx="1224136"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McDonalds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5984" y="500042"/>
            <a:ext cx="2143125"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kalite1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86446" y="714356"/>
            <a:ext cx="2324100" cy="134493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Formattan önceki belgeler\PC-Belgeler\Desktop\hizmet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7158" y="2571744"/>
            <a:ext cx="1944216" cy="230425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E:\Formattan önceki belgeler\PC-Belgeler\Desktop\temizlik.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500298" y="2357430"/>
            <a:ext cx="2448272" cy="2301403"/>
          </a:xfrm>
          <a:prstGeom prst="rect">
            <a:avLst/>
          </a:prstGeom>
          <a:noFill/>
          <a:extLst>
            <a:ext uri="{909E8E84-426E-40DD-AFC4-6F175D3DCCD1}">
              <a14:hiddenFill xmlns:a14="http://schemas.microsoft.com/office/drawing/2010/main" xmlns="">
                <a:solidFill>
                  <a:srgbClr val="FFFFFF"/>
                </a:solidFill>
              </a14:hiddenFill>
            </a:ext>
          </a:extLst>
        </p:spPr>
      </p:pic>
      <p:pic>
        <p:nvPicPr>
          <p:cNvPr id="69634" name="Picture 2" descr="E:\Formattan önceki belgeler\PC-Belgeler\Desktop\değer.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572132" y="3214686"/>
            <a:ext cx="2815426" cy="1224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7683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smtClean="0"/>
              <a:t>Küçük bir aileyi yönetmeye çalıştım, oğlumun tam okul tercihlerini, büyümesini, sorunları ile nasıl baş etmem gerektiğini öğrendim (bir gün evimizde 3 tane </a:t>
            </a:r>
            <a:r>
              <a:rPr lang="tr-TR" sz="2000" dirty="0" err="1" smtClean="0"/>
              <a:t>POZ’lu</a:t>
            </a:r>
            <a:r>
              <a:rPr lang="tr-TR" sz="2000" dirty="0" smtClean="0"/>
              <a:t> kişi olmuştur)</a:t>
            </a:r>
          </a:p>
          <a:p>
            <a:pPr marL="0" indent="0">
              <a:buNone/>
            </a:pPr>
            <a:r>
              <a:rPr lang="tr-TR" sz="2000" dirty="0"/>
              <a:t>	</a:t>
            </a:r>
            <a:r>
              <a:rPr lang="tr-TR" sz="2000" dirty="0" smtClean="0"/>
              <a:t>Kısacası yaşam bana hayallerim, tutkularım, aşklarım, sevgilerim dışında yönetme, idare etme ve liderlik etme gibi 3 becerimi  de aktif bir şekilde kullanmama olanak sağlayan roller, statüler sundu.</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7224" y="3429000"/>
            <a:ext cx="2214578" cy="2071702"/>
          </a:xfrm>
          <a:prstGeom prst="rect">
            <a:avLst/>
          </a:prstGeom>
        </p:spPr>
      </p:pic>
    </p:spTree>
    <p:extLst>
      <p:ext uri="{BB962C8B-B14F-4D97-AF65-F5344CB8AC3E}">
        <p14:creationId xmlns:p14="http://schemas.microsoft.com/office/powerpoint/2010/main" xmlns="" val="289953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smtClean="0"/>
          </a:p>
          <a:p>
            <a:pPr marL="301943" lvl="1" indent="0">
              <a:buNone/>
            </a:pPr>
            <a:r>
              <a:rPr lang="tr-TR" dirty="0" smtClean="0"/>
              <a:t>«</a:t>
            </a:r>
            <a:r>
              <a:rPr lang="tr-TR" b="1" dirty="0" smtClean="0"/>
              <a:t>Müşteri bize hamburger satın almaya değil, </a:t>
            </a:r>
          </a:p>
          <a:p>
            <a:pPr marL="301943" lvl="1" indent="0">
              <a:buNone/>
            </a:pPr>
            <a:r>
              <a:rPr lang="tr-TR" b="1" dirty="0"/>
              <a:t> </a:t>
            </a:r>
            <a:r>
              <a:rPr lang="tr-TR" b="1" dirty="0" smtClean="0"/>
              <a:t>        kalitemizin tadını çıkarmaya geliyor» </a:t>
            </a:r>
            <a:endParaRPr lang="tr-TR" dirty="0"/>
          </a:p>
        </p:txBody>
      </p:sp>
      <p:sp>
        <p:nvSpPr>
          <p:cNvPr id="3" name="Başlık 2"/>
          <p:cNvSpPr>
            <a:spLocks noGrp="1"/>
          </p:cNvSpPr>
          <p:nvPr>
            <p:ph type="title"/>
          </p:nvPr>
        </p:nvSpPr>
        <p:spPr/>
        <p:txBody>
          <a:bodyPr>
            <a:normAutofit fontScale="90000"/>
          </a:bodyPr>
          <a:lstStyle/>
          <a:p>
            <a:r>
              <a:rPr lang="tr-TR" sz="4000" dirty="0" smtClean="0"/>
              <a:t>McDonald’ın Yönetici Teması </a:t>
            </a:r>
            <a:endParaRPr lang="tr-TR" sz="4000" dirty="0"/>
          </a:p>
        </p:txBody>
      </p:sp>
    </p:spTree>
    <p:extLst>
      <p:ext uri="{BB962C8B-B14F-4D97-AF65-F5344CB8AC3E}">
        <p14:creationId xmlns:p14="http://schemas.microsoft.com/office/powerpoint/2010/main" xmlns="" val="1341156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Kim, Neyi, ve Niçin Tercih Ediyor?</a:t>
            </a:r>
            <a:endParaRPr lang="tr-TR" sz="2400" dirty="0"/>
          </a:p>
        </p:txBody>
      </p:sp>
      <p:pic>
        <p:nvPicPr>
          <p:cNvPr id="35842" name="Picture 2" descr="E:\Formattan önceki belgeler\PC-Belgeler\Desktop\Braniff.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1472" y="571480"/>
            <a:ext cx="3456384" cy="144015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braniff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2066" y="642918"/>
            <a:ext cx="3211438"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delta.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910" y="2285992"/>
            <a:ext cx="3456383" cy="18478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Formattan önceki belgeler\PC-Belgeler\Desktop\delta.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72132" y="2428868"/>
            <a:ext cx="2895600" cy="152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26955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Örgüt Kültüründe </a:t>
            </a:r>
            <a:r>
              <a:rPr lang="tr-TR" sz="2400" dirty="0" smtClean="0"/>
              <a:t>Mitolojinin </a:t>
            </a:r>
            <a:r>
              <a:rPr lang="tr-TR" sz="2400" dirty="0" smtClean="0"/>
              <a:t>Etkisi </a:t>
            </a:r>
            <a:endParaRPr lang="tr-TR" sz="2400" dirty="0"/>
          </a:p>
        </p:txBody>
      </p:sp>
      <p:pic>
        <p:nvPicPr>
          <p:cNvPr id="39938" name="Picture 2" descr="E:\Formattan önceki belgeler\PC-Belgeler\Desktop\heineken.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42910" y="642918"/>
            <a:ext cx="2284461" cy="159095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mar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20" y="2428868"/>
            <a:ext cx="3662491" cy="1819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forrest ma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86380" y="2214554"/>
            <a:ext cx="2952326" cy="2616671"/>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E:\Formattan önceki belgeler\PC-Belgeler\Desktop\heineken.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29256" y="500042"/>
            <a:ext cx="2647950" cy="1724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32591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smtClean="0"/>
              <a:t>Buna, ne denilir ki? </a:t>
            </a:r>
            <a:endParaRPr lang="tr-TR" sz="2000" dirty="0"/>
          </a:p>
        </p:txBody>
      </p:sp>
      <p:pic>
        <p:nvPicPr>
          <p:cNvPr id="2050" name="Picture 2" descr="E:\Formattan önceki belgeler\PC-Belgeler\Desktop\JTI.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28596" y="428604"/>
            <a:ext cx="2304255" cy="172819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E:\Formattan önceki belgeler\PC-Belgeler\Desktop\JTI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00496" y="428604"/>
            <a:ext cx="3665587" cy="17960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E:\Formattan önceki belgeler\PC-Belgeler\Desktop\GM.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034" y="2357430"/>
            <a:ext cx="2448272" cy="2304256"/>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E:\Formattan önceki belgeler\PC-Belgeler\Desktop\çalışan.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000496" y="2571744"/>
            <a:ext cx="3528392" cy="1571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26144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smtClean="0"/>
              <a:t>Kurucu isterse !</a:t>
            </a:r>
            <a:endParaRPr lang="tr-TR" sz="2000" dirty="0"/>
          </a:p>
        </p:txBody>
      </p:sp>
      <p:pic>
        <p:nvPicPr>
          <p:cNvPr id="45058" name="Picture 2" descr="E:\Formattan önceki belgeler\PC-Belgeler\Desktop\şikayet mektubu.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857752" y="571480"/>
            <a:ext cx="2466975"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marriot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034" y="500042"/>
            <a:ext cx="1964010" cy="392500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Marriott otelleri.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14744" y="2214554"/>
            <a:ext cx="4434433" cy="26166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11009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smtClean="0"/>
              <a:t>Bir Japon Devi:</a:t>
            </a:r>
            <a:br>
              <a:rPr lang="tr-TR" sz="2000" dirty="0" smtClean="0"/>
            </a:br>
            <a:r>
              <a:rPr lang="tr-TR" sz="2000" dirty="0" smtClean="0"/>
              <a:t>MATSUSHİTA ELECTRIC COMPANY </a:t>
            </a:r>
            <a:endParaRPr lang="tr-TR" sz="2000" dirty="0"/>
          </a:p>
        </p:txBody>
      </p:sp>
      <p:pic>
        <p:nvPicPr>
          <p:cNvPr id="43010" name="Picture 2" descr="E:\Formattan önceki belgeler\PC-Belgeler\Desktop\matsushita.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00034" y="500042"/>
            <a:ext cx="3816424" cy="115252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konusuk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00826" y="428604"/>
            <a:ext cx="1781175" cy="25622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E:\Formattan önceki belgeler\PC-Belgeler\Desktop\bisikler tamircisi.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910" y="2071678"/>
            <a:ext cx="3076575" cy="14859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E:\Formattan önceki belgeler\PC-Belgeler\Desktop\japon evleri.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43372" y="2500306"/>
            <a:ext cx="2571750" cy="1781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06704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Firma adının dışında çeşitli markaları lanse edip reklamla sürekli desteklemesi</a:t>
            </a:r>
          </a:p>
          <a:p>
            <a:r>
              <a:rPr lang="tr-TR" dirty="0" smtClean="0"/>
              <a:t>Kendi dağıtım teşkilatını kurup, perakendecilere doğrudan satış yapması</a:t>
            </a:r>
          </a:p>
          <a:p>
            <a:r>
              <a:rPr lang="tr-TR" dirty="0" smtClean="0"/>
              <a:t>Tüketicilere taksitle satış sistemini kurması</a:t>
            </a:r>
          </a:p>
          <a:p>
            <a:r>
              <a:rPr lang="tr-TR" dirty="0" smtClean="0"/>
              <a:t>Afiş, promosyon gibi pazarlama etkinliklerini organize etmesi</a:t>
            </a:r>
          </a:p>
          <a:p>
            <a:pPr marL="0" indent="0">
              <a:buNone/>
            </a:pPr>
            <a:r>
              <a:rPr lang="tr-TR" dirty="0" smtClean="0"/>
              <a:t> </a:t>
            </a:r>
            <a:endParaRPr lang="tr-TR" dirty="0"/>
          </a:p>
        </p:txBody>
      </p:sp>
      <p:sp>
        <p:nvSpPr>
          <p:cNvPr id="3" name="Başlık 2"/>
          <p:cNvSpPr>
            <a:spLocks noGrp="1"/>
          </p:cNvSpPr>
          <p:nvPr>
            <p:ph type="title"/>
          </p:nvPr>
        </p:nvSpPr>
        <p:spPr/>
        <p:txBody>
          <a:bodyPr>
            <a:normAutofit/>
          </a:bodyPr>
          <a:lstStyle/>
          <a:p>
            <a:r>
              <a:rPr lang="tr-TR" sz="2400" dirty="0" err="1" smtClean="0"/>
              <a:t>Matsushita</a:t>
            </a:r>
            <a:r>
              <a:rPr lang="tr-TR" sz="2400" dirty="0" smtClean="0"/>
              <a:t> </a:t>
            </a:r>
            <a:r>
              <a:rPr lang="tr-TR" sz="2400" dirty="0" err="1" smtClean="0"/>
              <a:t>Company’in</a:t>
            </a:r>
            <a:r>
              <a:rPr lang="tr-TR" sz="2400" dirty="0" smtClean="0"/>
              <a:t> Başarısının </a:t>
            </a:r>
            <a:r>
              <a:rPr lang="tr-TR" sz="2400" dirty="0" smtClean="0"/>
              <a:t>İlk KURALI  </a:t>
            </a:r>
            <a:endParaRPr lang="tr-TR" sz="2400" dirty="0"/>
          </a:p>
        </p:txBody>
      </p:sp>
    </p:spTree>
    <p:extLst>
      <p:ext uri="{BB962C8B-B14F-4D97-AF65-F5344CB8AC3E}">
        <p14:creationId xmlns:p14="http://schemas.microsoft.com/office/powerpoint/2010/main" xmlns="" val="7903056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err="1" smtClean="0"/>
              <a:t>Matsushita’nın</a:t>
            </a:r>
            <a:r>
              <a:rPr lang="tr-TR" sz="2000" dirty="0" smtClean="0"/>
              <a:t> İKİNCİ kuralı:</a:t>
            </a:r>
            <a:br>
              <a:rPr lang="tr-TR" sz="2000" dirty="0" smtClean="0"/>
            </a:br>
            <a:r>
              <a:rPr lang="tr-TR" sz="2000" dirty="0" smtClean="0"/>
              <a:t>Strateji- Yaratıcı Pazarlama Stratejisi </a:t>
            </a:r>
            <a:endParaRPr lang="tr-TR" sz="2000" dirty="0"/>
          </a:p>
        </p:txBody>
      </p:sp>
      <p:pic>
        <p:nvPicPr>
          <p:cNvPr id="47106" name="Picture 2" descr="E:\Formattan önceki belgeler\PC-Belgeler\Desktop\pazar payı.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42910" y="571480"/>
            <a:ext cx="1762125" cy="352172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Model 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57884" y="857232"/>
            <a:ext cx="2600325" cy="1762125"/>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descr="E:\Formattan önceki belgeler\PC-Belgeler\Desktop\henry.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28926" y="785794"/>
            <a:ext cx="1914525" cy="2390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59724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000" dirty="0" err="1" smtClean="0"/>
              <a:t>Matsushita’nın</a:t>
            </a:r>
            <a:r>
              <a:rPr lang="tr-TR" sz="2000" dirty="0" smtClean="0"/>
              <a:t> Stratejisinin </a:t>
            </a:r>
            <a:br>
              <a:rPr lang="tr-TR" sz="2000" dirty="0" smtClean="0"/>
            </a:br>
            <a:r>
              <a:rPr lang="tr-TR" sz="2000" dirty="0" smtClean="0"/>
              <a:t>Üçüncü Etkeni: Takipçiliği </a:t>
            </a:r>
            <a:endParaRPr lang="tr-TR" sz="2000" dirty="0"/>
          </a:p>
        </p:txBody>
      </p:sp>
      <p:pic>
        <p:nvPicPr>
          <p:cNvPr id="49154" name="Picture 2" descr="E:\Formattan önceki belgeler\PC-Belgeler\Desktop\takipçi.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1472" y="357166"/>
            <a:ext cx="2438400" cy="17907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betamax.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6314" y="571480"/>
            <a:ext cx="3276600" cy="14001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betamax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57818" y="2357430"/>
            <a:ext cx="2209800" cy="20764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descr="E:\Formattan önceki belgeler\PC-Belgeler\Desktop\sony.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1472" y="2357430"/>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62256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Sanayi yolu ile milli hizmet</a:t>
            </a:r>
          </a:p>
          <a:p>
            <a:r>
              <a:rPr lang="tr-TR" dirty="0" smtClean="0"/>
              <a:t>Dürüstlük</a:t>
            </a:r>
          </a:p>
          <a:p>
            <a:r>
              <a:rPr lang="tr-TR" dirty="0" smtClean="0"/>
              <a:t>Ahenk ve korelasyon</a:t>
            </a:r>
          </a:p>
          <a:p>
            <a:r>
              <a:rPr lang="tr-TR" dirty="0" smtClean="0"/>
              <a:t>Daha iyi için mücadele</a:t>
            </a:r>
          </a:p>
          <a:p>
            <a:r>
              <a:rPr lang="tr-TR" dirty="0" smtClean="0"/>
              <a:t>Nezaket ve tevazu</a:t>
            </a:r>
          </a:p>
          <a:p>
            <a:r>
              <a:rPr lang="tr-TR" dirty="0" smtClean="0"/>
              <a:t>Uyum ve özümseme</a:t>
            </a:r>
          </a:p>
          <a:p>
            <a:r>
              <a:rPr lang="tr-TR" dirty="0" smtClean="0"/>
              <a:t>Şükretme</a:t>
            </a:r>
            <a:endParaRPr lang="tr-TR" dirty="0"/>
          </a:p>
        </p:txBody>
      </p:sp>
      <p:sp>
        <p:nvSpPr>
          <p:cNvPr id="3" name="Başlık 2"/>
          <p:cNvSpPr>
            <a:spLocks noGrp="1"/>
          </p:cNvSpPr>
          <p:nvPr>
            <p:ph type="title"/>
          </p:nvPr>
        </p:nvSpPr>
        <p:spPr/>
        <p:txBody>
          <a:bodyPr>
            <a:normAutofit/>
          </a:bodyPr>
          <a:lstStyle/>
          <a:p>
            <a:r>
              <a:rPr lang="tr-TR" sz="2000" dirty="0" err="1" smtClean="0"/>
              <a:t>Matsushita’nın</a:t>
            </a:r>
            <a:r>
              <a:rPr lang="tr-TR" sz="2000" dirty="0" smtClean="0"/>
              <a:t> </a:t>
            </a:r>
            <a:r>
              <a:rPr lang="tr-TR" sz="2000" dirty="0" smtClean="0"/>
              <a:t>Manevi Değerleri </a:t>
            </a:r>
            <a:r>
              <a:rPr lang="tr-TR" sz="2000" dirty="0" smtClean="0"/>
              <a:t>Nelerdir?</a:t>
            </a:r>
            <a:endParaRPr lang="tr-TR" sz="2000" dirty="0"/>
          </a:p>
        </p:txBody>
      </p:sp>
    </p:spTree>
    <p:extLst>
      <p:ext uri="{BB962C8B-B14F-4D97-AF65-F5344CB8AC3E}">
        <p14:creationId xmlns:p14="http://schemas.microsoft.com/office/powerpoint/2010/main" xmlns="" val="3820268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000" dirty="0" smtClean="0"/>
              <a:t>		«Liderlik ve Lider» kelimesi akademik yaşamımın vazgeçilmez bir merakıydı. Hep merak ettim, kimdir lider, nasıl yönetilir diye…</a:t>
            </a:r>
          </a:p>
          <a:p>
            <a:pPr marL="0" indent="0">
              <a:buNone/>
            </a:pPr>
            <a:r>
              <a:rPr lang="tr-TR" sz="2000" dirty="0" smtClean="0"/>
              <a:t>Hiçbir zaman lider olmak hissine kapılmadım bildiğim tek bir şey vardı o da «Lider yetiştirmek» </a:t>
            </a:r>
          </a:p>
          <a:p>
            <a:pPr marL="0" indent="0">
              <a:buNone/>
            </a:pPr>
            <a:r>
              <a:rPr lang="tr-TR" sz="2000" dirty="0"/>
              <a:t>	</a:t>
            </a:r>
            <a:r>
              <a:rPr lang="tr-TR" sz="2000" dirty="0" smtClean="0"/>
              <a:t>	Galiba bunu seviyorum. Bu beni geliştiriyor, daha fazla okuyan, sorgulayan bir kişi haline getiriyor. </a:t>
            </a:r>
          </a:p>
          <a:p>
            <a:pPr marL="0" indent="0">
              <a:buNone/>
            </a:pPr>
            <a:r>
              <a:rPr lang="tr-TR" sz="2000" dirty="0" smtClean="0"/>
              <a:t>  </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1538" y="3714752"/>
            <a:ext cx="1964531" cy="174307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15074" y="3071810"/>
            <a:ext cx="1700213" cy="2019300"/>
          </a:xfrm>
          <a:prstGeom prst="rect">
            <a:avLst/>
          </a:prstGeom>
        </p:spPr>
      </p:pic>
    </p:spTree>
    <p:extLst>
      <p:ext uri="{BB962C8B-B14F-4D97-AF65-F5344CB8AC3E}">
        <p14:creationId xmlns:p14="http://schemas.microsoft.com/office/powerpoint/2010/main" xmlns="" val="1625257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Semboller neden önemli?</a:t>
            </a:r>
            <a:endParaRPr lang="tr-TR" sz="2400" dirty="0"/>
          </a:p>
        </p:txBody>
      </p:sp>
      <p:pic>
        <p:nvPicPr>
          <p:cNvPr id="13314" name="Picture 2" descr="E:\Formattan önceki belgeler\PC-Belgeler\Desktop\semboller.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14348" y="642918"/>
            <a:ext cx="2952328" cy="144016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bayrak.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3438" y="571480"/>
            <a:ext cx="3600400" cy="201622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logo.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910" y="2285992"/>
            <a:ext cx="2664296" cy="22383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Formattan önceki belgeler\PC-Belgeler\Desktop\felsefe.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29124" y="3000372"/>
            <a:ext cx="4032448" cy="15601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1918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1.Hizmet Tutkusu</a:t>
            </a:r>
            <a:endParaRPr lang="tr-TR" sz="2400" dirty="0"/>
          </a:p>
        </p:txBody>
      </p:sp>
      <p:pic>
        <p:nvPicPr>
          <p:cNvPr id="7170" name="Picture 2" descr="E:\Formattan önceki belgeler\PC-Belgeler\Desktop\hizmet.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42910" y="642918"/>
            <a:ext cx="3105695" cy="158417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tutku.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86446" y="785794"/>
            <a:ext cx="2238375" cy="135483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joe girard.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57224" y="2428868"/>
            <a:ext cx="1224136" cy="22322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Formattan önceki belgeler\PC-Belgeler\Desktop\otomotiv sektörü.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28926" y="2571744"/>
            <a:ext cx="5184576"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44911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Makine Satmak mi, Yoksa Ziyaret mi?</a:t>
            </a:r>
            <a:endParaRPr lang="tr-TR" sz="2400" dirty="0"/>
          </a:p>
        </p:txBody>
      </p:sp>
      <p:pic>
        <p:nvPicPr>
          <p:cNvPr id="66562" name="Picture 2" descr="E:\Formattan önceki belgeler\PC-Belgeler\Desktop\üst düzey yönetici.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1472" y="500042"/>
            <a:ext cx="3528392" cy="2160240"/>
          </a:xfrm>
          <a:prstGeom prst="rect">
            <a:avLst/>
          </a:prstGeom>
          <a:noFill/>
          <a:extLst>
            <a:ext uri="{909E8E84-426E-40DD-AFC4-6F175D3DCCD1}">
              <a14:hiddenFill xmlns:a14="http://schemas.microsoft.com/office/drawing/2010/main" xmlns="">
                <a:solidFill>
                  <a:srgbClr val="FFFFFF"/>
                </a:solidFill>
              </a14:hiddenFill>
            </a:ext>
          </a:extLst>
        </p:spPr>
      </p:pic>
      <p:pic>
        <p:nvPicPr>
          <p:cNvPr id="66563" name="Picture 3" descr="E:\Formattan önceki belgeler\PC-Belgeler\Desktop\üst düzey yönetici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86380" y="571480"/>
            <a:ext cx="2619375" cy="1944215"/>
          </a:xfrm>
          <a:prstGeom prst="rect">
            <a:avLst/>
          </a:prstGeom>
          <a:noFill/>
          <a:extLst>
            <a:ext uri="{909E8E84-426E-40DD-AFC4-6F175D3DCCD1}">
              <a14:hiddenFill xmlns:a14="http://schemas.microsoft.com/office/drawing/2010/main" xmlns="">
                <a:solidFill>
                  <a:srgbClr val="FFFFFF"/>
                </a:solidFill>
              </a14:hiddenFill>
            </a:ext>
          </a:extLst>
        </p:spPr>
      </p:pic>
      <p:pic>
        <p:nvPicPr>
          <p:cNvPr id="66564" name="Picture 4" descr="E:\Formattan önceki belgeler\PC-Belgeler\Desktop\müşteri.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85918" y="2857496"/>
            <a:ext cx="5112568" cy="2076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75121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Müşteriye, Kim Kulak Veriyor?</a:t>
            </a:r>
            <a:endParaRPr lang="tr-TR" sz="2400" dirty="0"/>
          </a:p>
        </p:txBody>
      </p:sp>
      <p:pic>
        <p:nvPicPr>
          <p:cNvPr id="48130" name="Picture 2" descr="E:\Formattan önceki belgeler\PC-Belgeler\Desktop\dinlemek.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215074" y="571480"/>
            <a:ext cx="2533650" cy="18097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procter.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4348" y="642918"/>
            <a:ext cx="2016224" cy="158417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IBM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28926" y="785794"/>
            <a:ext cx="2628900" cy="144016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Formattan önceki belgeler\PC-Belgeler\Desktop\öneri ve şikayet.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5786" y="2571744"/>
            <a:ext cx="1164555" cy="15049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E:\Formattan önceki belgeler\PC-Belgeler\Desktop\boeing.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571736" y="2786058"/>
            <a:ext cx="3744416"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E:\Formattan önceki belgeler\PC-Belgeler\Desktop\3M.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715140" y="3000372"/>
            <a:ext cx="2110755" cy="14561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71753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Başarısızlığa Hoşgörü</a:t>
            </a:r>
            <a:endParaRPr lang="tr-TR" sz="2400" dirty="0"/>
          </a:p>
        </p:txBody>
      </p:sp>
      <p:pic>
        <p:nvPicPr>
          <p:cNvPr id="1026" name="Picture 2" descr="E:\Formattan önceki belgeler\PC-Belgeler\Desktop\başarısız olmak.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42910" y="428604"/>
            <a:ext cx="4248471" cy="174307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başarısız.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29322" y="642918"/>
            <a:ext cx="1752600"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johnson.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910" y="2643182"/>
            <a:ext cx="3312368"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Formattan önceki belgeler\PC-Belgeler\Desktop\3M.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643570" y="2571744"/>
            <a:ext cx="1800200" cy="1562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09852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Haydi, Tabuları Yıkalım </a:t>
            </a:r>
            <a:r>
              <a:rPr lang="tr-TR" sz="2400" dirty="0" smtClean="0">
                <a:sym typeface="Wingdings" pitchFamily="2" charset="2"/>
              </a:rPr>
              <a:t></a:t>
            </a:r>
            <a:endParaRPr lang="tr-TR" sz="2400" dirty="0"/>
          </a:p>
        </p:txBody>
      </p:sp>
      <p:pic>
        <p:nvPicPr>
          <p:cNvPr id="4098" name="Picture 2" descr="E:\Formattan önceki belgeler\PC-Belgeler\Desktop\cem boyner.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14348" y="357166"/>
            <a:ext cx="1828800" cy="23241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E:\Formattan önceki belgeler\PC-Belgeler\Desktop\mor suaygırı.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57686" y="714356"/>
            <a:ext cx="3686150" cy="18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E:\Formattan önceki belgeler\PC-Belgeler\Desktop\kutsal inek.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8596" y="3000372"/>
            <a:ext cx="3689216" cy="2362572"/>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E:\Formattan önceki belgeler\PC-Belgeler\Desktop\mor aygırı.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00628" y="2857496"/>
            <a:ext cx="3528392" cy="1876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87590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endParaRPr lang="tr-TR" dirty="0" smtClean="0"/>
          </a:p>
          <a:p>
            <a:pPr marL="0" indent="0">
              <a:buNone/>
            </a:pPr>
            <a:r>
              <a:rPr lang="tr-TR" sz="2800" b="1" dirty="0"/>
              <a:t> </a:t>
            </a:r>
            <a:r>
              <a:rPr lang="tr-TR" sz="2800" b="1" dirty="0" smtClean="0"/>
              <a:t>                   </a:t>
            </a:r>
          </a:p>
          <a:p>
            <a:pPr marL="0" indent="0">
              <a:buNone/>
            </a:pPr>
            <a:r>
              <a:rPr lang="tr-TR" sz="2800" b="1" dirty="0"/>
              <a:t> </a:t>
            </a:r>
            <a:r>
              <a:rPr lang="tr-TR" sz="2800" b="1" dirty="0" smtClean="0"/>
              <a:t>             «Başarısızlığı Göze Almanız Şart «</a:t>
            </a:r>
          </a:p>
          <a:p>
            <a:pPr marL="0" indent="0">
              <a:buNone/>
            </a:pPr>
            <a:r>
              <a:rPr lang="tr-TR" sz="2800" b="1" dirty="0"/>
              <a:t> </a:t>
            </a:r>
            <a:r>
              <a:rPr lang="tr-TR" sz="2800" b="1" dirty="0" smtClean="0"/>
              <a:t>…….»Eğer hataya razı olsaydım; karar veremezdim»… Miras budur işte… </a:t>
            </a:r>
            <a:endParaRPr lang="tr-TR" sz="2800" b="1" dirty="0"/>
          </a:p>
        </p:txBody>
      </p:sp>
      <p:sp>
        <p:nvSpPr>
          <p:cNvPr id="3" name="Başlık 2"/>
          <p:cNvSpPr>
            <a:spLocks noGrp="1"/>
          </p:cNvSpPr>
          <p:nvPr>
            <p:ph type="title"/>
          </p:nvPr>
        </p:nvSpPr>
        <p:spPr/>
        <p:txBody>
          <a:bodyPr>
            <a:normAutofit/>
          </a:bodyPr>
          <a:lstStyle/>
          <a:p>
            <a:r>
              <a:rPr lang="tr-TR" sz="2400" dirty="0" err="1" smtClean="0"/>
              <a:t>Jonhson</a:t>
            </a:r>
            <a:r>
              <a:rPr lang="tr-TR" sz="2400" dirty="0" smtClean="0"/>
              <a:t> </a:t>
            </a:r>
            <a:r>
              <a:rPr lang="tr-TR" sz="2400" dirty="0" err="1" smtClean="0"/>
              <a:t>and</a:t>
            </a:r>
            <a:r>
              <a:rPr lang="tr-TR" sz="2400" dirty="0" smtClean="0"/>
              <a:t> </a:t>
            </a:r>
            <a:r>
              <a:rPr lang="tr-TR" sz="2400" dirty="0" err="1" smtClean="0"/>
              <a:t>Jonhson’ın</a:t>
            </a:r>
            <a:r>
              <a:rPr lang="tr-TR" sz="2400" dirty="0" smtClean="0"/>
              <a:t> Sloganı:</a:t>
            </a:r>
            <a:endParaRPr lang="tr-TR" sz="2400" dirty="0"/>
          </a:p>
        </p:txBody>
      </p:sp>
    </p:spTree>
    <p:extLst>
      <p:ext uri="{BB962C8B-B14F-4D97-AF65-F5344CB8AC3E}">
        <p14:creationId xmlns:p14="http://schemas.microsoft.com/office/powerpoint/2010/main" xmlns="" val="6316436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Ayakta Kalabilmenin Sırları Nelerdir? </a:t>
            </a:r>
            <a:endParaRPr lang="tr-TR" sz="2400" dirty="0"/>
          </a:p>
        </p:txBody>
      </p:sp>
      <p:pic>
        <p:nvPicPr>
          <p:cNvPr id="4" name="Picture 2" descr="E:\Formattan önceki belgeler\PC-Belgeler\Desktop\şirket.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500042"/>
            <a:ext cx="3629025" cy="154533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şampiyo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20" y="2357430"/>
            <a:ext cx="2286000" cy="201622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Formattan önceki belgeler\PC-Belgeler\Desktop\fikir.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43174" y="2214554"/>
            <a:ext cx="3096344"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E:\Formattan önceki belgeler\PC-Belgeler\Desktop\fikir1.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57884" y="2500306"/>
            <a:ext cx="2524125" cy="181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E:\Formattan önceki belgeler\PC-Belgeler\Desktop\theodor.jpg"/>
          <p:cNvPicPr>
            <a:picLocks noGrp="1" noChangeAspect="1" noChangeArrowheads="1"/>
          </p:cNvPicPr>
          <p:nvPr>
            <p:ph idx="1"/>
          </p:nvPr>
        </p:nvPicPr>
        <p:blipFill>
          <a:blip r:embed="rId6">
            <a:extLst>
              <a:ext uri="{28A0092B-C50C-407E-A947-70E740481C1C}">
                <a14:useLocalDpi xmlns:a14="http://schemas.microsoft.com/office/drawing/2010/main" xmlns="" val="0"/>
              </a:ext>
            </a:extLst>
          </a:blip>
          <a:srcRect/>
          <a:stretch>
            <a:fillRect/>
          </a:stretch>
        </p:blipFill>
        <p:spPr bwMode="auto">
          <a:xfrm>
            <a:off x="714348" y="357166"/>
            <a:ext cx="1989544" cy="17939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9823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Kalıcı Değerlere Yönelik </a:t>
            </a:r>
            <a:br>
              <a:rPr lang="tr-TR" sz="2400" dirty="0" smtClean="0"/>
            </a:br>
            <a:r>
              <a:rPr lang="tr-TR" sz="2400" dirty="0" smtClean="0"/>
              <a:t>Günlük Yönetim</a:t>
            </a:r>
            <a:endParaRPr lang="tr-TR" sz="2400" dirty="0"/>
          </a:p>
        </p:txBody>
      </p:sp>
      <p:pic>
        <p:nvPicPr>
          <p:cNvPr id="2050" name="Picture 2" descr="E:\Formattan önceki belgeler\PC-Belgeler\Desktop\efsanel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2910" y="500042"/>
            <a:ext cx="3059830" cy="14401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E:\Formattan önceki belgeler\PC-Belgeler\Desktop\mitl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57950" y="642918"/>
            <a:ext cx="2160240" cy="345638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E:\Formattan önceki belgeler\PC-Belgeler\Desktop\öyküler.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910" y="1928802"/>
            <a:ext cx="1743075" cy="261937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E:\Formattan önceki belgeler\PC-Belgeler\Desktop\lider.png"/>
          <p:cNvPicPr>
            <a:picLocks noGrp="1" noChangeAspect="1" noChangeArrowheads="1"/>
          </p:cNvPicPr>
          <p:nvPr>
            <p:ph idx="1"/>
          </p:nvPr>
        </p:nvPicPr>
        <p:blipFill>
          <a:blip r:embed="rId5">
            <a:extLst>
              <a:ext uri="{28A0092B-C50C-407E-A947-70E740481C1C}">
                <a14:useLocalDpi xmlns:a14="http://schemas.microsoft.com/office/drawing/2010/main" xmlns="" val="0"/>
              </a:ext>
            </a:extLst>
          </a:blip>
          <a:srcRect/>
          <a:stretch>
            <a:fillRect/>
          </a:stretch>
        </p:blipFill>
        <p:spPr bwMode="auto">
          <a:xfrm>
            <a:off x="3286116" y="2143116"/>
            <a:ext cx="2304256" cy="2400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14198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Sade Yapı, Ufak Kadro</a:t>
            </a:r>
            <a:endParaRPr lang="tr-TR" sz="2400" dirty="0"/>
          </a:p>
        </p:txBody>
      </p:sp>
      <p:pic>
        <p:nvPicPr>
          <p:cNvPr id="35842" name="Picture 2" descr="E:\Formattan önceki belgeler\PC-Belgeler\Desktop\sadelik.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57158" y="428604"/>
            <a:ext cx="2943225" cy="136815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jonhson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72132" y="500042"/>
            <a:ext cx="2736304" cy="1224137"/>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E:\Formattan önceki belgeler\PC-Belgeler\Desktop\çalışanlar.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910" y="2500306"/>
            <a:ext cx="2016224" cy="16478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E:\Formattan önceki belgeler\PC-Belgeler\Desktop\yöneticiler.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57884" y="2071678"/>
            <a:ext cx="2628900" cy="174307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E:\Formattan önceki belgeler\PC-Belgeler\Desktop\yalın.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214678" y="1857364"/>
            <a:ext cx="2088232"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4101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a:t>	</a:t>
            </a:r>
            <a:r>
              <a:rPr lang="tr-TR" dirty="0" smtClean="0"/>
              <a:t>	</a:t>
            </a:r>
            <a:r>
              <a:rPr lang="tr-TR" sz="2000" dirty="0" smtClean="0"/>
              <a:t>Geçtiğimiz sene ilk defa «Liderlik Kampı» adıyla bir girişimde bulundum. Bence lider demek «BİZ» demek. Liderin tek asli görevinin «Takım Ruhu» yaratmak olduğuna inanıyorum. </a:t>
            </a:r>
          </a:p>
          <a:p>
            <a:pPr marL="0" indent="0">
              <a:buNone/>
            </a:pPr>
            <a:r>
              <a:rPr lang="tr-TR" sz="2000" dirty="0"/>
              <a:t>	</a:t>
            </a:r>
            <a:r>
              <a:rPr lang="tr-TR" sz="2000" dirty="0" smtClean="0"/>
              <a:t>Burada yaşadığım yegane başarı, bizim okulumuzda kurduğum </a:t>
            </a:r>
          </a:p>
          <a:p>
            <a:pPr marL="0" indent="0">
              <a:buNone/>
            </a:pPr>
            <a:r>
              <a:rPr lang="tr-TR" sz="2000" dirty="0"/>
              <a:t>	</a:t>
            </a:r>
            <a:r>
              <a:rPr lang="tr-TR" sz="2000" dirty="0" smtClean="0"/>
              <a:t>«Genç Liderler kulübü» </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1538" y="3929066"/>
            <a:ext cx="2157413" cy="159067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86578" y="3214686"/>
            <a:ext cx="1593056" cy="2152650"/>
          </a:xfrm>
          <a:prstGeom prst="rect">
            <a:avLst/>
          </a:prstGeom>
        </p:spPr>
      </p:pic>
    </p:spTree>
    <p:extLst>
      <p:ext uri="{BB962C8B-B14F-4D97-AF65-F5344CB8AC3E}">
        <p14:creationId xmlns:p14="http://schemas.microsoft.com/office/powerpoint/2010/main" xmlns="" val="3790667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400" dirty="0" smtClean="0"/>
              <a:t>Firmanın Eğitim </a:t>
            </a:r>
            <a:r>
              <a:rPr lang="tr-TR" sz="2400" dirty="0" smtClean="0"/>
              <a:t>Programlarında Neler </a:t>
            </a:r>
            <a:r>
              <a:rPr lang="tr-TR" sz="2400" dirty="0" smtClean="0"/>
              <a:t>Var?</a:t>
            </a:r>
            <a:endParaRPr lang="tr-TR" sz="2400" dirty="0"/>
          </a:p>
        </p:txBody>
      </p:sp>
      <p:pic>
        <p:nvPicPr>
          <p:cNvPr id="62466" name="Picture 2" descr="E:\Formattan önceki belgeler\PC-Belgeler\Desktop\yetenek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00034" y="500042"/>
            <a:ext cx="2952750" cy="155257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E:\Formattan önceki belgeler\PC-Belgeler\Desktop\inanç.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29322" y="357166"/>
            <a:ext cx="2533650" cy="18097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Formattan önceki belgeler\PC-Belgeler\Desktop\ilkeler.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14480" y="2285992"/>
            <a:ext cx="3456384" cy="18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97484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smtClean="0"/>
              <a:t>	ÖĞRENEN ORGANİZASYON OLMAK NE DEMEK ?</a:t>
            </a:r>
            <a:endParaRPr lang="tr-TR" sz="2400" b="1" dirty="0"/>
          </a:p>
        </p:txBody>
      </p:sp>
      <p:sp>
        <p:nvSpPr>
          <p:cNvPr id="3" name="İçerik Yer Tutucusu 2"/>
          <p:cNvSpPr>
            <a:spLocks noGrp="1"/>
          </p:cNvSpPr>
          <p:nvPr>
            <p:ph idx="1"/>
          </p:nvPr>
        </p:nvSpPr>
        <p:spPr/>
        <p:txBody>
          <a:bodyPr>
            <a:normAutofit/>
          </a:bodyPr>
          <a:lstStyle/>
          <a:p>
            <a:pPr marL="0" indent="0">
              <a:buNone/>
            </a:pPr>
            <a:r>
              <a:rPr lang="tr-TR" sz="2400" dirty="0" smtClean="0"/>
              <a:t>   Bir işletmenin sürekli olarak, yaşadığı olaylardan sonuç çıkarması, bunu değişen çevre koşullarına uymakta kullanabilmesi, personeli geliştirici bir sistem yaratması ve böylece değişen gelişen kendini yenileyen dinamik bir organizasyon olmasını ifade etmektedir.  </a:t>
            </a:r>
            <a:endParaRPr lang="tr-TR" sz="2400" dirty="0"/>
          </a:p>
        </p:txBody>
      </p:sp>
      <p:pic>
        <p:nvPicPr>
          <p:cNvPr id="11266" name="Picture 2" descr="E:\Formattan önceki belgeler\PC-Belgeler\Desktop\öğrenen organizasy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00760" y="2714620"/>
            <a:ext cx="2524125" cy="181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descr="E:\Formattan önceki belgeler\PC-Belgeler\Desktop\peter senf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472" y="3000372"/>
            <a:ext cx="2390775" cy="1914525"/>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E:\Formattan önceki belgeler\PC-Belgeler\Desktop\beşinci.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86182" y="2928934"/>
            <a:ext cx="1809750" cy="1714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58128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BİLGİYİ NASIL YARATMAK MÜMKÜN OLABİLİYOR?</a:t>
            </a:r>
            <a:endParaRPr lang="tr-TR" sz="2400" dirty="0"/>
          </a:p>
        </p:txBody>
      </p:sp>
      <p:sp>
        <p:nvSpPr>
          <p:cNvPr id="3" name="İçerik Yer Tutucusu 2"/>
          <p:cNvSpPr>
            <a:spLocks noGrp="1"/>
          </p:cNvSpPr>
          <p:nvPr>
            <p:ph idx="1"/>
          </p:nvPr>
        </p:nvSpPr>
        <p:spPr/>
        <p:txBody>
          <a:bodyPr>
            <a:normAutofit lnSpcReduction="10000"/>
          </a:bodyPr>
          <a:lstStyle/>
          <a:p>
            <a:r>
              <a:rPr lang="tr-TR" sz="2400" dirty="0" smtClean="0"/>
              <a:t>Sistem düşünce yaklaşımı</a:t>
            </a:r>
          </a:p>
          <a:p>
            <a:r>
              <a:rPr lang="tr-TR" sz="2400" dirty="0" smtClean="0"/>
              <a:t>Takım (ekip) öğrenimi</a:t>
            </a:r>
          </a:p>
          <a:p>
            <a:r>
              <a:rPr lang="tr-TR" sz="2400" dirty="0" smtClean="0"/>
              <a:t>Zihni modeller</a:t>
            </a:r>
          </a:p>
          <a:p>
            <a:r>
              <a:rPr lang="tr-TR" sz="2400" dirty="0" smtClean="0"/>
              <a:t>Paylaşılan bir vizyon</a:t>
            </a:r>
          </a:p>
          <a:p>
            <a:r>
              <a:rPr lang="tr-TR" sz="2400" dirty="0" smtClean="0"/>
              <a:t>Kişisel uzmanlık</a:t>
            </a:r>
          </a:p>
          <a:p>
            <a:pPr marL="0" indent="0">
              <a:buNone/>
            </a:pPr>
            <a:r>
              <a:rPr lang="tr-TR" sz="2400" dirty="0"/>
              <a:t> </a:t>
            </a:r>
            <a:r>
              <a:rPr lang="tr-TR" sz="2400" dirty="0" smtClean="0"/>
              <a:t>        Bunları nasıl sağlıyorlar?</a:t>
            </a:r>
          </a:p>
          <a:p>
            <a:pPr marL="0" indent="0">
              <a:buNone/>
            </a:pPr>
            <a:r>
              <a:rPr lang="tr-TR" sz="2000" dirty="0" smtClean="0"/>
              <a:t>-Sistematik sorun çözme</a:t>
            </a:r>
          </a:p>
          <a:p>
            <a:pPr marL="0" indent="0">
              <a:buNone/>
            </a:pPr>
            <a:r>
              <a:rPr lang="tr-TR" sz="2000" dirty="0" smtClean="0"/>
              <a:t>-Yeni yaklaşımları denemek</a:t>
            </a:r>
          </a:p>
          <a:p>
            <a:pPr marL="0" indent="0">
              <a:buNone/>
            </a:pPr>
            <a:r>
              <a:rPr lang="tr-TR" sz="2000" dirty="0" smtClean="0"/>
              <a:t>-Geçmiş deneyimlerden  öğrenmek</a:t>
            </a:r>
          </a:p>
          <a:p>
            <a:pPr marL="0" indent="0">
              <a:buNone/>
            </a:pPr>
            <a:r>
              <a:rPr lang="tr-TR" sz="2000" dirty="0" smtClean="0"/>
              <a:t>-Bunu en iyi yapanlardan öğrenmek</a:t>
            </a:r>
          </a:p>
          <a:p>
            <a:pPr marL="0" indent="0">
              <a:buNone/>
            </a:pPr>
            <a:r>
              <a:rPr lang="tr-TR" sz="2000" dirty="0" smtClean="0"/>
              <a:t>-Bilginin hızla ve etkin bir şekilde kullanımını sağlamak</a:t>
            </a:r>
            <a:endParaRPr lang="tr-TR" sz="2000" dirty="0"/>
          </a:p>
        </p:txBody>
      </p:sp>
    </p:spTree>
    <p:extLst>
      <p:ext uri="{BB962C8B-B14F-4D97-AF65-F5344CB8AC3E}">
        <p14:creationId xmlns:p14="http://schemas.microsoft.com/office/powerpoint/2010/main" xmlns="" val="29977082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smtClean="0"/>
              <a:t>		EMPOWERMENT =GÜÇLENDİRMEK</a:t>
            </a:r>
            <a:endParaRPr lang="tr-TR" sz="2400" b="1" dirty="0"/>
          </a:p>
        </p:txBody>
      </p:sp>
      <p:sp>
        <p:nvSpPr>
          <p:cNvPr id="3" name="İçerik Yer Tutucusu 2"/>
          <p:cNvSpPr>
            <a:spLocks noGrp="1"/>
          </p:cNvSpPr>
          <p:nvPr>
            <p:ph idx="1"/>
          </p:nvPr>
        </p:nvSpPr>
        <p:spPr/>
        <p:txBody>
          <a:bodyPr>
            <a:normAutofit/>
          </a:bodyPr>
          <a:lstStyle/>
          <a:p>
            <a:pPr marL="0" indent="0">
              <a:buNone/>
            </a:pPr>
            <a:r>
              <a:rPr lang="tr-TR" sz="2400" dirty="0" smtClean="0"/>
              <a:t>	Her ne kadar güçlendirme; yardımlaşma, paylaşma, yetiştirme ve ekip çalışması yolu ile kişilerin karar verme haklarını (yetkilerini) ve isteklerini artırma ve kişileri geliştirme süreci olarak tanımlansa da;</a:t>
            </a:r>
          </a:p>
          <a:p>
            <a:pPr marL="0" indent="0">
              <a:buNone/>
            </a:pPr>
            <a:r>
              <a:rPr lang="tr-TR" sz="2400" dirty="0"/>
              <a:t> </a:t>
            </a:r>
            <a:r>
              <a:rPr lang="tr-TR" sz="2400" dirty="0" smtClean="0"/>
              <a:t>    katılım (</a:t>
            </a:r>
            <a:r>
              <a:rPr lang="tr-TR" sz="2400" dirty="0" err="1" smtClean="0"/>
              <a:t>participation</a:t>
            </a:r>
            <a:r>
              <a:rPr lang="tr-TR" sz="2400" dirty="0" smtClean="0"/>
              <a:t>), yetki devri, ve motivasyon kavramlarının bir uzantısıdır. </a:t>
            </a:r>
            <a:endParaRPr lang="tr-TR" sz="2400" dirty="0"/>
          </a:p>
        </p:txBody>
      </p:sp>
      <p:pic>
        <p:nvPicPr>
          <p:cNvPr id="7170" name="Picture 2" descr="E:\Formattan önceki belgeler\PC-Belgeler\Desktop\empowerme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3438" y="3357562"/>
            <a:ext cx="3000375" cy="152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80534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400" b="1" dirty="0" smtClean="0"/>
              <a:t>	</a:t>
            </a:r>
            <a:r>
              <a:rPr lang="tr-TR" sz="2200" b="1" dirty="0" smtClean="0"/>
              <a:t>KATILIM VE YETKİ DEVRİ, BİR ÇALIŞAN İÇİN </a:t>
            </a:r>
            <a:br>
              <a:rPr lang="tr-TR" sz="2200" b="1" dirty="0" smtClean="0"/>
            </a:br>
            <a:r>
              <a:rPr lang="tr-TR" sz="2200" b="1" dirty="0"/>
              <a:t>	</a:t>
            </a:r>
            <a:r>
              <a:rPr lang="tr-TR" sz="2200" b="1" dirty="0" smtClean="0"/>
              <a:t>	NE ANLAM İFADE EDER ? </a:t>
            </a:r>
            <a:endParaRPr lang="tr-TR" sz="2200" b="1" dirty="0"/>
          </a:p>
        </p:txBody>
      </p:sp>
      <p:sp>
        <p:nvSpPr>
          <p:cNvPr id="3" name="İçerik Yer Tutucusu 2"/>
          <p:cNvSpPr>
            <a:spLocks noGrp="1"/>
          </p:cNvSpPr>
          <p:nvPr>
            <p:ph idx="1"/>
          </p:nvPr>
        </p:nvSpPr>
        <p:spPr/>
        <p:txBody>
          <a:bodyPr>
            <a:normAutofit/>
          </a:bodyPr>
          <a:lstStyle/>
          <a:p>
            <a:pPr marL="0" indent="0">
              <a:buNone/>
            </a:pPr>
            <a:r>
              <a:rPr lang="tr-TR" sz="2400" dirty="0" smtClean="0"/>
              <a:t>    1.Katılımın artması; çalışanların motivasyonu, işe olan tutumları, başarma anlayışı, işin anlamı (olumlu yönde değişecektir)</a:t>
            </a:r>
          </a:p>
          <a:p>
            <a:pPr marL="0" indent="0">
              <a:buNone/>
            </a:pPr>
            <a:endParaRPr lang="tr-TR" sz="2400" dirty="0"/>
          </a:p>
          <a:p>
            <a:pPr marL="0" indent="0">
              <a:buNone/>
            </a:pPr>
            <a:r>
              <a:rPr lang="tr-TR" sz="2400" dirty="0" smtClean="0"/>
              <a:t>    2.Yetki devri; bir yöneticinin her hangi bir konuda kendine verilmiş olan karar verme ve yaptırım uygulama hakkını (yetkisini) kendi isteği ile astına belirli şartlarda devretmesi ve almasıdır</a:t>
            </a:r>
            <a:endParaRPr lang="tr-TR" sz="2400" dirty="0"/>
          </a:p>
        </p:txBody>
      </p:sp>
      <p:pic>
        <p:nvPicPr>
          <p:cNvPr id="8194" name="Picture 2" descr="E:\Formattan önceki belgeler\PC-Belgeler\Desktop\emp.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15074" y="3714753"/>
            <a:ext cx="2619375" cy="15001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890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«İşi Yapanı, İşin Sahibi Haline Getirmek» </a:t>
            </a:r>
            <a:endParaRPr lang="tr-TR" sz="2400" dirty="0"/>
          </a:p>
        </p:txBody>
      </p:sp>
      <p:sp>
        <p:nvSpPr>
          <p:cNvPr id="3" name="İçerik Yer Tutucusu 2"/>
          <p:cNvSpPr>
            <a:spLocks noGrp="1"/>
          </p:cNvSpPr>
          <p:nvPr>
            <p:ph idx="1"/>
          </p:nvPr>
        </p:nvSpPr>
        <p:spPr/>
        <p:txBody>
          <a:bodyPr/>
          <a:lstStyle/>
          <a:p>
            <a:pPr marL="0" indent="0">
              <a:buNone/>
            </a:pPr>
            <a:r>
              <a:rPr lang="tr-TR" dirty="0" smtClean="0"/>
              <a:t>   </a:t>
            </a:r>
            <a:r>
              <a:rPr lang="tr-TR" sz="2400" dirty="0" smtClean="0"/>
              <a:t> İşi yapan kişinin, organizasyonun üst kademesindeki yöneticilere oranla işi daha iyi bildiği anlayışına dayanmaktadır. </a:t>
            </a:r>
          </a:p>
          <a:p>
            <a:pPr marL="0" indent="0">
              <a:buNone/>
            </a:pPr>
            <a:r>
              <a:rPr lang="tr-TR" sz="2400" dirty="0"/>
              <a:t> </a:t>
            </a:r>
            <a:r>
              <a:rPr lang="tr-TR" sz="2400" dirty="0" smtClean="0"/>
              <a:t>  Yani, iş ile ilgili seçim yapma şansı, işi yapana aittir. Yönetici, işi yapanın işini daha iyi yapabilmesi için gerekli ortamı sağlar ve kaynakları bulmalıdır. </a:t>
            </a:r>
            <a:endParaRPr lang="tr-TR" dirty="0"/>
          </a:p>
        </p:txBody>
      </p:sp>
      <p:pic>
        <p:nvPicPr>
          <p:cNvPr id="9218" name="Picture 2" descr="E:\Formattan önceki belgeler\PC-Belgeler\Desktop\güç.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72225" y="116632"/>
            <a:ext cx="2771775" cy="1647825"/>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E:\Formattan önceki belgeler\PC-Belgeler\Desktop\ok.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0100" y="3286124"/>
            <a:ext cx="240030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95734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b="1" dirty="0" smtClean="0"/>
              <a:t>Soru Şu: «Personelin Kendini Yetiştirmesi ve Geliştirmesi ve Sonuç Olarak İşinde Daha başarılı Olabilmesi  ve iş İle İlgili Kararları Verebilmesi için İşletme Neler Yapmalıdır? </a:t>
            </a:r>
            <a:endParaRPr lang="tr-TR" sz="2000" b="1" dirty="0"/>
          </a:p>
        </p:txBody>
      </p:sp>
      <p:sp>
        <p:nvSpPr>
          <p:cNvPr id="3" name="İçerik Yer Tutucusu 2"/>
          <p:cNvSpPr>
            <a:spLocks noGrp="1"/>
          </p:cNvSpPr>
          <p:nvPr>
            <p:ph idx="1"/>
          </p:nvPr>
        </p:nvSpPr>
        <p:spPr/>
        <p:txBody>
          <a:bodyPr/>
          <a:lstStyle/>
          <a:p>
            <a:pPr marL="0" indent="0">
              <a:buNone/>
            </a:pPr>
            <a:r>
              <a:rPr lang="tr-TR" dirty="0" smtClean="0"/>
              <a:t>Güçlendirme, çalışanların,</a:t>
            </a:r>
          </a:p>
          <a:p>
            <a:pPr marL="0" indent="0">
              <a:buNone/>
            </a:pPr>
            <a:r>
              <a:rPr lang="tr-TR" sz="2000" dirty="0" smtClean="0"/>
              <a:t>-kendini motive olmuş hissettikleri</a:t>
            </a:r>
          </a:p>
          <a:p>
            <a:pPr marL="0" indent="0">
              <a:buNone/>
            </a:pPr>
            <a:r>
              <a:rPr lang="tr-TR" sz="2000" dirty="0" smtClean="0"/>
              <a:t>-bilgi ve uzmanlıklarına olan güvenlerinin arttığı</a:t>
            </a:r>
          </a:p>
          <a:p>
            <a:pPr marL="0" indent="0">
              <a:buNone/>
            </a:pPr>
            <a:r>
              <a:rPr lang="tr-TR" sz="2000" dirty="0" smtClean="0"/>
              <a:t>-inisiyatif kullanarak harekete geçme arzusu duydukları</a:t>
            </a:r>
          </a:p>
          <a:p>
            <a:pPr marL="0" indent="0">
              <a:buNone/>
            </a:pPr>
            <a:r>
              <a:rPr lang="tr-TR" sz="2000" dirty="0" smtClean="0"/>
              <a:t>-olayları kontrol edebileceklerine inandıkları</a:t>
            </a:r>
          </a:p>
          <a:p>
            <a:pPr marL="0" indent="0">
              <a:buNone/>
            </a:pPr>
            <a:r>
              <a:rPr lang="tr-TR" sz="2000" dirty="0" smtClean="0"/>
              <a:t>-organizasyonun amaçları doğrultusunda uygun ve anlamlı buldukları işleri yapmalarını sağlayan uygulamalar ve koşulları ifade etmektedir. </a:t>
            </a:r>
            <a:endParaRPr lang="tr-TR" sz="2000" dirty="0"/>
          </a:p>
        </p:txBody>
      </p:sp>
    </p:spTree>
    <p:extLst>
      <p:ext uri="{BB962C8B-B14F-4D97-AF65-F5344CB8AC3E}">
        <p14:creationId xmlns:p14="http://schemas.microsoft.com/office/powerpoint/2010/main" xmlns="" val="30337372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ormattan önceki belgeler\PC-Belgeler\Desktop\3P.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548680"/>
            <a:ext cx="2880320" cy="528062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E:\Formattan önceki belgeler\PC-Belgeler\Desktop\life is o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5936" y="620688"/>
            <a:ext cx="4451201"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E:\Formattan önceki belgeler\PC-Belgeler\Desktop\sch.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11960" y="3212976"/>
            <a:ext cx="3888432" cy="2616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43044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t>	             </a:t>
            </a:r>
            <a:r>
              <a:rPr lang="tr-TR" sz="2800" b="1" dirty="0" smtClean="0"/>
              <a:t>1.Perception = Algılama</a:t>
            </a:r>
            <a:endParaRPr lang="tr-TR" sz="2800" b="1" dirty="0"/>
          </a:p>
        </p:txBody>
      </p:sp>
      <p:pic>
        <p:nvPicPr>
          <p:cNvPr id="2050" name="Picture 2" descr="E:\Formattan önceki belgeler\PC-Belgeler\Desktop\perception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57158" y="428604"/>
            <a:ext cx="3456384" cy="439248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E:\Formattan önceki belgeler\PC-Belgeler\Desktop\perceptio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0628" y="571480"/>
            <a:ext cx="3475087" cy="4392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83883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a:t>
            </a:r>
            <a:r>
              <a:rPr lang="tr-TR" sz="2400" b="1" dirty="0" smtClean="0"/>
              <a:t>2.Perfection =Mükemmellik</a:t>
            </a:r>
            <a:endParaRPr lang="tr-TR" sz="2400" dirty="0"/>
          </a:p>
        </p:txBody>
      </p:sp>
      <p:pic>
        <p:nvPicPr>
          <p:cNvPr id="3074" name="Picture 2" descr="E:\Formattan önceki belgeler\PC-Belgeler\Desktop\perfection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1472" y="428604"/>
            <a:ext cx="2952328" cy="4968552"/>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E:\Formattan önceki belgeler\PC-Belgeler\Desktop\perfection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6314" y="500042"/>
            <a:ext cx="3628455" cy="18478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E:\Formattan önceki belgeler\PC-Belgeler\Desktop\perfectio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2643182"/>
            <a:ext cx="3744416"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50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000" dirty="0" smtClean="0"/>
              <a:t>		Yaklaşık 5-6 yıldır çeşitli organizasyonlar yaparak </a:t>
            </a:r>
          </a:p>
          <a:p>
            <a:pPr marL="0" indent="0">
              <a:buNone/>
            </a:pPr>
            <a:r>
              <a:rPr lang="tr-TR" sz="2000" dirty="0" smtClean="0"/>
              <a:t>«Hepimiz birimiz, birimiz hepimiz» sloganıyla büyük oynuyoruz. </a:t>
            </a:r>
          </a:p>
          <a:p>
            <a:pPr marL="0" indent="0">
              <a:buNone/>
            </a:pPr>
            <a:r>
              <a:rPr lang="tr-TR" sz="2000" dirty="0"/>
              <a:t>	</a:t>
            </a:r>
            <a:r>
              <a:rPr lang="tr-TR" sz="2000" dirty="0" smtClean="0"/>
              <a:t>Ben zaten, HİÇ KÜÇÜK OYNAMADIM…</a:t>
            </a:r>
          </a:p>
          <a:p>
            <a:pPr marL="0" indent="0">
              <a:buNone/>
            </a:pPr>
            <a:r>
              <a:rPr lang="tr-TR" sz="2000" dirty="0"/>
              <a:t>	</a:t>
            </a:r>
            <a:r>
              <a:rPr lang="tr-TR" sz="2000" dirty="0" smtClean="0"/>
              <a:t>Yapabileceğimin hep en üstünü hayal ettim. Herkesin yaptığını değil, kimsenin CESARET edemediğini yapmaya çalıştım. Neden mi?</a:t>
            </a:r>
          </a:p>
          <a:p>
            <a:pPr marL="0" indent="0">
              <a:buNone/>
            </a:pPr>
            <a:r>
              <a:rPr lang="tr-TR" sz="2000" dirty="0" smtClean="0"/>
              <a:t>ÖRNEK OLMAK, ROL MODELİ OLMAK İÇİN..</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0100" y="4071942"/>
            <a:ext cx="1564481" cy="1400175"/>
          </a:xfrm>
          <a:prstGeom prst="rect">
            <a:avLst/>
          </a:prstGeom>
        </p:spPr>
      </p:pic>
    </p:spTree>
    <p:extLst>
      <p:ext uri="{BB962C8B-B14F-4D97-AF65-F5344CB8AC3E}">
        <p14:creationId xmlns:p14="http://schemas.microsoft.com/office/powerpoint/2010/main" xmlns="" val="37137810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sz="2400" dirty="0" smtClean="0"/>
              <a:t>3.</a:t>
            </a:r>
            <a:r>
              <a:rPr lang="tr-TR" sz="2400" b="1" dirty="0" smtClean="0"/>
              <a:t>Performance =Performans</a:t>
            </a:r>
            <a:endParaRPr lang="tr-TR" dirty="0"/>
          </a:p>
        </p:txBody>
      </p:sp>
      <p:pic>
        <p:nvPicPr>
          <p:cNvPr id="4098" name="Picture 2" descr="E:\Formattan önceki belgeler\PC-Belgeler\Desktop\performance.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1472" y="357166"/>
            <a:ext cx="3312368" cy="260603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E:\Formattan önceki belgeler\PC-Belgeler\Desktop\performance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29190" y="428604"/>
            <a:ext cx="3715321" cy="253402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E:\Formattan önceki belgeler\PC-Belgeler\Desktop\selfmotivatio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71736" y="3071810"/>
            <a:ext cx="3528392" cy="22703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98575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			</a:t>
            </a:r>
            <a:r>
              <a:rPr lang="tr-TR" sz="3200" b="1" dirty="0" smtClean="0"/>
              <a:t>BİZ, KİMİZ?</a:t>
            </a:r>
            <a:endParaRPr lang="tr-TR" sz="3200" dirty="0"/>
          </a:p>
        </p:txBody>
      </p:sp>
      <p:pic>
        <p:nvPicPr>
          <p:cNvPr id="5122" name="Picture 2" descr="E:\Formattan önceki belgeler\PC-Belgeler\Desktop\a.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1472" y="428604"/>
            <a:ext cx="2466975" cy="4032448"/>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E:\Formattan önceki belgeler\PC-Belgeler\Desktop\b.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4810" y="500042"/>
            <a:ext cx="4359512" cy="1942331"/>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E:\Formattan önceki belgeler\PC-Belgeler\Desktop\c.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28992" y="2357430"/>
            <a:ext cx="4752528"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929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endParaRPr lang="tr-TR" sz="2000" dirty="0" smtClean="0"/>
          </a:p>
          <a:p>
            <a:pPr marL="0" indent="0">
              <a:buNone/>
            </a:pPr>
            <a:r>
              <a:rPr lang="tr-TR" sz="2000" dirty="0"/>
              <a:t>	</a:t>
            </a:r>
            <a:r>
              <a:rPr lang="tr-TR" sz="2000" dirty="0" smtClean="0"/>
              <a:t>		Ben bir SOKRAT isem, öğrencim PLATON, beni geçmeliydi. Ve ben de bundan dolayı GURUR duymalıydım. </a:t>
            </a:r>
          </a:p>
          <a:p>
            <a:pPr marL="0" indent="0">
              <a:buNone/>
            </a:pPr>
            <a:r>
              <a:rPr lang="tr-TR" sz="2000" dirty="0"/>
              <a:t>	</a:t>
            </a:r>
            <a:r>
              <a:rPr lang="tr-TR" sz="2000" dirty="0" smtClean="0"/>
              <a:t>Tek mirasım da bu oldu /olacak zaten. </a:t>
            </a:r>
          </a:p>
          <a:p>
            <a:pPr marL="0" indent="0">
              <a:buNone/>
            </a:pPr>
            <a:r>
              <a:rPr lang="tr-TR" sz="2000" dirty="0" smtClean="0"/>
              <a:t>Ben eğer duygularımı aktarıp, birilerinin kalbine dokunuyorsam, bu kalbi alan kişi de onu bir başkasına ulaştırmış olması gerekiyor.</a:t>
            </a:r>
          </a:p>
          <a:p>
            <a:pPr marL="0" indent="0">
              <a:buNone/>
            </a:pPr>
            <a:r>
              <a:rPr lang="tr-TR" sz="2000" dirty="0" smtClean="0"/>
              <a:t>Bunu yapabiliyorsam, zaten kendimi hayatta BAŞARILI OLMUŞ HİSSEDECEĞİM…   </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1472" y="4214818"/>
            <a:ext cx="2150269" cy="1600200"/>
          </a:xfrm>
          <a:prstGeom prst="rect">
            <a:avLst/>
          </a:prstGeom>
        </p:spPr>
      </p:pic>
    </p:spTree>
    <p:extLst>
      <p:ext uri="{BB962C8B-B14F-4D97-AF65-F5344CB8AC3E}">
        <p14:creationId xmlns:p14="http://schemas.microsoft.com/office/powerpoint/2010/main" xmlns="" val="1077019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184</TotalTime>
  <Words>1444</Words>
  <PresentationFormat>Ekran Gösterisi (4:3)</PresentationFormat>
  <Paragraphs>224</Paragraphs>
  <Slides>81</Slides>
  <Notes>0</Notes>
  <HiddenSlides>0</HiddenSlides>
  <MMClips>0</MMClips>
  <ScaleCrop>false</ScaleCrop>
  <HeadingPairs>
    <vt:vector size="4" baseType="variant">
      <vt:variant>
        <vt:lpstr>Tema</vt:lpstr>
      </vt:variant>
      <vt:variant>
        <vt:i4>1</vt:i4>
      </vt:variant>
      <vt:variant>
        <vt:lpstr>Slayt Başlıkları</vt:lpstr>
      </vt:variant>
      <vt:variant>
        <vt:i4>81</vt:i4>
      </vt:variant>
    </vt:vector>
  </HeadingPairs>
  <TitlesOfParts>
    <vt:vector size="82" baseType="lpstr">
      <vt:lpstr>Görünüş</vt:lpstr>
      <vt:lpstr>HEDEFLERLE YÖNETİMİN BAŞARISINDA TEMEL YÖNETİM ARAÇLARI</vt:lpstr>
      <vt:lpstr>    BİR VARMIŞ, BİR YOKMUŞ MASALINI BİLİR MİSİNİZ?</vt:lpstr>
      <vt:lpstr>Slayt 3</vt:lpstr>
      <vt:lpstr>Slayt 4</vt:lpstr>
      <vt:lpstr>Slayt 5</vt:lpstr>
      <vt:lpstr>Slayt 6</vt:lpstr>
      <vt:lpstr>Slayt 7</vt:lpstr>
      <vt:lpstr>Slayt 8</vt:lpstr>
      <vt:lpstr>Slayt 9</vt:lpstr>
      <vt:lpstr>KENDİLERİNİ HARİKA HİSSEDEN İNSANLAR, HARİKA SONUÇLAR          ORTAYA KOYARLAR</vt:lpstr>
      <vt:lpstr>  SAKLANACAK YER BULUNMUŞ. NEREDE ?</vt:lpstr>
      <vt:lpstr> Bu hikayede anlatılmak istenen nedir? </vt:lpstr>
      <vt:lpstr>BAŞARILI BİR LİDERİN BİLMESİ GEREKEN YÖNETSEL İPUÇLARI NELERDİR??</vt:lpstr>
      <vt:lpstr> Neden bazı insanlar başarılı, bazı                    insanlar başarısız olur ?</vt:lpstr>
      <vt:lpstr>  Yönetici Kariyerinde 4 Başarı    Anahtarı </vt:lpstr>
      <vt:lpstr>Slayt 16</vt:lpstr>
      <vt:lpstr> Gemimin Dümeni Her Zaman    Sizin Elinizde Olmak Zorundadır !</vt:lpstr>
      <vt:lpstr> KENDİNİ BİR USTAYA DÖNDÜRMEK      KENDİNİ, KENDİN USTA YAPMAK ?</vt:lpstr>
      <vt:lpstr>  BİLDİĞİNİZ MASALI ÖNCELİKLE    UNUTUN…</vt:lpstr>
      <vt:lpstr> Doğru insan seçmenin bir    eğitimi var mı? Biliyor musunuz?</vt:lpstr>
      <vt:lpstr> BAŞARININ ARKASINDA NELER YATIYOR? </vt:lpstr>
      <vt:lpstr> ÖNCE KİM…..SONRA NE ?</vt:lpstr>
      <vt:lpstr> OTOBÜS VE YOLCULAR NEREYE? </vt:lpstr>
      <vt:lpstr> NE SORUSU YERİNE KİM SORUSU ?</vt:lpstr>
      <vt:lpstr>Slayt 25</vt:lpstr>
      <vt:lpstr>Slayt 26</vt:lpstr>
      <vt:lpstr>STRATEJİK  İNSAN KAYNAKLARI  YÖNETİMİ </vt:lpstr>
      <vt:lpstr>STRATEJİK İK YÖNETİMİ İÇİN HEDEFİMİZ: </vt:lpstr>
      <vt:lpstr>Değer Yaratan İnsan Kaynakları</vt:lpstr>
      <vt:lpstr>“Yetenek İçin Savaş”</vt:lpstr>
      <vt:lpstr>Slayt 31</vt:lpstr>
      <vt:lpstr>Southwest Havayolları </vt:lpstr>
      <vt:lpstr>Slayt 33</vt:lpstr>
      <vt:lpstr>Slayt 34</vt:lpstr>
      <vt:lpstr>Southwest’in işe alma prosedüründen konuşuluyor…</vt:lpstr>
      <vt:lpstr>Slayt 36</vt:lpstr>
      <vt:lpstr>Slayt 37</vt:lpstr>
      <vt:lpstr>Stanford Üniversitesi Hapishane Deneyi</vt:lpstr>
      <vt:lpstr>Slayt 39</vt:lpstr>
      <vt:lpstr>Gerçekliğin Sosyal Yapılandırılması</vt:lpstr>
      <vt:lpstr>Durumu Yönetmek için İK Uygulamaları</vt:lpstr>
      <vt:lpstr>ÖRGÜT KÜLTÜRÜNÜ YARATMAK</vt:lpstr>
      <vt:lpstr>Amerika’nın En İyi Yönetilen Şirketlerinden Dersler</vt:lpstr>
      <vt:lpstr>Başarılı işletmelerde «İletişim»:  yoğun, resmiyetten uzak, açık ve samimi</vt:lpstr>
      <vt:lpstr>IBM ve WATSON «Açık Kapı Politikası»</vt:lpstr>
      <vt:lpstr>«IBM demek, Hizmet demektir»</vt:lpstr>
      <vt:lpstr>Watt Disney’de Durum Farklı Değil</vt:lpstr>
      <vt:lpstr>Kaliteye Verilen Özen</vt:lpstr>
      <vt:lpstr>Söz veriyorum: »Kalite, Hizmet,Temizlik, Değer»</vt:lpstr>
      <vt:lpstr>McDonald’ın Yönetici Teması </vt:lpstr>
      <vt:lpstr>Kim, Neyi, ve Niçin Tercih Ediyor?</vt:lpstr>
      <vt:lpstr>Örgüt Kültüründe Mitolojinin Etkisi </vt:lpstr>
      <vt:lpstr>Buna, ne denilir ki? </vt:lpstr>
      <vt:lpstr>Kurucu isterse !</vt:lpstr>
      <vt:lpstr>Bir Japon Devi: MATSUSHİTA ELECTRIC COMPANY </vt:lpstr>
      <vt:lpstr>Matsushita Company’in Başarısının İlk KURALI  </vt:lpstr>
      <vt:lpstr>Matsushita’nın İKİNCİ kuralı: Strateji- Yaratıcı Pazarlama Stratejisi </vt:lpstr>
      <vt:lpstr>Matsushita’nın Stratejisinin  Üçüncü Etkeni: Takipçiliği </vt:lpstr>
      <vt:lpstr>Matsushita’nın Manevi Değerleri Nelerdir?</vt:lpstr>
      <vt:lpstr>Semboller neden önemli?</vt:lpstr>
      <vt:lpstr>1.Hizmet Tutkusu</vt:lpstr>
      <vt:lpstr>Makine Satmak mi, Yoksa Ziyaret mi?</vt:lpstr>
      <vt:lpstr>Müşteriye, Kim Kulak Veriyor?</vt:lpstr>
      <vt:lpstr>Başarısızlığa Hoşgörü</vt:lpstr>
      <vt:lpstr>Haydi, Tabuları Yıkalım </vt:lpstr>
      <vt:lpstr>Jonhson and Jonhson’ın Sloganı:</vt:lpstr>
      <vt:lpstr>Ayakta Kalabilmenin Sırları Nelerdir? </vt:lpstr>
      <vt:lpstr>Kalıcı Değerlere Yönelik  Günlük Yönetim</vt:lpstr>
      <vt:lpstr>Sade Yapı, Ufak Kadro</vt:lpstr>
      <vt:lpstr>Firmanın Eğitim Programlarında Neler Var?</vt:lpstr>
      <vt:lpstr> ÖĞRENEN ORGANİZASYON OLMAK NE DEMEK ?</vt:lpstr>
      <vt:lpstr> BİLGİYİ NASIL YARATMAK MÜMKÜN OLABİLİYOR?</vt:lpstr>
      <vt:lpstr>  EMPOWERMENT =GÜÇLENDİRMEK</vt:lpstr>
      <vt:lpstr> KATILIM VE YETKİ DEVRİ, BİR ÇALIŞAN İÇİN    NE ANLAM İFADE EDER ? </vt:lpstr>
      <vt:lpstr> «İşi Yapanı, İşin Sahibi Haline Getirmek» </vt:lpstr>
      <vt:lpstr>Soru Şu: «Personelin Kendini Yetiştirmesi ve Geliştirmesi ve Sonuç Olarak İşinde Daha başarılı Olabilmesi  ve iş İle İlgili Kararları Verebilmesi için İşletme Neler Yapmalıdır? </vt:lpstr>
      <vt:lpstr>Slayt 77</vt:lpstr>
      <vt:lpstr>              1.Perception = Algılama</vt:lpstr>
      <vt:lpstr>  2.Perfection =Mükemmellik</vt:lpstr>
      <vt:lpstr> 3.Performance =Performans</vt:lpstr>
      <vt:lpstr>   BİZ, KİMİZ?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hp</dc:creator>
  <cp:lastModifiedBy>hp</cp:lastModifiedBy>
  <cp:revision>26</cp:revision>
  <dcterms:created xsi:type="dcterms:W3CDTF">2016-10-11T17:34:06Z</dcterms:created>
  <dcterms:modified xsi:type="dcterms:W3CDTF">2016-10-11T20:49:17Z</dcterms:modified>
</cp:coreProperties>
</file>