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1"/>
  </p:notesMasterIdLst>
  <p:sldIdLst>
    <p:sldId id="256" r:id="rId2"/>
    <p:sldId id="257" r:id="rId3"/>
    <p:sldId id="287" r:id="rId4"/>
    <p:sldId id="258" r:id="rId5"/>
    <p:sldId id="289" r:id="rId6"/>
    <p:sldId id="271" r:id="rId7"/>
    <p:sldId id="283" r:id="rId8"/>
    <p:sldId id="290" r:id="rId9"/>
    <p:sldId id="321" r:id="rId10"/>
    <p:sldId id="277" r:id="rId11"/>
    <p:sldId id="292" r:id="rId12"/>
    <p:sldId id="312" r:id="rId13"/>
    <p:sldId id="313" r:id="rId14"/>
    <p:sldId id="314" r:id="rId15"/>
    <p:sldId id="264" r:id="rId16"/>
    <p:sldId id="270" r:id="rId17"/>
    <p:sldId id="315" r:id="rId18"/>
    <p:sldId id="316" r:id="rId19"/>
    <p:sldId id="322" r:id="rId20"/>
    <p:sldId id="296" r:id="rId21"/>
    <p:sldId id="265" r:id="rId22"/>
    <p:sldId id="295" r:id="rId23"/>
    <p:sldId id="266" r:id="rId24"/>
    <p:sldId id="297" r:id="rId25"/>
    <p:sldId id="299" r:id="rId26"/>
    <p:sldId id="303" r:id="rId27"/>
    <p:sldId id="278" r:id="rId28"/>
    <p:sldId id="324" r:id="rId29"/>
    <p:sldId id="323"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4640" autoAdjust="0"/>
  </p:normalViewPr>
  <p:slideViewPr>
    <p:cSldViewPr>
      <p:cViewPr>
        <p:scale>
          <a:sx n="75" d="100"/>
          <a:sy n="75" d="100"/>
        </p:scale>
        <p:origin x="-117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A2C2B28-8F0F-4A45-96D2-8038D23AAEA1}" type="datetimeFigureOut">
              <a:rPr lang="en-GB"/>
              <a:pPr>
                <a:defRPr/>
              </a:pPr>
              <a:t>03/06/2015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B56966F4-5EEF-4014-AEE2-2A21A8EAB60E}"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79BEF39-5E98-4C2E-A370-7E6230485CA8}" type="slidenum">
              <a:rPr lang="en-GB">
                <a:cs typeface="Arial" charset="0"/>
              </a:rPr>
              <a:pPr fontAlgn="base">
                <a:spcBef>
                  <a:spcPct val="0"/>
                </a:spcBef>
                <a:spcAft>
                  <a:spcPct val="0"/>
                </a:spcAft>
              </a:pPr>
              <a:t>1</a:t>
            </a:fld>
            <a:endParaRPr lang="en-GB">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8294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FA80096-C59D-464B-9514-4C73E5678062}" type="slidenum">
              <a:rPr lang="en-GB" sz="1200">
                <a:latin typeface="Calibri" pitchFamily="34" charset="0"/>
              </a:rPr>
              <a:pPr algn="r"/>
              <a:t>13</a:t>
            </a:fld>
            <a:endParaRPr lang="en-GB"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
          <p:cNvGrpSpPr>
            <a:grpSpLocks/>
          </p:cNvGrpSpPr>
          <p:nvPr/>
        </p:nvGrpSpPr>
        <p:grpSpPr bwMode="auto">
          <a:xfrm>
            <a:off x="-3175" y="4953000"/>
            <a:ext cx="9147175" cy="1911350"/>
            <a:chOff x="-3765" y="4832896"/>
            <a:chExt cx="9147765" cy="2032192"/>
          </a:xfrm>
        </p:grpSpPr>
        <p:sp>
          <p:nvSpPr>
            <p:cNvPr id="6" name="Freeform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B47A715A-6D34-4332-A766-5A3582969624}" type="datetime1">
              <a:rPr lang="en-GB" smtClean="0"/>
              <a:pPr>
                <a:defRPr/>
              </a:pPr>
              <a:t>03/06/2015</a:t>
            </a:fld>
            <a:endParaRPr lang="en-GB"/>
          </a:p>
        </p:txBody>
      </p:sp>
      <p:sp>
        <p:nvSpPr>
          <p:cNvPr id="12" name="Footer Placeholder 18"/>
          <p:cNvSpPr>
            <a:spLocks noGrp="1"/>
          </p:cNvSpPr>
          <p:nvPr>
            <p:ph type="ftr" sz="quarter" idx="11"/>
          </p:nvPr>
        </p:nvSpPr>
        <p:spPr/>
        <p:txBody>
          <a:bodyPr/>
          <a:lstStyle>
            <a:lvl1pPr>
              <a:defRPr smtClean="0">
                <a:solidFill>
                  <a:schemeClr val="accent1">
                    <a:tint val="20000"/>
                  </a:schemeClr>
                </a:solidFill>
              </a:defRPr>
            </a:lvl1pPr>
            <a:extLst/>
          </a:lstStyle>
          <a:p>
            <a:pPr>
              <a:defRPr/>
            </a:pPr>
            <a:r>
              <a:rPr lang="en-GB"/>
              <a:t>Prepared by Mazhar UNAL, Warsaw,</a:t>
            </a:r>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7367EEC2-F274-46EA-A780-DD113AEE02E7}"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675E5C1-263D-4C4E-A38D-ECD7FF2F092F}" type="datetime1">
              <a:rPr lang="en-GB" smtClean="0"/>
              <a:pPr>
                <a:defRPr/>
              </a:pPr>
              <a:t>03/06/2015</a:t>
            </a:fld>
            <a:endParaRPr lang="en-GB"/>
          </a:p>
        </p:txBody>
      </p:sp>
      <p:sp>
        <p:nvSpPr>
          <p:cNvPr id="5" name="Footer Placeholder 21"/>
          <p:cNvSpPr>
            <a:spLocks noGrp="1"/>
          </p:cNvSpPr>
          <p:nvPr>
            <p:ph type="ftr" sz="quarter" idx="11"/>
          </p:nvPr>
        </p:nvSpPr>
        <p:spPr/>
        <p:txBody>
          <a:bodyPr/>
          <a:lstStyle>
            <a:lvl1pPr>
              <a:defRPr/>
            </a:lvl1pPr>
          </a:lstStyle>
          <a:p>
            <a:pPr>
              <a:defRPr/>
            </a:pPr>
            <a:r>
              <a:rPr lang="en-GB"/>
              <a:t>Prepared by Mazhar UNAL, Warsaw,</a:t>
            </a:r>
          </a:p>
        </p:txBody>
      </p:sp>
      <p:sp>
        <p:nvSpPr>
          <p:cNvPr id="6" name="Slide Number Placeholder 17"/>
          <p:cNvSpPr>
            <a:spLocks noGrp="1"/>
          </p:cNvSpPr>
          <p:nvPr>
            <p:ph type="sldNum" sz="quarter" idx="12"/>
          </p:nvPr>
        </p:nvSpPr>
        <p:spPr/>
        <p:txBody>
          <a:bodyPr/>
          <a:lstStyle>
            <a:lvl1pPr>
              <a:defRPr/>
            </a:lvl1pPr>
          </a:lstStyle>
          <a:p>
            <a:pPr>
              <a:defRPr/>
            </a:pPr>
            <a:fld id="{36FCFD24-1C44-47A9-BDD2-58AFFE8B5095}"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DDA7728-1F68-4D24-8827-7B1697EB920B}" type="datetime1">
              <a:rPr lang="en-GB" smtClean="0"/>
              <a:pPr>
                <a:defRPr/>
              </a:pPr>
              <a:t>03/06/2015</a:t>
            </a:fld>
            <a:endParaRPr lang="en-GB"/>
          </a:p>
        </p:txBody>
      </p:sp>
      <p:sp>
        <p:nvSpPr>
          <p:cNvPr id="5" name="Footer Placeholder 21"/>
          <p:cNvSpPr>
            <a:spLocks noGrp="1"/>
          </p:cNvSpPr>
          <p:nvPr>
            <p:ph type="ftr" sz="quarter" idx="11"/>
          </p:nvPr>
        </p:nvSpPr>
        <p:spPr/>
        <p:txBody>
          <a:bodyPr/>
          <a:lstStyle>
            <a:lvl1pPr>
              <a:defRPr/>
            </a:lvl1pPr>
          </a:lstStyle>
          <a:p>
            <a:pPr>
              <a:defRPr/>
            </a:pPr>
            <a:r>
              <a:rPr lang="en-GB"/>
              <a:t>Prepared by Mazhar UNAL, Warsaw,</a:t>
            </a:r>
          </a:p>
        </p:txBody>
      </p:sp>
      <p:sp>
        <p:nvSpPr>
          <p:cNvPr id="6" name="Slide Number Placeholder 17"/>
          <p:cNvSpPr>
            <a:spLocks noGrp="1"/>
          </p:cNvSpPr>
          <p:nvPr>
            <p:ph type="sldNum" sz="quarter" idx="12"/>
          </p:nvPr>
        </p:nvSpPr>
        <p:spPr/>
        <p:txBody>
          <a:bodyPr/>
          <a:lstStyle>
            <a:lvl1pPr>
              <a:defRPr/>
            </a:lvl1pPr>
          </a:lstStyle>
          <a:p>
            <a:pPr>
              <a:defRPr/>
            </a:pPr>
            <a:fld id="{0FDB338F-41D0-41E5-BFBD-BD888657BF88}"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732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Date Placeholder 2"/>
          <p:cNvSpPr>
            <a:spLocks noGrp="1"/>
          </p:cNvSpPr>
          <p:nvPr>
            <p:ph type="dt" sz="half" idx="10"/>
          </p:nvPr>
        </p:nvSpPr>
        <p:spPr>
          <a:xfrm>
            <a:off x="6727825" y="6408738"/>
            <a:ext cx="1919288" cy="365125"/>
          </a:xfrm>
        </p:spPr>
        <p:txBody>
          <a:bodyPr/>
          <a:lstStyle>
            <a:lvl1pPr>
              <a:defRPr/>
            </a:lvl1pPr>
          </a:lstStyle>
          <a:p>
            <a:pPr>
              <a:defRPr/>
            </a:pPr>
            <a:fld id="{E9394D80-697F-4E7D-BE9F-CE3C573ADE0B}" type="datetime1">
              <a:rPr lang="en-GB" smtClean="0"/>
              <a:pPr>
                <a:defRPr/>
              </a:pPr>
              <a:t>03/06/2015</a:t>
            </a:fld>
            <a:endParaRPr lang="en-GB"/>
          </a:p>
        </p:txBody>
      </p:sp>
      <p:sp>
        <p:nvSpPr>
          <p:cNvPr id="4" name="Footer Placeholder 3"/>
          <p:cNvSpPr>
            <a:spLocks noGrp="1"/>
          </p:cNvSpPr>
          <p:nvPr>
            <p:ph type="ftr" sz="quarter" idx="11"/>
          </p:nvPr>
        </p:nvSpPr>
        <p:spPr>
          <a:xfrm>
            <a:off x="4379913" y="6408738"/>
            <a:ext cx="2351087" cy="365125"/>
          </a:xfrm>
        </p:spPr>
        <p:txBody>
          <a:bodyPr/>
          <a:lstStyle>
            <a:lvl1pPr>
              <a:defRPr/>
            </a:lvl1pPr>
          </a:lstStyle>
          <a:p>
            <a:pPr>
              <a:defRPr/>
            </a:pPr>
            <a:r>
              <a:rPr lang="en-GB"/>
              <a:t>Prepared by Mazhar UNAL, Warsaw,</a:t>
            </a:r>
          </a:p>
        </p:txBody>
      </p:sp>
      <p:sp>
        <p:nvSpPr>
          <p:cNvPr id="5" name="Slide Number Placeholder 4"/>
          <p:cNvSpPr>
            <a:spLocks noGrp="1"/>
          </p:cNvSpPr>
          <p:nvPr>
            <p:ph type="sldNum" sz="quarter" idx="12"/>
          </p:nvPr>
        </p:nvSpPr>
        <p:spPr>
          <a:xfrm>
            <a:off x="8647113" y="6408738"/>
            <a:ext cx="366712" cy="365125"/>
          </a:xfrm>
        </p:spPr>
        <p:txBody>
          <a:bodyPr/>
          <a:lstStyle>
            <a:lvl1pPr>
              <a:defRPr/>
            </a:lvl1pPr>
          </a:lstStyle>
          <a:p>
            <a:pPr>
              <a:defRPr/>
            </a:pPr>
            <a:fld id="{4BB6D93B-164C-4241-94A6-9471A96C6603}"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a:xfrm>
            <a:off x="6727825" y="6408738"/>
            <a:ext cx="1919288" cy="365125"/>
          </a:xfrm>
        </p:spPr>
        <p:txBody>
          <a:bodyPr/>
          <a:lstStyle>
            <a:lvl1pPr>
              <a:defRPr/>
            </a:lvl1pPr>
          </a:lstStyle>
          <a:p>
            <a:pPr>
              <a:defRPr/>
            </a:pPr>
            <a:fld id="{A9722D3B-9CB6-43ED-A1D2-60C5A79B2D5C}" type="datetime1">
              <a:rPr lang="en-GB" smtClean="0"/>
              <a:pPr>
                <a:defRPr/>
              </a:pPr>
              <a:t>03/06/2015</a:t>
            </a:fld>
            <a:endParaRPr lang="en-GB"/>
          </a:p>
        </p:txBody>
      </p:sp>
      <p:sp>
        <p:nvSpPr>
          <p:cNvPr id="5" name="Footer Placeholder 4"/>
          <p:cNvSpPr>
            <a:spLocks noGrp="1"/>
          </p:cNvSpPr>
          <p:nvPr>
            <p:ph type="ftr" sz="quarter" idx="11"/>
          </p:nvPr>
        </p:nvSpPr>
        <p:spPr>
          <a:xfrm>
            <a:off x="4379913" y="6408738"/>
            <a:ext cx="2351087" cy="365125"/>
          </a:xfrm>
        </p:spPr>
        <p:txBody>
          <a:bodyPr/>
          <a:lstStyle>
            <a:lvl1pPr>
              <a:defRPr/>
            </a:lvl1pPr>
          </a:lstStyle>
          <a:p>
            <a:pPr>
              <a:defRPr/>
            </a:pPr>
            <a:r>
              <a:rPr lang="en-GB"/>
              <a:t>Prepared by Mazhar UNAL, Warsaw,</a:t>
            </a:r>
          </a:p>
        </p:txBody>
      </p:sp>
      <p:sp>
        <p:nvSpPr>
          <p:cNvPr id="6" name="Slide Number Placeholder 5"/>
          <p:cNvSpPr>
            <a:spLocks noGrp="1"/>
          </p:cNvSpPr>
          <p:nvPr>
            <p:ph type="sldNum" sz="quarter" idx="12"/>
          </p:nvPr>
        </p:nvSpPr>
        <p:spPr>
          <a:xfrm>
            <a:off x="8647113" y="6408738"/>
            <a:ext cx="366712" cy="365125"/>
          </a:xfrm>
        </p:spPr>
        <p:txBody>
          <a:bodyPr/>
          <a:lstStyle>
            <a:lvl1pPr>
              <a:defRPr/>
            </a:lvl1pPr>
          </a:lstStyle>
          <a:p>
            <a:pPr>
              <a:defRPr/>
            </a:pPr>
            <a:fld id="{83A7DD0A-AC88-4425-A49D-B2632315FB6E}"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8A233004-3434-4A16-9F53-E97639700987}" type="datetime1">
              <a:rPr lang="en-GB" smtClean="0"/>
              <a:pPr>
                <a:defRPr/>
              </a:pPr>
              <a:t>03/06/2015</a:t>
            </a:fld>
            <a:endParaRPr lang="en-GB"/>
          </a:p>
        </p:txBody>
      </p:sp>
      <p:sp>
        <p:nvSpPr>
          <p:cNvPr id="5" name="Footer Placeholder 21"/>
          <p:cNvSpPr>
            <a:spLocks noGrp="1"/>
          </p:cNvSpPr>
          <p:nvPr>
            <p:ph type="ftr" sz="quarter" idx="11"/>
          </p:nvPr>
        </p:nvSpPr>
        <p:spPr/>
        <p:txBody>
          <a:bodyPr/>
          <a:lstStyle>
            <a:lvl1pPr>
              <a:defRPr/>
            </a:lvl1pPr>
          </a:lstStyle>
          <a:p>
            <a:pPr>
              <a:defRPr/>
            </a:pPr>
            <a:r>
              <a:rPr lang="en-GB"/>
              <a:t>Prepared by Mazhar UNAL, Warsaw,</a:t>
            </a:r>
          </a:p>
        </p:txBody>
      </p:sp>
      <p:sp>
        <p:nvSpPr>
          <p:cNvPr id="6" name="Slide Number Placeholder 17"/>
          <p:cNvSpPr>
            <a:spLocks noGrp="1"/>
          </p:cNvSpPr>
          <p:nvPr>
            <p:ph type="sldNum" sz="quarter" idx="12"/>
          </p:nvPr>
        </p:nvSpPr>
        <p:spPr/>
        <p:txBody>
          <a:bodyPr/>
          <a:lstStyle>
            <a:lvl1pPr>
              <a:defRPr/>
            </a:lvl1pPr>
          </a:lstStyle>
          <a:p>
            <a:pPr>
              <a:defRPr/>
            </a:pPr>
            <a:fld id="{9FAB7E3F-3C79-41A9-B970-5ED353B41FC2}"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6F8A89CA-BE5A-4B0D-9CBD-38F70259FB71}" type="datetime1">
              <a:rPr lang="en-GB" smtClean="0"/>
              <a:pPr>
                <a:defRPr/>
              </a:pPr>
              <a:t>03/06/2015</a:t>
            </a:fld>
            <a:endParaRPr lang="en-GB"/>
          </a:p>
        </p:txBody>
      </p:sp>
      <p:sp>
        <p:nvSpPr>
          <p:cNvPr id="7" name="Footer Placeholder 4"/>
          <p:cNvSpPr>
            <a:spLocks noGrp="1"/>
          </p:cNvSpPr>
          <p:nvPr>
            <p:ph type="ftr" sz="quarter" idx="11"/>
          </p:nvPr>
        </p:nvSpPr>
        <p:spPr/>
        <p:txBody>
          <a:bodyPr/>
          <a:lstStyle>
            <a:lvl1pPr>
              <a:defRPr/>
            </a:lvl1pPr>
            <a:extLst/>
          </a:lstStyle>
          <a:p>
            <a:pPr>
              <a:defRPr/>
            </a:pPr>
            <a:r>
              <a:rPr lang="en-GB"/>
              <a:t>Prepared by Mazhar UNAL, Warsaw,</a:t>
            </a:r>
          </a:p>
        </p:txBody>
      </p:sp>
      <p:sp>
        <p:nvSpPr>
          <p:cNvPr id="8" name="Slide Number Placeholder 5"/>
          <p:cNvSpPr>
            <a:spLocks noGrp="1"/>
          </p:cNvSpPr>
          <p:nvPr>
            <p:ph type="sldNum" sz="quarter" idx="12"/>
          </p:nvPr>
        </p:nvSpPr>
        <p:spPr/>
        <p:txBody>
          <a:bodyPr/>
          <a:lstStyle>
            <a:lvl1pPr>
              <a:defRPr/>
            </a:lvl1pPr>
            <a:extLst/>
          </a:lstStyle>
          <a:p>
            <a:pPr>
              <a:defRPr/>
            </a:pPr>
            <a:fld id="{D0076413-A1B1-4FD4-8CC8-18987E47EBD2}" type="slidenum">
              <a:rPr lang="en-GB"/>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A2231696-6227-4B30-85B1-137E793F6128}" type="datetime1">
              <a:rPr lang="en-GB" smtClean="0"/>
              <a:pPr>
                <a:defRPr/>
              </a:pPr>
              <a:t>03/06/2015</a:t>
            </a:fld>
            <a:endParaRPr lang="en-GB"/>
          </a:p>
        </p:txBody>
      </p:sp>
      <p:sp>
        <p:nvSpPr>
          <p:cNvPr id="6" name="Footer Placeholder 5"/>
          <p:cNvSpPr>
            <a:spLocks noGrp="1"/>
          </p:cNvSpPr>
          <p:nvPr>
            <p:ph type="ftr" sz="quarter" idx="11"/>
          </p:nvPr>
        </p:nvSpPr>
        <p:spPr/>
        <p:txBody>
          <a:bodyPr/>
          <a:lstStyle>
            <a:lvl1pPr>
              <a:defRPr/>
            </a:lvl1pPr>
            <a:extLst/>
          </a:lstStyle>
          <a:p>
            <a:pPr>
              <a:defRPr/>
            </a:pPr>
            <a:r>
              <a:rPr lang="en-GB"/>
              <a:t>Prepared by Mazhar UNAL, Warsaw,</a:t>
            </a:r>
          </a:p>
        </p:txBody>
      </p:sp>
      <p:sp>
        <p:nvSpPr>
          <p:cNvPr id="7" name="Slide Number Placeholder 6"/>
          <p:cNvSpPr>
            <a:spLocks noGrp="1"/>
          </p:cNvSpPr>
          <p:nvPr>
            <p:ph type="sldNum" sz="quarter" idx="12"/>
          </p:nvPr>
        </p:nvSpPr>
        <p:spPr/>
        <p:txBody>
          <a:bodyPr/>
          <a:lstStyle>
            <a:lvl1pPr>
              <a:defRPr/>
            </a:lvl1pPr>
            <a:extLst/>
          </a:lstStyle>
          <a:p>
            <a:pPr>
              <a:defRPr/>
            </a:pPr>
            <a:fld id="{BF34E0AB-9C9A-44C7-9BC2-70FC8BA3CA86}" type="slidenum">
              <a:rPr lang="en-GB"/>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7B57526-F225-42C6-99B9-323240435D4D}" type="datetime1">
              <a:rPr lang="en-GB" smtClean="0"/>
              <a:pPr>
                <a:defRPr/>
              </a:pPr>
              <a:t>03/06/2015</a:t>
            </a:fld>
            <a:endParaRPr lang="en-GB"/>
          </a:p>
        </p:txBody>
      </p:sp>
      <p:sp>
        <p:nvSpPr>
          <p:cNvPr id="8" name="Footer Placeholder 7"/>
          <p:cNvSpPr>
            <a:spLocks noGrp="1"/>
          </p:cNvSpPr>
          <p:nvPr>
            <p:ph type="ftr" sz="quarter" idx="11"/>
          </p:nvPr>
        </p:nvSpPr>
        <p:spPr/>
        <p:txBody>
          <a:bodyPr/>
          <a:lstStyle>
            <a:lvl1pPr>
              <a:defRPr/>
            </a:lvl1pPr>
            <a:extLst/>
          </a:lstStyle>
          <a:p>
            <a:pPr>
              <a:defRPr/>
            </a:pPr>
            <a:r>
              <a:rPr lang="en-GB"/>
              <a:t>Prepared by Mazhar UNAL, Warsaw,</a:t>
            </a:r>
          </a:p>
        </p:txBody>
      </p:sp>
      <p:sp>
        <p:nvSpPr>
          <p:cNvPr id="9" name="Slide Number Placeholder 8"/>
          <p:cNvSpPr>
            <a:spLocks noGrp="1"/>
          </p:cNvSpPr>
          <p:nvPr>
            <p:ph type="sldNum" sz="quarter" idx="12"/>
          </p:nvPr>
        </p:nvSpPr>
        <p:spPr/>
        <p:txBody>
          <a:bodyPr/>
          <a:lstStyle>
            <a:lvl1pPr>
              <a:defRPr/>
            </a:lvl1pPr>
            <a:extLst/>
          </a:lstStyle>
          <a:p>
            <a:pPr>
              <a:defRPr/>
            </a:pPr>
            <a:fld id="{CBB7E2BE-7251-4370-859E-4F51AAE02FDB}" type="slidenum">
              <a:rPr lang="en-GB"/>
              <a:pPr>
                <a:defRPr/>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002E858B-E77E-413E-AB61-D7ADDED0DF13}" type="datetime1">
              <a:rPr lang="en-GB" smtClean="0"/>
              <a:pPr>
                <a:defRPr/>
              </a:pPr>
              <a:t>03/06/2015</a:t>
            </a:fld>
            <a:endParaRPr lang="en-GB"/>
          </a:p>
        </p:txBody>
      </p:sp>
      <p:sp>
        <p:nvSpPr>
          <p:cNvPr id="4" name="Footer Placeholder 3"/>
          <p:cNvSpPr>
            <a:spLocks noGrp="1"/>
          </p:cNvSpPr>
          <p:nvPr>
            <p:ph type="ftr" sz="quarter" idx="11"/>
          </p:nvPr>
        </p:nvSpPr>
        <p:spPr/>
        <p:txBody>
          <a:bodyPr/>
          <a:lstStyle>
            <a:lvl1pPr>
              <a:defRPr/>
            </a:lvl1pPr>
            <a:extLst/>
          </a:lstStyle>
          <a:p>
            <a:pPr>
              <a:defRPr/>
            </a:pPr>
            <a:r>
              <a:rPr lang="en-GB"/>
              <a:t>Prepared by Mazhar UNAL, Warsaw,</a:t>
            </a:r>
          </a:p>
        </p:txBody>
      </p:sp>
      <p:sp>
        <p:nvSpPr>
          <p:cNvPr id="5" name="Slide Number Placeholder 4"/>
          <p:cNvSpPr>
            <a:spLocks noGrp="1"/>
          </p:cNvSpPr>
          <p:nvPr>
            <p:ph type="sldNum" sz="quarter" idx="12"/>
          </p:nvPr>
        </p:nvSpPr>
        <p:spPr/>
        <p:txBody>
          <a:bodyPr/>
          <a:lstStyle>
            <a:lvl1pPr>
              <a:defRPr/>
            </a:lvl1pPr>
            <a:extLst/>
          </a:lstStyle>
          <a:p>
            <a:pPr>
              <a:defRPr/>
            </a:pPr>
            <a:fld id="{D32A6DC6-9CAE-4C08-AE3C-78F5E48A2DE3}" type="slidenum">
              <a:rPr lang="en-GB"/>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2B45003-CB1C-4C16-BE01-0642795E9A9D}" type="datetime1">
              <a:rPr lang="en-GB" smtClean="0"/>
              <a:pPr>
                <a:defRPr/>
              </a:pPr>
              <a:t>03/06/2015</a:t>
            </a:fld>
            <a:endParaRPr lang="en-GB"/>
          </a:p>
        </p:txBody>
      </p:sp>
      <p:sp>
        <p:nvSpPr>
          <p:cNvPr id="3" name="Footer Placeholder 21"/>
          <p:cNvSpPr>
            <a:spLocks noGrp="1"/>
          </p:cNvSpPr>
          <p:nvPr>
            <p:ph type="ftr" sz="quarter" idx="11"/>
          </p:nvPr>
        </p:nvSpPr>
        <p:spPr/>
        <p:txBody>
          <a:bodyPr/>
          <a:lstStyle>
            <a:lvl1pPr>
              <a:defRPr/>
            </a:lvl1pPr>
          </a:lstStyle>
          <a:p>
            <a:pPr>
              <a:defRPr/>
            </a:pPr>
            <a:r>
              <a:rPr lang="en-GB"/>
              <a:t>Prepared by Mazhar UNAL, Warsaw,</a:t>
            </a:r>
          </a:p>
        </p:txBody>
      </p:sp>
      <p:sp>
        <p:nvSpPr>
          <p:cNvPr id="4" name="Slide Number Placeholder 17"/>
          <p:cNvSpPr>
            <a:spLocks noGrp="1"/>
          </p:cNvSpPr>
          <p:nvPr>
            <p:ph type="sldNum" sz="quarter" idx="12"/>
          </p:nvPr>
        </p:nvSpPr>
        <p:spPr/>
        <p:txBody>
          <a:bodyPr/>
          <a:lstStyle>
            <a:lvl1pPr>
              <a:defRPr/>
            </a:lvl1pPr>
          </a:lstStyle>
          <a:p>
            <a:pPr>
              <a:defRPr/>
            </a:pPr>
            <a:fld id="{A79D7388-ABB6-4014-96C4-6ADADBAFB9AC}"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480FDE24-B0B6-4056-B1D8-355A79523B60}" type="datetime1">
              <a:rPr lang="en-GB" smtClean="0"/>
              <a:pPr>
                <a:defRPr/>
              </a:pPr>
              <a:t>03/06/2015</a:t>
            </a:fld>
            <a:endParaRPr lang="en-GB"/>
          </a:p>
        </p:txBody>
      </p:sp>
      <p:sp>
        <p:nvSpPr>
          <p:cNvPr id="6" name="Footer Placeholder 5"/>
          <p:cNvSpPr>
            <a:spLocks noGrp="1"/>
          </p:cNvSpPr>
          <p:nvPr>
            <p:ph type="ftr" sz="quarter" idx="11"/>
          </p:nvPr>
        </p:nvSpPr>
        <p:spPr/>
        <p:txBody>
          <a:bodyPr/>
          <a:lstStyle>
            <a:lvl1pPr>
              <a:defRPr/>
            </a:lvl1pPr>
            <a:extLst/>
          </a:lstStyle>
          <a:p>
            <a:pPr>
              <a:defRPr/>
            </a:pPr>
            <a:r>
              <a:rPr lang="en-GB"/>
              <a:t>Prepared by Mazhar UNAL, Warsaw,</a:t>
            </a:r>
          </a:p>
        </p:txBody>
      </p:sp>
      <p:sp>
        <p:nvSpPr>
          <p:cNvPr id="7" name="Slide Number Placeholder 6"/>
          <p:cNvSpPr>
            <a:spLocks noGrp="1"/>
          </p:cNvSpPr>
          <p:nvPr>
            <p:ph type="sldNum" sz="quarter" idx="12"/>
          </p:nvPr>
        </p:nvSpPr>
        <p:spPr/>
        <p:txBody>
          <a:bodyPr/>
          <a:lstStyle>
            <a:lvl1pPr>
              <a:defRPr/>
            </a:lvl1pPr>
            <a:extLst/>
          </a:lstStyle>
          <a:p>
            <a:pPr>
              <a:defRPr/>
            </a:pPr>
            <a:fld id="{272113B3-2A74-4797-BED4-E066143B8632}" type="slidenum">
              <a:rPr lang="en-GB"/>
              <a:pPr>
                <a:defRPr/>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Freeform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9"/>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0652490F-981A-491D-A81B-96ED3C3CB730}" type="datetime1">
              <a:rPr lang="en-GB" smtClean="0"/>
              <a:pPr>
                <a:defRPr/>
              </a:pPr>
              <a:t>03/06/2015</a:t>
            </a:fld>
            <a:endParaRPr lang="en-GB"/>
          </a:p>
        </p:txBody>
      </p:sp>
      <p:sp>
        <p:nvSpPr>
          <p:cNvPr id="12" name="Footer Placeholder 5"/>
          <p:cNvSpPr>
            <a:spLocks noGrp="1"/>
          </p:cNvSpPr>
          <p:nvPr>
            <p:ph type="ftr" sz="quarter" idx="11"/>
          </p:nvPr>
        </p:nvSpPr>
        <p:spPr/>
        <p:txBody>
          <a:bodyPr/>
          <a:lstStyle>
            <a:lvl1pPr>
              <a:defRPr smtClean="0">
                <a:solidFill>
                  <a:schemeClr val="tx1"/>
                </a:solidFill>
              </a:defRPr>
            </a:lvl1pPr>
            <a:extLst/>
          </a:lstStyle>
          <a:p>
            <a:pPr>
              <a:defRPr/>
            </a:pPr>
            <a:r>
              <a:rPr lang="en-GB"/>
              <a:t>Prepared by Mazhar UNAL, Warsaw,</a:t>
            </a:r>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E56444A3-6155-494E-94CC-FA1204E632FA}" type="slidenum">
              <a:rPr lang="en-GB"/>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cs typeface="+mn-cs"/>
              </a:defRPr>
            </a:lvl1pPr>
            <a:extLst/>
          </a:lstStyle>
          <a:p>
            <a:pPr>
              <a:defRPr/>
            </a:pPr>
            <a:fld id="{AE6D7CFE-3FAE-4D55-9430-B89B6DE4C792}" type="datetime1">
              <a:rPr lang="en-GB" smtClean="0"/>
              <a:pPr>
                <a:defRPr/>
              </a:pPr>
              <a:t>03/06/2015</a:t>
            </a:fld>
            <a:endParaRPr lang="en-GB"/>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smtClean="0">
                <a:solidFill>
                  <a:schemeClr val="tx1"/>
                </a:solidFill>
                <a:latin typeface="+mn-lt"/>
                <a:cs typeface="+mn-cs"/>
              </a:defRPr>
            </a:lvl1pPr>
            <a:extLst/>
          </a:lstStyle>
          <a:p>
            <a:pPr>
              <a:defRPr/>
            </a:pPr>
            <a:r>
              <a:rPr lang="en-GB"/>
              <a:t>Prepared by Mazhar UNAL, Warsaw,</a:t>
            </a: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cs typeface="+mn-cs"/>
              </a:defRPr>
            </a:lvl1pPr>
            <a:extLst/>
          </a:lstStyle>
          <a:p>
            <a:pPr>
              <a:defRPr/>
            </a:pPr>
            <a:fld id="{BF0DCB2E-EE2D-4A9D-A8EE-805EB0B8832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818" r:id="rId1"/>
    <p:sldLayoutId id="2147483812" r:id="rId2"/>
    <p:sldLayoutId id="2147483819" r:id="rId3"/>
    <p:sldLayoutId id="2147483820" r:id="rId4"/>
    <p:sldLayoutId id="2147483821" r:id="rId5"/>
    <p:sldLayoutId id="2147483822" r:id="rId6"/>
    <p:sldLayoutId id="2147483813" r:id="rId7"/>
    <p:sldLayoutId id="2147483823" r:id="rId8"/>
    <p:sldLayoutId id="2147483824" r:id="rId9"/>
    <p:sldLayoutId id="2147483814" r:id="rId10"/>
    <p:sldLayoutId id="2147483815" r:id="rId11"/>
    <p:sldLayoutId id="2147483816" r:id="rId12"/>
    <p:sldLayoutId id="2147483817" r:id="rId13"/>
  </p:sldLayoutIdLst>
  <p:hf hdr="0"/>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emf"/><Relationship Id="rId7" Type="http://schemas.openxmlformats.org/officeDocument/2006/relationships/image" Target="../media/image18.emf"/><Relationship Id="rId12" Type="http://schemas.openxmlformats.org/officeDocument/2006/relationships/image" Target="../media/image23.jpe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17.emf"/><Relationship Id="rId11" Type="http://schemas.openxmlformats.org/officeDocument/2006/relationships/image" Target="../media/image22.png"/><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15.emf"/><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3.emf"/><Relationship Id="rId7" Type="http://schemas.openxmlformats.org/officeDocument/2006/relationships/image" Target="../media/image20.png"/><Relationship Id="rId2" Type="http://schemas.openxmlformats.org/officeDocument/2006/relationships/image" Target="../media/image14.emf"/><Relationship Id="rId1" Type="http://schemas.openxmlformats.org/officeDocument/2006/relationships/slideLayout" Target="../slideLayouts/slideLayout12.xml"/><Relationship Id="rId6" Type="http://schemas.openxmlformats.org/officeDocument/2006/relationships/image" Target="../media/image15.emf"/><Relationship Id="rId11" Type="http://schemas.openxmlformats.org/officeDocument/2006/relationships/image" Target="../media/image23.jpeg"/><Relationship Id="rId5" Type="http://schemas.openxmlformats.org/officeDocument/2006/relationships/image" Target="../media/image18.emf"/><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mailto:biuro@martinovicz.pl" TargetMode="External"/><Relationship Id="rId2" Type="http://schemas.openxmlformats.org/officeDocument/2006/relationships/hyperlink" Target="tel:+48608062119" TargetMode="External"/><Relationship Id="rId1" Type="http://schemas.openxmlformats.org/officeDocument/2006/relationships/slideLayout" Target="../slideLayouts/slideLayout13.xml"/><Relationship Id="rId5" Type="http://schemas.openxmlformats.org/officeDocument/2006/relationships/image" Target="../media/image37.jpeg"/><Relationship Id="rId4" Type="http://schemas.openxmlformats.org/officeDocument/2006/relationships/hyperlink" Target="http://www.cheuropean.p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2089" y="1074961"/>
            <a:ext cx="7772400" cy="1974081"/>
          </a:xfrm>
          <a:solidFill>
            <a:schemeClr val="bg1"/>
          </a:solidFill>
          <a:ln>
            <a:solidFill>
              <a:schemeClr val="bg1"/>
            </a:solidFill>
          </a:ln>
        </p:spPr>
        <p:txBody>
          <a:bodyPr>
            <a:noAutofit/>
          </a:bodyPr>
          <a:lstStyle/>
          <a:p>
            <a:pPr algn="ctr" fontAlgn="auto">
              <a:spcAft>
                <a:spcPts val="0"/>
              </a:spcAft>
              <a:defRPr/>
            </a:pPr>
            <a:r>
              <a:rPr lang="pl-PL" sz="12000" dirty="0" smtClean="0">
                <a:solidFill>
                  <a:schemeClr val="tx1">
                    <a:lumMod val="65000"/>
                    <a:lumOff val="35000"/>
                  </a:schemeClr>
                </a:solidFill>
                <a:latin typeface="Aharoni" pitchFamily="2" charset="-79"/>
                <a:cs typeface="Aharoni" pitchFamily="2" charset="-79"/>
              </a:rPr>
              <a:t>POLONYA</a:t>
            </a:r>
            <a:endParaRPr lang="en-GB" sz="12000" dirty="0">
              <a:solidFill>
                <a:schemeClr val="tx1">
                  <a:lumMod val="65000"/>
                  <a:lumOff val="35000"/>
                </a:schemeClr>
              </a:solidFill>
              <a:latin typeface="Aharoni" pitchFamily="2" charset="-79"/>
              <a:cs typeface="Aharoni" pitchFamily="2" charset="-79"/>
            </a:endParaRPr>
          </a:p>
        </p:txBody>
      </p:sp>
      <p:sp>
        <p:nvSpPr>
          <p:cNvPr id="3" name="Subtitle 2"/>
          <p:cNvSpPr>
            <a:spLocks noGrp="1"/>
          </p:cNvSpPr>
          <p:nvPr>
            <p:ph type="subTitle" idx="1"/>
          </p:nvPr>
        </p:nvSpPr>
        <p:spPr>
          <a:xfrm>
            <a:off x="539750" y="2997200"/>
            <a:ext cx="7848600" cy="1600200"/>
          </a:xfrm>
        </p:spPr>
        <p:txBody>
          <a:bodyPr>
            <a:noAutofit/>
          </a:bodyPr>
          <a:lstStyle/>
          <a:p>
            <a:pPr marR="0" algn="ctr"/>
            <a:r>
              <a:rPr lang="pl-PL" sz="3600" b="1" dirty="0" smtClean="0">
                <a:solidFill>
                  <a:srgbClr val="404040"/>
                </a:solidFill>
                <a:effectLst>
                  <a:outerShdw blurRad="38100" dist="38100" dir="2700000" algn="tl">
                    <a:srgbClr val="C0C0C0"/>
                  </a:outerShdw>
                </a:effectLst>
                <a:latin typeface="Arial Black" pitchFamily="34" charset="0"/>
              </a:rPr>
              <a:t>ORTA VE DOĞU AVRUPA</a:t>
            </a:r>
            <a:r>
              <a:rPr lang="en-US" sz="3600" b="1" dirty="0" smtClean="0">
                <a:solidFill>
                  <a:srgbClr val="404040"/>
                </a:solidFill>
                <a:effectLst>
                  <a:outerShdw blurRad="38100" dist="38100" dir="2700000" algn="tl">
                    <a:srgbClr val="C0C0C0"/>
                  </a:outerShdw>
                </a:effectLst>
                <a:latin typeface="Arial Black" pitchFamily="34" charset="0"/>
              </a:rPr>
              <a:t>`</a:t>
            </a:r>
            <a:r>
              <a:rPr lang="tr-TR" sz="3600" b="1" dirty="0" smtClean="0">
                <a:solidFill>
                  <a:srgbClr val="404040"/>
                </a:solidFill>
                <a:effectLst>
                  <a:outerShdw blurRad="38100" dist="38100" dir="2700000" algn="tl">
                    <a:srgbClr val="C0C0C0"/>
                  </a:outerShdw>
                </a:effectLst>
                <a:latin typeface="Arial Black" pitchFamily="34" charset="0"/>
              </a:rPr>
              <a:t>DAKİ EN ZENGİN PAZAR </a:t>
            </a:r>
            <a:r>
              <a:rPr lang="en-US" sz="3600" b="1" dirty="0" smtClean="0">
                <a:solidFill>
                  <a:srgbClr val="404040"/>
                </a:solidFill>
                <a:effectLst>
                  <a:outerShdw blurRad="38100" dist="38100" dir="2700000" algn="tl">
                    <a:srgbClr val="C0C0C0"/>
                  </a:outerShdw>
                </a:effectLst>
                <a:latin typeface="Arial Black" pitchFamily="34" charset="0"/>
              </a:rPr>
              <a:t> </a:t>
            </a:r>
            <a:endParaRPr lang="pl-PL" sz="3600" b="1" dirty="0" smtClean="0">
              <a:solidFill>
                <a:srgbClr val="404040"/>
              </a:solidFill>
              <a:effectLst>
                <a:outerShdw blurRad="38100" dist="38100" dir="2700000" algn="tl">
                  <a:srgbClr val="C0C0C0"/>
                </a:outerShdw>
              </a:effectLst>
              <a:latin typeface="Arial Black" pitchFamily="34" charset="0"/>
            </a:endParaRPr>
          </a:p>
          <a:p>
            <a:pPr marR="0" algn="ctr"/>
            <a:endParaRPr lang="pl-PL" sz="3600" b="1" dirty="0" smtClean="0">
              <a:solidFill>
                <a:srgbClr val="404040"/>
              </a:solidFill>
              <a:effectLst>
                <a:outerShdw blurRad="38100" dist="38100" dir="2700000" algn="tl">
                  <a:srgbClr val="C0C0C0"/>
                </a:outerShdw>
              </a:effectLst>
              <a:latin typeface="Arial Black" pitchFamily="34" charset="0"/>
            </a:endParaRPr>
          </a:p>
          <a:p>
            <a:pPr marR="0" algn="ctr"/>
            <a:r>
              <a:rPr lang="pl-PL" sz="1600" dirty="0" smtClean="0">
                <a:solidFill>
                  <a:srgbClr val="404040"/>
                </a:solidFill>
                <a:effectLst>
                  <a:outerShdw blurRad="38100" dist="38100" dir="2700000" algn="tl">
                    <a:srgbClr val="C0C0C0"/>
                  </a:outerShdw>
                </a:effectLst>
                <a:latin typeface="Arial Black" pitchFamily="34" charset="0"/>
              </a:rPr>
              <a:t>KISALTILMIŞ VERSİYON</a:t>
            </a:r>
            <a:endParaRPr lang="en-GB" sz="1600" dirty="0" smtClean="0">
              <a:solidFill>
                <a:srgbClr val="404040"/>
              </a:solidFill>
              <a:effectLst>
                <a:outerShdw blurRad="38100" dist="38100" dir="2700000" algn="tl">
                  <a:srgbClr val="C0C0C0"/>
                </a:outerShdw>
              </a:effectLst>
              <a:latin typeface="Arial Black" pitchFamily="34" charset="0"/>
            </a:endParaRPr>
          </a:p>
        </p:txBody>
      </p:sp>
      <p:sp>
        <p:nvSpPr>
          <p:cNvPr id="14339"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0FC9008-E511-4916-8821-E78B02D3BFB7}" type="datetime1">
              <a:rPr lang="en-GB" smtClean="0">
                <a:cs typeface="Arial" charset="0"/>
              </a:rPr>
              <a:pPr fontAlgn="base">
                <a:spcBef>
                  <a:spcPct val="0"/>
                </a:spcBef>
                <a:spcAft>
                  <a:spcPct val="0"/>
                </a:spcAft>
              </a:pPr>
              <a:t>03/06/2015</a:t>
            </a:fld>
            <a:endParaRPr lang="en-GB">
              <a:cs typeface="Arial" charset="0"/>
            </a:endParaRPr>
          </a:p>
        </p:txBody>
      </p:sp>
      <p:sp>
        <p:nvSpPr>
          <p:cNvPr id="14340"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78C14ED-F7C9-4C98-AEB4-14FB62B56AD6}" type="slidenum">
              <a:rPr lang="en-GB">
                <a:cs typeface="Arial" charset="0"/>
              </a:rPr>
              <a:pPr fontAlgn="base">
                <a:spcBef>
                  <a:spcPct val="0"/>
                </a:spcBef>
                <a:spcAft>
                  <a:spcPct val="0"/>
                </a:spcAft>
              </a:pPr>
              <a:t>1</a:t>
            </a:fld>
            <a:endParaRPr lang="en-GB">
              <a:cs typeface="Arial" charset="0"/>
            </a:endParaRPr>
          </a:p>
        </p:txBody>
      </p:sp>
      <p:sp>
        <p:nvSpPr>
          <p:cNvPr id="6" name="Footer Placeholder 5"/>
          <p:cNvSpPr>
            <a:spLocks noGrp="1"/>
          </p:cNvSpPr>
          <p:nvPr>
            <p:ph type="ftr" sz="quarter" idx="11"/>
          </p:nvPr>
        </p:nvSpPr>
        <p:spPr/>
        <p:txBody>
          <a:bodyPr/>
          <a:lstStyle/>
          <a:p>
            <a:pPr>
              <a:defRPr/>
            </a:pPr>
            <a:r>
              <a:rPr lang="en-GB"/>
              <a:t>Prepared by Mazhar UNAL, Warsaw,</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288" y="1484313"/>
            <a:ext cx="8229600" cy="4525962"/>
          </a:xfrm>
        </p:spPr>
        <p:txBody>
          <a:bodyPr>
            <a:normAutofit lnSpcReduction="10000"/>
          </a:bodyPr>
          <a:lstStyle/>
          <a:p>
            <a:pPr algn="just">
              <a:lnSpc>
                <a:spcPct val="80000"/>
              </a:lnSpc>
              <a:buFont typeface="Wingdings 3" pitchFamily="18" charset="2"/>
              <a:buNone/>
            </a:pPr>
            <a:r>
              <a:rPr lang="tr-TR" sz="1800" b="1" dirty="0" smtClean="0"/>
              <a:t>Satış Kanalları </a:t>
            </a:r>
            <a:endParaRPr lang="en-GB" sz="1800" dirty="0" smtClean="0"/>
          </a:p>
          <a:p>
            <a:pPr algn="just">
              <a:lnSpc>
                <a:spcPct val="80000"/>
              </a:lnSpc>
              <a:buFont typeface="Wingdings 3" pitchFamily="18" charset="2"/>
              <a:buNone/>
            </a:pPr>
            <a:r>
              <a:rPr lang="tr-TR" sz="1800" dirty="0" smtClean="0">
                <a:latin typeface="Arial" charset="0"/>
              </a:rPr>
              <a:t>	</a:t>
            </a:r>
            <a:r>
              <a:rPr lang="tr-TR" sz="1800" dirty="0" smtClean="0"/>
              <a:t>1.</a:t>
            </a:r>
            <a:r>
              <a:rPr lang="tr-TR" sz="1800" b="1" dirty="0" smtClean="0"/>
              <a:t>Toptancılar:</a:t>
            </a:r>
            <a:r>
              <a:rPr lang="tr-TR" sz="1800" dirty="0" smtClean="0"/>
              <a:t> Ev tekstilinde satış kanallarının başında toptancılar gelmektedir. </a:t>
            </a:r>
            <a:r>
              <a:rPr lang="tr-TR" sz="1800" b="1" dirty="0" smtClean="0"/>
              <a:t>Toplam satışların %50-%60’sı  toptancılar üzerinden gerçekleşmektedir</a:t>
            </a:r>
            <a:endParaRPr lang="en-GB" sz="1800" b="1" dirty="0" smtClean="0"/>
          </a:p>
          <a:p>
            <a:pPr algn="just">
              <a:lnSpc>
                <a:spcPct val="80000"/>
              </a:lnSpc>
              <a:buFont typeface="Wingdings 3" pitchFamily="18" charset="2"/>
              <a:buNone/>
            </a:pPr>
            <a:r>
              <a:rPr lang="tr-TR" sz="1800" dirty="0" smtClean="0">
                <a:latin typeface="Arial" charset="0"/>
              </a:rPr>
              <a:t>	</a:t>
            </a:r>
          </a:p>
          <a:p>
            <a:pPr algn="just">
              <a:lnSpc>
                <a:spcPct val="80000"/>
              </a:lnSpc>
              <a:buFont typeface="Wingdings 3" pitchFamily="18" charset="2"/>
              <a:buNone/>
            </a:pPr>
            <a:r>
              <a:rPr lang="tr-TR" sz="1800" dirty="0" smtClean="0">
                <a:latin typeface="Arial" charset="0"/>
              </a:rPr>
              <a:t>	</a:t>
            </a:r>
            <a:r>
              <a:rPr lang="tr-TR" sz="1800" dirty="0" smtClean="0"/>
              <a:t>2. </a:t>
            </a:r>
            <a:r>
              <a:rPr lang="tr-TR" sz="1800" b="1" dirty="0" smtClean="0"/>
              <a:t>Zincir Mağazalar:</a:t>
            </a:r>
            <a:r>
              <a:rPr lang="tr-TR" sz="1800" dirty="0" smtClean="0"/>
              <a:t> Polonya geneline yayılmış zincir mağazalar (Ikea, Leroy Merlin, Obi gibi yapı-dekor-mobilya marketlerinin yanı sıra perakende satış zincirleri (Zara, Home&amp;You vb. gibi ) satışların </a:t>
            </a:r>
            <a:r>
              <a:rPr lang="tr-TR" sz="1800" b="1" dirty="0" smtClean="0"/>
              <a:t>%40-%30'unu</a:t>
            </a:r>
            <a:r>
              <a:rPr lang="tr-TR" sz="1800" dirty="0" smtClean="0"/>
              <a:t> gerçekleştirmektedir. </a:t>
            </a:r>
            <a:endParaRPr lang="en-GB" sz="1800" dirty="0" smtClean="0"/>
          </a:p>
          <a:p>
            <a:pPr algn="just">
              <a:lnSpc>
                <a:spcPct val="80000"/>
              </a:lnSpc>
              <a:buFont typeface="Wingdings 3" pitchFamily="18" charset="2"/>
              <a:buNone/>
            </a:pPr>
            <a:r>
              <a:rPr lang="tr-TR" sz="1800" dirty="0" smtClean="0">
                <a:latin typeface="Arial" charset="0"/>
              </a:rPr>
              <a:t>	</a:t>
            </a:r>
          </a:p>
          <a:p>
            <a:pPr algn="just">
              <a:lnSpc>
                <a:spcPct val="80000"/>
              </a:lnSpc>
              <a:buFont typeface="Wingdings 3" pitchFamily="18" charset="2"/>
              <a:buNone/>
            </a:pPr>
            <a:r>
              <a:rPr lang="tr-TR" sz="1800" dirty="0" smtClean="0">
                <a:latin typeface="Arial" charset="0"/>
              </a:rPr>
              <a:t>	</a:t>
            </a:r>
            <a:r>
              <a:rPr lang="tr-TR" sz="1800" dirty="0" smtClean="0"/>
              <a:t>3. </a:t>
            </a:r>
            <a:r>
              <a:rPr lang="tr-TR" sz="1800" b="1" dirty="0" smtClean="0"/>
              <a:t>Butik Mağazalar:</a:t>
            </a:r>
            <a:r>
              <a:rPr lang="tr-TR" sz="1800" dirty="0" smtClean="0"/>
              <a:t> Geleneksel butik mağazalar ve internet mağazaları üzerinden yapılan satışlar ise </a:t>
            </a:r>
            <a:r>
              <a:rPr lang="tr-TR" sz="1800" b="1" dirty="0" smtClean="0"/>
              <a:t>%10 ila %15</a:t>
            </a:r>
            <a:r>
              <a:rPr lang="tr-TR" sz="1800" dirty="0" smtClean="0"/>
              <a:t> civarındadır.</a:t>
            </a:r>
            <a:endParaRPr lang="en-GB" sz="1800" dirty="0" smtClean="0"/>
          </a:p>
          <a:p>
            <a:pPr algn="just">
              <a:lnSpc>
                <a:spcPct val="80000"/>
              </a:lnSpc>
              <a:buFont typeface="Wingdings 3" pitchFamily="18" charset="2"/>
              <a:buNone/>
            </a:pPr>
            <a:r>
              <a:rPr lang="tr-TR" sz="1800" dirty="0" smtClean="0">
                <a:latin typeface="Arial" charset="0"/>
              </a:rPr>
              <a:t>	</a:t>
            </a:r>
          </a:p>
          <a:p>
            <a:pPr algn="just">
              <a:lnSpc>
                <a:spcPct val="80000"/>
              </a:lnSpc>
              <a:buFont typeface="Wingdings 3" pitchFamily="18" charset="2"/>
              <a:buNone/>
            </a:pPr>
            <a:r>
              <a:rPr lang="tr-TR" sz="1800" dirty="0" smtClean="0">
                <a:latin typeface="Arial" charset="0"/>
              </a:rPr>
              <a:t>	</a:t>
            </a:r>
            <a:r>
              <a:rPr lang="tr-TR" sz="1800" dirty="0" smtClean="0"/>
              <a:t>4. </a:t>
            </a:r>
            <a:r>
              <a:rPr lang="tr-TR" sz="1800" b="1" dirty="0" smtClean="0"/>
              <a:t>Alış-veriş Merkezleri:</a:t>
            </a:r>
            <a:r>
              <a:rPr lang="tr-TR" sz="1800" dirty="0" smtClean="0"/>
              <a:t> Perakende satışta son 10 yıl içerisinde alışveriş merkezleri ön plana çıkmıştır. Bu alışveriş merkezleri aynı zamanda şehirlerin prestij salonları olması bakımından önem kazanmaktadır. Şehir içi ve şehir dışı merkezlerde yapılan satış, ülke genelinde toplam perakende satışın  %16’sını oluşturmaktadır. Polonya genelinde en az 5000 m² alana sahip  minimum 10 mağazanın hizmet verdiği 500 alışveriş merkezi bulunmaktadır</a:t>
            </a:r>
            <a:endParaRPr lang="en-GB" sz="1800" dirty="0" smtClean="0"/>
          </a:p>
        </p:txBody>
      </p:sp>
      <p:sp>
        <p:nvSpPr>
          <p:cNvPr id="3" name="Title 2"/>
          <p:cNvSpPr>
            <a:spLocks noGrp="1"/>
          </p:cNvSpPr>
          <p:nvPr>
            <p:ph type="title"/>
          </p:nvPr>
        </p:nvSpPr>
        <p:spPr>
          <a:xfrm>
            <a:off x="472307" y="338113"/>
            <a:ext cx="8229600" cy="1143000"/>
          </a:xfrm>
        </p:spPr>
        <p:txBody>
          <a:bodyPr/>
          <a:lstStyle/>
          <a:p>
            <a:pPr algn="ctr" fontAlgn="auto">
              <a:spcAft>
                <a:spcPts val="0"/>
              </a:spcAft>
              <a:defRPr/>
            </a:pPr>
            <a:r>
              <a:rPr lang="pl-PL" dirty="0" smtClean="0"/>
              <a:t>POLONYA’DA EV TEKSTİLİ</a:t>
            </a:r>
            <a:endParaRPr lang="en-GB" dirty="0"/>
          </a:p>
        </p:txBody>
      </p:sp>
      <p:sp>
        <p:nvSpPr>
          <p:cNvPr id="45059"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46DEE6A-890B-4027-9422-CB2644B28969}" type="datetime1">
              <a:rPr lang="en-GB" smtClean="0">
                <a:cs typeface="Arial" charset="0"/>
              </a:rPr>
              <a:pPr fontAlgn="base">
                <a:spcBef>
                  <a:spcPct val="0"/>
                </a:spcBef>
                <a:spcAft>
                  <a:spcPct val="0"/>
                </a:spcAft>
              </a:pPr>
              <a:t>03/06/2015</a:t>
            </a:fld>
            <a:endParaRPr lang="en-GB">
              <a:cs typeface="Arial" charset="0"/>
            </a:endParaRPr>
          </a:p>
        </p:txBody>
      </p:sp>
      <p:sp>
        <p:nvSpPr>
          <p:cNvPr id="45060"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FA9D780-0B07-445C-9206-022DCF3DE341}" type="slidenum">
              <a:rPr lang="en-GB">
                <a:cs typeface="Arial" charset="0"/>
              </a:rPr>
              <a:pPr fontAlgn="base">
                <a:spcBef>
                  <a:spcPct val="0"/>
                </a:spcBef>
                <a:spcAft>
                  <a:spcPct val="0"/>
                </a:spcAft>
              </a:pPr>
              <a:t>10</a:t>
            </a:fld>
            <a:endParaRPr lang="en-GB">
              <a:cs typeface="Arial" charset="0"/>
            </a:endParaRPr>
          </a:p>
        </p:txBody>
      </p:sp>
      <p:sp>
        <p:nvSpPr>
          <p:cNvPr id="45061"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77A82EA-A3A6-4F98-A076-F45CCEEF74A0}" type="datetime1">
              <a:rPr lang="en-GB" smtClean="0">
                <a:cs typeface="Arial" charset="0"/>
              </a:rPr>
              <a:pPr fontAlgn="base">
                <a:spcBef>
                  <a:spcPct val="0"/>
                </a:spcBef>
                <a:spcAft>
                  <a:spcPct val="0"/>
                </a:spcAft>
              </a:pPr>
              <a:t>03/06/2015</a:t>
            </a:fld>
            <a:endParaRPr lang="en-GB">
              <a:cs typeface="Arial" charset="0"/>
            </a:endParaRPr>
          </a:p>
        </p:txBody>
      </p:sp>
      <p:sp>
        <p:nvSpPr>
          <p:cNvPr id="44034"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44035"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6B96373-093D-43C6-AE93-0B6254366FB7}" type="slidenum">
              <a:rPr lang="en-GB">
                <a:cs typeface="Arial" charset="0"/>
              </a:rPr>
              <a:pPr fontAlgn="base">
                <a:spcBef>
                  <a:spcPct val="0"/>
                </a:spcBef>
                <a:spcAft>
                  <a:spcPct val="0"/>
                </a:spcAft>
              </a:pPr>
              <a:t>11</a:t>
            </a:fld>
            <a:endParaRPr lang="en-GB">
              <a:cs typeface="Arial" charset="0"/>
            </a:endParaRPr>
          </a:p>
        </p:txBody>
      </p:sp>
      <p:sp>
        <p:nvSpPr>
          <p:cNvPr id="6" name="Title 5"/>
          <p:cNvSpPr>
            <a:spLocks noGrp="1"/>
          </p:cNvSpPr>
          <p:nvPr>
            <p:ph type="title"/>
          </p:nvPr>
        </p:nvSpPr>
        <p:spPr>
          <a:xfrm>
            <a:off x="614165" y="550392"/>
            <a:ext cx="8229600" cy="1143000"/>
          </a:xfrm>
        </p:spPr>
        <p:txBody>
          <a:bodyPr/>
          <a:lstStyle/>
          <a:p>
            <a:pPr algn="ctr" fontAlgn="auto">
              <a:spcAft>
                <a:spcPts val="0"/>
              </a:spcAft>
              <a:defRPr/>
            </a:pPr>
            <a:r>
              <a:rPr lang="pl-PL" sz="3200" dirty="0" smtClean="0"/>
              <a:t>POLONYA’DA EV TEKSTİLİ</a:t>
            </a:r>
            <a:br>
              <a:rPr lang="pl-PL" sz="3200" dirty="0" smtClean="0"/>
            </a:br>
            <a:r>
              <a:rPr lang="pl-PL" sz="2000" dirty="0" smtClean="0"/>
              <a:t>ZİNCİR MAĞAZALAR</a:t>
            </a:r>
            <a:endParaRPr lang="en-GB" sz="2000" dirty="0"/>
          </a:p>
        </p:txBody>
      </p:sp>
      <p:pic>
        <p:nvPicPr>
          <p:cNvPr id="44037" name="Content Placeholder 6"/>
          <p:cNvPicPr>
            <a:picLocks noGrp="1"/>
          </p:cNvPicPr>
          <p:nvPr>
            <p:ph idx="1"/>
          </p:nvPr>
        </p:nvPicPr>
        <p:blipFill>
          <a:blip r:embed="rId2" cstate="print"/>
          <a:srcRect/>
          <a:stretch>
            <a:fillRect/>
          </a:stretch>
        </p:blipFill>
        <p:spPr>
          <a:xfrm>
            <a:off x="539750" y="2781300"/>
            <a:ext cx="1223963" cy="1223963"/>
          </a:xfrm>
        </p:spPr>
      </p:pic>
      <p:pic>
        <p:nvPicPr>
          <p:cNvPr id="44038" name="Picture 7"/>
          <p:cNvPicPr>
            <a:picLocks noChangeAspect="1" noChangeArrowheads="1"/>
          </p:cNvPicPr>
          <p:nvPr/>
        </p:nvPicPr>
        <p:blipFill>
          <a:blip r:embed="rId3" cstate="print"/>
          <a:srcRect/>
          <a:stretch>
            <a:fillRect/>
          </a:stretch>
        </p:blipFill>
        <p:spPr bwMode="auto">
          <a:xfrm>
            <a:off x="755650" y="1989138"/>
            <a:ext cx="792163" cy="719137"/>
          </a:xfrm>
          <a:prstGeom prst="rect">
            <a:avLst/>
          </a:prstGeom>
          <a:noFill/>
          <a:ln w="9525">
            <a:noFill/>
            <a:miter lim="800000"/>
            <a:headEnd/>
            <a:tailEnd/>
          </a:ln>
        </p:spPr>
      </p:pic>
      <p:pic>
        <p:nvPicPr>
          <p:cNvPr id="44039" name="Picture 8"/>
          <p:cNvPicPr>
            <a:picLocks noChangeAspect="1" noChangeArrowheads="1"/>
          </p:cNvPicPr>
          <p:nvPr/>
        </p:nvPicPr>
        <p:blipFill>
          <a:blip r:embed="rId4" cstate="print"/>
          <a:srcRect/>
          <a:stretch>
            <a:fillRect/>
          </a:stretch>
        </p:blipFill>
        <p:spPr bwMode="auto">
          <a:xfrm>
            <a:off x="2124075" y="1989138"/>
            <a:ext cx="1368425" cy="431800"/>
          </a:xfrm>
          <a:prstGeom prst="rect">
            <a:avLst/>
          </a:prstGeom>
          <a:noFill/>
          <a:ln w="9525">
            <a:noFill/>
            <a:miter lim="800000"/>
            <a:headEnd/>
            <a:tailEnd/>
          </a:ln>
        </p:spPr>
      </p:pic>
      <p:pic>
        <p:nvPicPr>
          <p:cNvPr id="44040" name="Picture 9"/>
          <p:cNvPicPr>
            <a:picLocks noChangeAspect="1" noChangeArrowheads="1"/>
          </p:cNvPicPr>
          <p:nvPr/>
        </p:nvPicPr>
        <p:blipFill>
          <a:blip r:embed="rId5" cstate="print"/>
          <a:srcRect/>
          <a:stretch>
            <a:fillRect/>
          </a:stretch>
        </p:blipFill>
        <p:spPr bwMode="auto">
          <a:xfrm>
            <a:off x="4067175" y="1989138"/>
            <a:ext cx="2376488" cy="719137"/>
          </a:xfrm>
          <a:prstGeom prst="rect">
            <a:avLst/>
          </a:prstGeom>
          <a:noFill/>
          <a:ln w="9525">
            <a:noFill/>
            <a:miter lim="800000"/>
            <a:headEnd/>
            <a:tailEnd/>
          </a:ln>
        </p:spPr>
      </p:pic>
      <p:pic>
        <p:nvPicPr>
          <p:cNvPr id="44041" name="Picture 10"/>
          <p:cNvPicPr>
            <a:picLocks noChangeAspect="1" noChangeArrowheads="1"/>
          </p:cNvPicPr>
          <p:nvPr/>
        </p:nvPicPr>
        <p:blipFill>
          <a:blip r:embed="rId6" cstate="print"/>
          <a:srcRect/>
          <a:stretch>
            <a:fillRect/>
          </a:stretch>
        </p:blipFill>
        <p:spPr bwMode="auto">
          <a:xfrm>
            <a:off x="6875463" y="1628775"/>
            <a:ext cx="1800225" cy="1079500"/>
          </a:xfrm>
          <a:prstGeom prst="rect">
            <a:avLst/>
          </a:prstGeom>
          <a:noFill/>
          <a:ln w="9525">
            <a:noFill/>
            <a:miter lim="800000"/>
            <a:headEnd/>
            <a:tailEnd/>
          </a:ln>
        </p:spPr>
      </p:pic>
      <p:pic>
        <p:nvPicPr>
          <p:cNvPr id="44042" name="Picture 11"/>
          <p:cNvPicPr>
            <a:picLocks noChangeAspect="1" noChangeArrowheads="1"/>
          </p:cNvPicPr>
          <p:nvPr/>
        </p:nvPicPr>
        <p:blipFill>
          <a:blip r:embed="rId7" cstate="print"/>
          <a:srcRect/>
          <a:stretch>
            <a:fillRect/>
          </a:stretch>
        </p:blipFill>
        <p:spPr bwMode="auto">
          <a:xfrm>
            <a:off x="3132138" y="5373688"/>
            <a:ext cx="1727200" cy="935037"/>
          </a:xfrm>
          <a:prstGeom prst="rect">
            <a:avLst/>
          </a:prstGeom>
          <a:noFill/>
          <a:ln w="9525">
            <a:noFill/>
            <a:miter lim="800000"/>
            <a:headEnd/>
            <a:tailEnd/>
          </a:ln>
        </p:spPr>
      </p:pic>
      <p:pic>
        <p:nvPicPr>
          <p:cNvPr id="44043" name="Picture 12"/>
          <p:cNvPicPr>
            <a:picLocks noChangeAspect="1" noChangeArrowheads="1"/>
          </p:cNvPicPr>
          <p:nvPr/>
        </p:nvPicPr>
        <p:blipFill>
          <a:blip r:embed="rId8" cstate="print"/>
          <a:srcRect/>
          <a:stretch>
            <a:fillRect/>
          </a:stretch>
        </p:blipFill>
        <p:spPr bwMode="auto">
          <a:xfrm>
            <a:off x="2627313" y="2852738"/>
            <a:ext cx="2016125" cy="863600"/>
          </a:xfrm>
          <a:prstGeom prst="rect">
            <a:avLst/>
          </a:prstGeom>
          <a:noFill/>
          <a:ln w="9525">
            <a:noFill/>
            <a:miter lim="800000"/>
            <a:headEnd/>
            <a:tailEnd/>
          </a:ln>
        </p:spPr>
      </p:pic>
      <p:pic>
        <p:nvPicPr>
          <p:cNvPr id="44044" name="Picture 13" descr="logo"/>
          <p:cNvPicPr>
            <a:picLocks noChangeAspect="1" noChangeArrowheads="1"/>
          </p:cNvPicPr>
          <p:nvPr/>
        </p:nvPicPr>
        <p:blipFill>
          <a:blip r:embed="rId9" cstate="print"/>
          <a:srcRect/>
          <a:stretch>
            <a:fillRect/>
          </a:stretch>
        </p:blipFill>
        <p:spPr bwMode="auto">
          <a:xfrm>
            <a:off x="5364163" y="2997200"/>
            <a:ext cx="3311525" cy="287338"/>
          </a:xfrm>
          <a:prstGeom prst="rect">
            <a:avLst/>
          </a:prstGeom>
          <a:noFill/>
          <a:ln w="9525">
            <a:noFill/>
            <a:miter lim="800000"/>
            <a:headEnd/>
            <a:tailEnd/>
          </a:ln>
        </p:spPr>
      </p:pic>
      <p:pic>
        <p:nvPicPr>
          <p:cNvPr id="44045" name="Picture 14" descr="Duman Polska"/>
          <p:cNvPicPr>
            <a:picLocks noChangeAspect="1" noChangeArrowheads="1"/>
          </p:cNvPicPr>
          <p:nvPr/>
        </p:nvPicPr>
        <p:blipFill>
          <a:blip r:embed="rId10" cstate="print"/>
          <a:srcRect/>
          <a:stretch>
            <a:fillRect/>
          </a:stretch>
        </p:blipFill>
        <p:spPr bwMode="auto">
          <a:xfrm>
            <a:off x="468313" y="4437063"/>
            <a:ext cx="1800225" cy="863600"/>
          </a:xfrm>
          <a:prstGeom prst="rect">
            <a:avLst/>
          </a:prstGeom>
          <a:noFill/>
          <a:ln w="9525">
            <a:noFill/>
            <a:miter lim="800000"/>
            <a:headEnd/>
            <a:tailEnd/>
          </a:ln>
        </p:spPr>
      </p:pic>
      <p:pic>
        <p:nvPicPr>
          <p:cNvPr id="44046" name="Picture 15" descr="ADORN HOME"/>
          <p:cNvPicPr>
            <a:picLocks noChangeAspect="1" noChangeArrowheads="1"/>
          </p:cNvPicPr>
          <p:nvPr/>
        </p:nvPicPr>
        <p:blipFill>
          <a:blip r:embed="rId11" cstate="print"/>
          <a:srcRect/>
          <a:stretch>
            <a:fillRect/>
          </a:stretch>
        </p:blipFill>
        <p:spPr bwMode="auto">
          <a:xfrm>
            <a:off x="2916238" y="4292600"/>
            <a:ext cx="2447925" cy="792163"/>
          </a:xfrm>
          <a:prstGeom prst="rect">
            <a:avLst/>
          </a:prstGeom>
          <a:noFill/>
          <a:ln w="9525">
            <a:noFill/>
            <a:miter lim="800000"/>
            <a:headEnd/>
            <a:tailEnd/>
          </a:ln>
        </p:spPr>
      </p:pic>
      <p:pic>
        <p:nvPicPr>
          <p:cNvPr id="44047" name="Picture 16" descr="tuva home ev tekstili san. tic. ltd. şti ile ilgili görsel sonucu"/>
          <p:cNvPicPr>
            <a:picLocks noChangeAspect="1" noChangeArrowheads="1"/>
          </p:cNvPicPr>
          <p:nvPr/>
        </p:nvPicPr>
        <p:blipFill>
          <a:blip r:embed="rId12" cstate="print"/>
          <a:srcRect/>
          <a:stretch>
            <a:fillRect/>
          </a:stretch>
        </p:blipFill>
        <p:spPr bwMode="auto">
          <a:xfrm>
            <a:off x="6443663" y="4437063"/>
            <a:ext cx="2160587" cy="792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231" name="Group 359"/>
          <p:cNvGraphicFramePr>
            <a:graphicFrameLocks noGrp="1"/>
          </p:cNvGraphicFramePr>
          <p:nvPr>
            <p:ph/>
          </p:nvPr>
        </p:nvGraphicFramePr>
        <p:xfrm>
          <a:off x="457200" y="115888"/>
          <a:ext cx="8229600" cy="6624639"/>
        </p:xfrm>
        <a:graphic>
          <a:graphicData uri="http://schemas.openxmlformats.org/drawingml/2006/table">
            <a:tbl>
              <a:tblPr/>
              <a:tblGrid>
                <a:gridCol w="2743200"/>
                <a:gridCol w="2743200"/>
                <a:gridCol w="2743200"/>
              </a:tblGrid>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178 Mağaza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150 metrekare </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40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200 metrekare </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101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500 metrekare </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35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200 metrekare </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0575">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15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300 metrekare </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12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2015 yıl sonuna 30 mağaza hedef150-250 Metrekare</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4675">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9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Her biri 300 metrekare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6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500-700 Metrekare</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5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350-700 Metrekare</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3088">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endParaRPr kumimoji="0" lang="en-US" sz="2300" b="0" i="0" u="none" strike="noStrike" cap="none" normalizeH="0" baseline="0" smtClean="0">
                        <a:ln>
                          <a:noFill/>
                        </a:ln>
                        <a:solidFill>
                          <a:schemeClr val="tx1"/>
                        </a:solidFill>
                        <a:effectLst/>
                        <a:latin typeface="Lucida Sans Unicode"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2 Mağaza</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09538" marR="0" lvl="0" indent="0" algn="l" defTabSz="914400" rtl="0" eaLnBrk="1" fontAlgn="base" latinLnBrk="0" hangingPunct="1">
                        <a:lnSpc>
                          <a:spcPct val="100000"/>
                        </a:lnSpc>
                        <a:spcBef>
                          <a:spcPts val="400"/>
                        </a:spcBef>
                        <a:spcAft>
                          <a:spcPct val="0"/>
                        </a:spcAft>
                        <a:buClr>
                          <a:schemeClr val="accent1"/>
                        </a:buClr>
                        <a:buSzPct val="68000"/>
                        <a:buFont typeface="Wingdings 3" pitchFamily="18" charset="2"/>
                        <a:buNone/>
                        <a:tabLst/>
                      </a:pPr>
                      <a:r>
                        <a:rPr kumimoji="0" lang="tr-TR"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rPr>
                        <a:t>400-600 Metrekare</a:t>
                      </a:r>
                      <a:endParaRPr kumimoji="0" lang="en-US" sz="1800" b="1" i="0" u="none" strike="noStrike" cap="none" normalizeH="0" baseline="0" smtClean="0">
                        <a:ln>
                          <a:noFill/>
                        </a:ln>
                        <a:solidFill>
                          <a:schemeClr val="tx1"/>
                        </a:solidFill>
                        <a:effectLst>
                          <a:outerShdw blurRad="38100" dist="38100" dir="2700000" algn="tl">
                            <a:srgbClr val="C0C0C0"/>
                          </a:outerShdw>
                        </a:effectLst>
                        <a:latin typeface="Lucida Sans Unicode"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80172" name="Picture 300"/>
          <p:cNvPicPr>
            <a:picLocks noChangeAspect="1" noChangeArrowheads="1"/>
          </p:cNvPicPr>
          <p:nvPr/>
        </p:nvPicPr>
        <p:blipFill>
          <a:blip r:embed="rId2" cstate="print"/>
          <a:srcRect/>
          <a:stretch>
            <a:fillRect/>
          </a:stretch>
        </p:blipFill>
        <p:spPr bwMode="auto">
          <a:xfrm>
            <a:off x="539750" y="2781300"/>
            <a:ext cx="2592388" cy="657225"/>
          </a:xfrm>
          <a:prstGeom prst="rect">
            <a:avLst/>
          </a:prstGeom>
          <a:noFill/>
          <a:ln w="9525">
            <a:noFill/>
            <a:miter lim="800000"/>
            <a:headEnd/>
            <a:tailEnd/>
          </a:ln>
        </p:spPr>
      </p:pic>
      <p:pic>
        <p:nvPicPr>
          <p:cNvPr id="80179" name="Picture 307"/>
          <p:cNvPicPr>
            <a:picLocks noChangeAspect="1" noChangeArrowheads="1"/>
          </p:cNvPicPr>
          <p:nvPr/>
        </p:nvPicPr>
        <p:blipFill>
          <a:blip r:embed="rId3" cstate="print"/>
          <a:srcRect/>
          <a:stretch>
            <a:fillRect/>
          </a:stretch>
        </p:blipFill>
        <p:spPr bwMode="auto">
          <a:xfrm>
            <a:off x="468313" y="1484313"/>
            <a:ext cx="2663825" cy="504825"/>
          </a:xfrm>
          <a:prstGeom prst="rect">
            <a:avLst/>
          </a:prstGeom>
          <a:noFill/>
          <a:ln w="9525">
            <a:noFill/>
            <a:miter lim="800000"/>
            <a:headEnd/>
            <a:tailEnd/>
          </a:ln>
        </p:spPr>
      </p:pic>
      <p:pic>
        <p:nvPicPr>
          <p:cNvPr id="80185" name="Picture 3"/>
          <p:cNvPicPr>
            <a:picLocks noChangeAspect="1"/>
          </p:cNvPicPr>
          <p:nvPr/>
        </p:nvPicPr>
        <p:blipFill>
          <a:blip r:embed="rId4" cstate="print"/>
          <a:srcRect/>
          <a:stretch>
            <a:fillRect/>
          </a:stretch>
        </p:blipFill>
        <p:spPr bwMode="auto">
          <a:xfrm>
            <a:off x="468313" y="115888"/>
            <a:ext cx="2663825" cy="717550"/>
          </a:xfrm>
          <a:prstGeom prst="rect">
            <a:avLst/>
          </a:prstGeom>
          <a:noFill/>
          <a:ln w="9525">
            <a:noFill/>
            <a:miter lim="800000"/>
            <a:headEnd/>
            <a:tailEnd/>
          </a:ln>
        </p:spPr>
      </p:pic>
      <p:pic>
        <p:nvPicPr>
          <p:cNvPr id="80191" name="Picture 319"/>
          <p:cNvPicPr>
            <a:picLocks noChangeAspect="1" noChangeArrowheads="1"/>
          </p:cNvPicPr>
          <p:nvPr/>
        </p:nvPicPr>
        <p:blipFill>
          <a:blip r:embed="rId5" cstate="print"/>
          <a:srcRect/>
          <a:stretch>
            <a:fillRect/>
          </a:stretch>
        </p:blipFill>
        <p:spPr bwMode="auto">
          <a:xfrm>
            <a:off x="468313" y="836613"/>
            <a:ext cx="2663825" cy="657225"/>
          </a:xfrm>
          <a:prstGeom prst="rect">
            <a:avLst/>
          </a:prstGeom>
          <a:noFill/>
          <a:ln w="9525">
            <a:noFill/>
            <a:miter lim="800000"/>
            <a:headEnd/>
            <a:tailEnd/>
          </a:ln>
        </p:spPr>
      </p:pic>
      <p:pic>
        <p:nvPicPr>
          <p:cNvPr id="80197" name="Picture 325"/>
          <p:cNvPicPr>
            <a:picLocks noChangeAspect="1" noChangeArrowheads="1"/>
          </p:cNvPicPr>
          <p:nvPr/>
        </p:nvPicPr>
        <p:blipFill>
          <a:blip r:embed="rId6" cstate="print"/>
          <a:srcRect/>
          <a:stretch>
            <a:fillRect/>
          </a:stretch>
        </p:blipFill>
        <p:spPr bwMode="auto">
          <a:xfrm>
            <a:off x="468313" y="2133600"/>
            <a:ext cx="2592387" cy="576263"/>
          </a:xfrm>
          <a:prstGeom prst="rect">
            <a:avLst/>
          </a:prstGeom>
          <a:noFill/>
          <a:ln w="9525">
            <a:noFill/>
            <a:miter lim="800000"/>
            <a:headEnd/>
            <a:tailEnd/>
          </a:ln>
        </p:spPr>
      </p:pic>
      <p:pic>
        <p:nvPicPr>
          <p:cNvPr id="80204" name="Picture 332" descr="logo"/>
          <p:cNvPicPr>
            <a:picLocks noChangeAspect="1" noChangeArrowheads="1"/>
          </p:cNvPicPr>
          <p:nvPr/>
        </p:nvPicPr>
        <p:blipFill>
          <a:blip r:embed="rId7" cstate="print"/>
          <a:srcRect/>
          <a:stretch>
            <a:fillRect/>
          </a:stretch>
        </p:blipFill>
        <p:spPr bwMode="auto">
          <a:xfrm>
            <a:off x="468313" y="3573463"/>
            <a:ext cx="2705100" cy="863600"/>
          </a:xfrm>
          <a:prstGeom prst="rect">
            <a:avLst/>
          </a:prstGeom>
          <a:noFill/>
          <a:ln w="9525">
            <a:noFill/>
            <a:miter lim="800000"/>
            <a:headEnd/>
            <a:tailEnd/>
          </a:ln>
        </p:spPr>
      </p:pic>
      <p:pic>
        <p:nvPicPr>
          <p:cNvPr id="80210" name="Picture 338"/>
          <p:cNvPicPr>
            <a:picLocks noChangeAspect="1" noChangeArrowheads="1"/>
          </p:cNvPicPr>
          <p:nvPr/>
        </p:nvPicPr>
        <p:blipFill>
          <a:blip r:embed="rId8" cstate="print"/>
          <a:srcRect/>
          <a:stretch>
            <a:fillRect/>
          </a:stretch>
        </p:blipFill>
        <p:spPr bwMode="auto">
          <a:xfrm>
            <a:off x="468313" y="4581525"/>
            <a:ext cx="2635250" cy="574675"/>
          </a:xfrm>
          <a:prstGeom prst="rect">
            <a:avLst/>
          </a:prstGeom>
          <a:noFill/>
          <a:ln w="9525">
            <a:noFill/>
            <a:miter lim="800000"/>
            <a:headEnd/>
            <a:tailEnd/>
          </a:ln>
        </p:spPr>
      </p:pic>
      <p:pic>
        <p:nvPicPr>
          <p:cNvPr id="80216" name="Picture 344" descr="Duman Polska"/>
          <p:cNvPicPr>
            <a:picLocks noChangeAspect="1" noChangeArrowheads="1"/>
          </p:cNvPicPr>
          <p:nvPr/>
        </p:nvPicPr>
        <p:blipFill>
          <a:blip r:embed="rId9" cstate="print"/>
          <a:srcRect/>
          <a:stretch>
            <a:fillRect/>
          </a:stretch>
        </p:blipFill>
        <p:spPr bwMode="auto">
          <a:xfrm>
            <a:off x="468313" y="5084763"/>
            <a:ext cx="2590800" cy="617537"/>
          </a:xfrm>
          <a:prstGeom prst="rect">
            <a:avLst/>
          </a:prstGeom>
          <a:noFill/>
          <a:ln w="9525">
            <a:noFill/>
            <a:miter lim="800000"/>
            <a:headEnd/>
            <a:tailEnd/>
          </a:ln>
        </p:spPr>
      </p:pic>
      <p:pic>
        <p:nvPicPr>
          <p:cNvPr id="80221" name="Picture 349" descr="ADORN HOME"/>
          <p:cNvPicPr>
            <a:picLocks noChangeAspect="1" noChangeArrowheads="1"/>
          </p:cNvPicPr>
          <p:nvPr/>
        </p:nvPicPr>
        <p:blipFill>
          <a:blip r:embed="rId10" cstate="print"/>
          <a:srcRect/>
          <a:stretch>
            <a:fillRect/>
          </a:stretch>
        </p:blipFill>
        <p:spPr bwMode="auto">
          <a:xfrm>
            <a:off x="468313" y="5589588"/>
            <a:ext cx="2305050" cy="704850"/>
          </a:xfrm>
          <a:prstGeom prst="rect">
            <a:avLst/>
          </a:prstGeom>
          <a:noFill/>
          <a:ln w="9525">
            <a:noFill/>
            <a:miter lim="800000"/>
            <a:headEnd/>
            <a:tailEnd/>
          </a:ln>
        </p:spPr>
      </p:pic>
      <p:pic>
        <p:nvPicPr>
          <p:cNvPr id="80226" name="Picture 354" descr="tuva home ev tekstili san. tic. ltd. şti ile ilgili görsel sonucu"/>
          <p:cNvPicPr>
            <a:picLocks noChangeAspect="1" noChangeArrowheads="1"/>
          </p:cNvPicPr>
          <p:nvPr/>
        </p:nvPicPr>
        <p:blipFill>
          <a:blip r:embed="rId11" cstate="print"/>
          <a:srcRect/>
          <a:stretch>
            <a:fillRect/>
          </a:stretch>
        </p:blipFill>
        <p:spPr bwMode="auto">
          <a:xfrm>
            <a:off x="468313" y="6308725"/>
            <a:ext cx="2663825" cy="371475"/>
          </a:xfrm>
          <a:prstGeom prst="rect">
            <a:avLst/>
          </a:prstGeom>
          <a:noFill/>
          <a:ln w="9525">
            <a:noFill/>
            <a:miter lim="800000"/>
            <a:headEnd/>
            <a:tailEnd/>
          </a:ln>
        </p:spPr>
      </p:pic>
      <p:sp>
        <p:nvSpPr>
          <p:cNvPr id="58" name="Date Placeholder 57"/>
          <p:cNvSpPr>
            <a:spLocks noGrp="1"/>
          </p:cNvSpPr>
          <p:nvPr>
            <p:ph type="dt" sz="half" idx="10"/>
          </p:nvPr>
        </p:nvSpPr>
        <p:spPr/>
        <p:txBody>
          <a:bodyPr/>
          <a:lstStyle/>
          <a:p>
            <a:pPr>
              <a:defRPr/>
            </a:pPr>
            <a:fld id="{DC98E976-806F-4AD6-A2E8-7AF851456B7A}" type="datetime1">
              <a:rPr lang="en-GB" smtClean="0"/>
              <a:pPr>
                <a:defRPr/>
              </a:pPr>
              <a:t>03/06/2015</a:t>
            </a:fld>
            <a:endParaRPr lang="en-GB"/>
          </a:p>
        </p:txBody>
      </p:sp>
      <p:sp>
        <p:nvSpPr>
          <p:cNvPr id="59" name="Slide Number Placeholder 58"/>
          <p:cNvSpPr>
            <a:spLocks noGrp="1"/>
          </p:cNvSpPr>
          <p:nvPr>
            <p:ph type="sldNum" sz="quarter" idx="12"/>
          </p:nvPr>
        </p:nvSpPr>
        <p:spPr/>
        <p:txBody>
          <a:bodyPr/>
          <a:lstStyle/>
          <a:p>
            <a:pPr>
              <a:defRPr/>
            </a:pPr>
            <a:fld id="{4BB6D93B-164C-4241-94A6-9471A96C6603}" type="slidenum">
              <a:rPr lang="en-GB" smtClean="0"/>
              <a:pPr>
                <a:defRPr/>
              </a:pPr>
              <a:t>12</a:t>
            </a:fld>
            <a:endParaRPr lang="en-GB"/>
          </a:p>
        </p:txBody>
      </p:sp>
      <p:sp>
        <p:nvSpPr>
          <p:cNvPr id="60" name="Footer Placeholder 59"/>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68313" y="1989138"/>
            <a:ext cx="8229600" cy="4525962"/>
          </a:xfrm>
        </p:spPr>
        <p:txBody>
          <a:bodyPr>
            <a:normAutofit/>
          </a:bodyPr>
          <a:lstStyle/>
          <a:p>
            <a:pPr algn="just">
              <a:lnSpc>
                <a:spcPct val="80000"/>
              </a:lnSpc>
            </a:pPr>
            <a:r>
              <a:rPr lang="tr-TR" sz="2000" smtClean="0"/>
              <a:t>Polonya pek çok Avrupa ülkesine göre nitelikli eleman ve karşılaştırmalı olarak düşük işletme maliyeti avantajını taşımaktadır. </a:t>
            </a:r>
          </a:p>
          <a:p>
            <a:pPr algn="just">
              <a:lnSpc>
                <a:spcPct val="80000"/>
              </a:lnSpc>
              <a:buFont typeface="Wingdings 3" pitchFamily="18" charset="2"/>
              <a:buNone/>
            </a:pPr>
            <a:endParaRPr lang="tr-TR" sz="2000" smtClean="0"/>
          </a:p>
          <a:p>
            <a:pPr algn="just">
              <a:lnSpc>
                <a:spcPct val="80000"/>
              </a:lnSpc>
            </a:pPr>
            <a:r>
              <a:rPr lang="tr-TR" sz="2000" smtClean="0"/>
              <a:t>Polonya ekonomisi istikrarlıdır. </a:t>
            </a:r>
          </a:p>
          <a:p>
            <a:pPr algn="just">
              <a:lnSpc>
                <a:spcPct val="80000"/>
              </a:lnSpc>
              <a:buFont typeface="Wingdings 3" pitchFamily="18" charset="2"/>
              <a:buNone/>
            </a:pPr>
            <a:endParaRPr lang="tr-TR" sz="2000" smtClean="0"/>
          </a:p>
          <a:p>
            <a:pPr algn="just">
              <a:lnSpc>
                <a:spcPct val="80000"/>
              </a:lnSpc>
            </a:pPr>
            <a:r>
              <a:rPr lang="tr-TR" sz="2000" smtClean="0"/>
              <a:t>Yasaların AB yasalarına uyum süreci tamamlanmıştır. </a:t>
            </a:r>
          </a:p>
          <a:p>
            <a:pPr algn="just">
              <a:lnSpc>
                <a:spcPct val="80000"/>
              </a:lnSpc>
            </a:pPr>
            <a:endParaRPr lang="tr-TR" sz="2000" smtClean="0"/>
          </a:p>
          <a:p>
            <a:pPr algn="just">
              <a:lnSpc>
                <a:spcPct val="80000"/>
              </a:lnSpc>
            </a:pPr>
            <a:r>
              <a:rPr lang="tr-TR" sz="2000" smtClean="0"/>
              <a:t> AB fonları sayesinde alt yapı yatırımları bütün hızıyla devam etmektedir. </a:t>
            </a:r>
          </a:p>
          <a:p>
            <a:pPr algn="just">
              <a:lnSpc>
                <a:spcPct val="80000"/>
              </a:lnSpc>
              <a:buFont typeface="Wingdings 3" pitchFamily="18" charset="2"/>
              <a:buNone/>
            </a:pPr>
            <a:endParaRPr lang="tr-TR" sz="2000" smtClean="0"/>
          </a:p>
          <a:p>
            <a:pPr algn="just">
              <a:lnSpc>
                <a:spcPct val="80000"/>
              </a:lnSpc>
            </a:pPr>
            <a:r>
              <a:rPr lang="tr-TR" sz="2000" smtClean="0"/>
              <a:t>Ülkenin nüfus büyüklüğü, önemli pazarlara yakınlığı, doğrudan yabancı  yatırımlar, milli paranın Avro ve Dolar karşısındaki istikrarı, </a:t>
            </a:r>
            <a:r>
              <a:rPr lang="tr-TR" sz="2000" b="1" smtClean="0"/>
              <a:t>çok düşük faiz oranları ve düşük enflasyon gibi avantajlar bulunmaktadır. </a:t>
            </a:r>
          </a:p>
          <a:p>
            <a:pPr>
              <a:lnSpc>
                <a:spcPct val="80000"/>
              </a:lnSpc>
            </a:pPr>
            <a:endParaRPr lang="tr-TR" sz="2000" b="1" smtClean="0"/>
          </a:p>
        </p:txBody>
      </p:sp>
      <p:sp>
        <p:nvSpPr>
          <p:cNvPr id="2" name="Title 1"/>
          <p:cNvSpPr>
            <a:spLocks noGrp="1"/>
          </p:cNvSpPr>
          <p:nvPr>
            <p:ph type="title" idx="4294967295"/>
          </p:nvPr>
        </p:nvSpPr>
        <p:spPr>
          <a:xfrm>
            <a:off x="528439" y="627162"/>
            <a:ext cx="8229600" cy="854968"/>
          </a:xfrm>
        </p:spPr>
        <p:txBody>
          <a:bodyPr rtlCol="0">
            <a:normAutofit fontScale="90000"/>
          </a:bodyPr>
          <a:lstStyle/>
          <a:p>
            <a:pPr algn="ctr" fontAlgn="auto">
              <a:spcAft>
                <a:spcPts val="0"/>
              </a:spcAft>
              <a:defRPr/>
            </a:pPr>
            <a:r>
              <a:rPr lang="pl-PL" dirty="0" smtClean="0"/>
              <a:t>POLONYA’DA YATIRIM YAPMANIN AVANTAJLARI &amp; TÜRK YATIRIMLARI</a:t>
            </a:r>
            <a:endParaRPr lang="en-GB" dirty="0"/>
          </a:p>
        </p:txBody>
      </p:sp>
      <p:sp>
        <p:nvSpPr>
          <p:cNvPr id="81924" name="Date Placeholder 3"/>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3669EB14-2324-46FD-8110-D52A8B34B522}" type="datetime1">
              <a:rPr lang="en-GB" sz="1000">
                <a:latin typeface="Lucida Sans Unicode" pitchFamily="34" charset="0"/>
              </a:rPr>
              <a:pPr/>
              <a:t>03/06/2015</a:t>
            </a:fld>
            <a:endParaRPr lang="en-GB" sz="1000">
              <a:latin typeface="Lucida Sans Unicode" pitchFamily="34" charset="0"/>
            </a:endParaRPr>
          </a:p>
        </p:txBody>
      </p:sp>
      <p:sp>
        <p:nvSpPr>
          <p:cNvPr id="81925"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81D88DE2-3E04-4E3D-8ACA-B81D651CD2F6}" type="slidenum">
              <a:rPr lang="en-GB" sz="1000">
                <a:latin typeface="Lucida Sans Unicode" pitchFamily="34" charset="0"/>
              </a:rPr>
              <a:pPr algn="r"/>
              <a:t>13</a:t>
            </a:fld>
            <a:endParaRPr lang="en-GB" sz="1000">
              <a:latin typeface="Lucida Sans Unicode" pitchFamily="34" charset="0"/>
            </a:endParaRPr>
          </a:p>
        </p:txBody>
      </p:sp>
      <p:sp>
        <p:nvSpPr>
          <p:cNvPr id="81926" name="Footer Placeholder 5"/>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7" name="Date Placeholder 6"/>
          <p:cNvSpPr>
            <a:spLocks noGrp="1"/>
          </p:cNvSpPr>
          <p:nvPr>
            <p:ph type="dt" sz="half" idx="10"/>
          </p:nvPr>
        </p:nvSpPr>
        <p:spPr/>
        <p:txBody>
          <a:bodyPr/>
          <a:lstStyle/>
          <a:p>
            <a:pPr>
              <a:defRPr/>
            </a:pPr>
            <a:fld id="{A38D1296-B6FD-4B0C-A4A1-FE812AD3BF71}" type="datetime1">
              <a:rPr lang="en-GB" smtClean="0"/>
              <a:pPr>
                <a:defRPr/>
              </a:pPr>
              <a:t>03/06/2015</a:t>
            </a:fld>
            <a:endParaRPr lang="en-GB"/>
          </a:p>
        </p:txBody>
      </p:sp>
      <p:sp>
        <p:nvSpPr>
          <p:cNvPr id="8" name="Slide Number Placeholder 7"/>
          <p:cNvSpPr>
            <a:spLocks noGrp="1"/>
          </p:cNvSpPr>
          <p:nvPr>
            <p:ph type="sldNum" sz="quarter" idx="12"/>
          </p:nvPr>
        </p:nvSpPr>
        <p:spPr/>
        <p:txBody>
          <a:bodyPr/>
          <a:lstStyle/>
          <a:p>
            <a:pPr>
              <a:defRPr/>
            </a:pPr>
            <a:fld id="{A79D7388-ABB6-4014-96C4-6ADADBAFB9AC}" type="slidenum">
              <a:rPr lang="en-GB" smtClean="0"/>
              <a:pPr>
                <a:defRPr/>
              </a:pPr>
              <a:t>13</a:t>
            </a:fld>
            <a:endParaRPr lang="en-GB"/>
          </a:p>
        </p:txBody>
      </p:sp>
      <p:sp>
        <p:nvSpPr>
          <p:cNvPr id="9" name="Footer Placeholder 8"/>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539750" y="2133600"/>
            <a:ext cx="8229600" cy="4525963"/>
          </a:xfrm>
        </p:spPr>
        <p:txBody>
          <a:bodyPr>
            <a:normAutofit/>
          </a:bodyPr>
          <a:lstStyle/>
          <a:p>
            <a:pPr algn="just">
              <a:lnSpc>
                <a:spcPct val="80000"/>
              </a:lnSpc>
            </a:pPr>
            <a:r>
              <a:rPr lang="tr-TR" sz="1800" smtClean="0"/>
              <a:t>Burada yeri gelmişken özellikle ekonomik stabilize açısından Polonya ile Türkiye arasında basit bir kıyaslama yapmak isteriz.</a:t>
            </a:r>
          </a:p>
          <a:p>
            <a:pPr algn="just">
              <a:lnSpc>
                <a:spcPct val="80000"/>
              </a:lnSpc>
              <a:buFont typeface="Wingdings 3" pitchFamily="18" charset="2"/>
              <a:buNone/>
            </a:pPr>
            <a:r>
              <a:rPr lang="tr-TR" sz="1800" smtClean="0"/>
              <a:t> </a:t>
            </a:r>
          </a:p>
          <a:p>
            <a:pPr algn="just">
              <a:lnSpc>
                <a:spcPct val="80000"/>
              </a:lnSpc>
              <a:buFont typeface="Wingdings 3" pitchFamily="18" charset="2"/>
              <a:buNone/>
            </a:pPr>
            <a:r>
              <a:rPr lang="tr-TR" sz="1800" smtClean="0"/>
              <a:t>	</a:t>
            </a:r>
            <a:r>
              <a:rPr lang="tr-TR" sz="1600" smtClean="0"/>
              <a:t>Bundan 2 yıl önce 1 TRL=2 PLN iken bugün 1 TRL = 1.32 PLN’dir. Başka bir deyişle Türk Lirası son iki yılda Polonya Zlotisine karşı % 34 değer kaybetmiştir (Avro ve Dolar karşısındaki değer kayıpları ya da çapraz kur etkileri hariç). Ürünlerini yurtdışına ihraç eden firmalar için o ülkedeki ekonomik istikrar çok önemlidir. Bu bakımdan Polonya ekonomik veya politik istikrarsızlıklardan çok uzak bir ülke konumundadır. </a:t>
            </a:r>
          </a:p>
          <a:p>
            <a:pPr algn="just">
              <a:lnSpc>
                <a:spcPct val="80000"/>
              </a:lnSpc>
              <a:buFont typeface="Wingdings 3" pitchFamily="18" charset="2"/>
              <a:buNone/>
            </a:pPr>
            <a:endParaRPr lang="tr-TR" sz="1600" smtClean="0"/>
          </a:p>
          <a:p>
            <a:pPr algn="just">
              <a:lnSpc>
                <a:spcPct val="80000"/>
              </a:lnSpc>
              <a:buFont typeface="Wingdings 3" pitchFamily="18" charset="2"/>
              <a:buNone/>
            </a:pPr>
            <a:r>
              <a:rPr lang="tr-TR" sz="1600" smtClean="0"/>
              <a:t>	Rusya’da son dönemlerdeki siyasi sürtüşmelerin peşinden gelen Rublenin hızlı değer kaybetmesinin yarattığı tahribatlar göz önüne alındığında konunun önemi daha iyi anlaşılacaktır. Rusya gibi dev bir ekonominin bile yaralarını sarması ve durumun normale dönmesinin uzun zaman alacağı ön görülmektedir. </a:t>
            </a:r>
          </a:p>
          <a:p>
            <a:pPr algn="just">
              <a:lnSpc>
                <a:spcPct val="80000"/>
              </a:lnSpc>
              <a:buFont typeface="Wingdings 3" pitchFamily="18" charset="2"/>
              <a:buNone/>
            </a:pPr>
            <a:endParaRPr lang="tr-TR" sz="1600" smtClean="0"/>
          </a:p>
          <a:p>
            <a:pPr algn="just">
              <a:lnSpc>
                <a:spcPct val="80000"/>
              </a:lnSpc>
              <a:buFont typeface="Wingdings 3" pitchFamily="18" charset="2"/>
              <a:buNone/>
            </a:pPr>
            <a:r>
              <a:rPr lang="tr-TR" sz="1600" smtClean="0"/>
              <a:t>	Diğer yandan Rusya ile Amerika ve AB arasındaki restleşmelerin bu süreci uzatacağı hatta zorlaştıracağı yorumları yaygın olarak yapılmaktadır.</a:t>
            </a:r>
          </a:p>
          <a:p>
            <a:pPr>
              <a:lnSpc>
                <a:spcPct val="80000"/>
              </a:lnSpc>
            </a:pPr>
            <a:endParaRPr lang="tr-TR" sz="1600" smtClean="0"/>
          </a:p>
        </p:txBody>
      </p:sp>
      <p:sp>
        <p:nvSpPr>
          <p:cNvPr id="3" name="Title 2"/>
          <p:cNvSpPr>
            <a:spLocks noGrp="1"/>
          </p:cNvSpPr>
          <p:nvPr>
            <p:ph type="title" idx="4294967295"/>
          </p:nvPr>
        </p:nvSpPr>
        <p:spPr>
          <a:xfrm>
            <a:off x="467544" y="836712"/>
            <a:ext cx="8229600" cy="1143000"/>
          </a:xfrm>
        </p:spPr>
        <p:txBody>
          <a:bodyPr rtlCol="0">
            <a:normAutofit fontScale="90000"/>
          </a:bodyPr>
          <a:lstStyle/>
          <a:p>
            <a:pPr algn="ctr" fontAlgn="auto">
              <a:spcAft>
                <a:spcPts val="0"/>
              </a:spcAft>
              <a:defRPr/>
            </a:pPr>
            <a:r>
              <a:rPr lang="pl-PL" dirty="0" smtClean="0"/>
              <a:t>POLONYA’DA YATIRIM YAPMANIN AVANTAJLARI &amp; TÜRK YATIRIMLARI</a:t>
            </a:r>
            <a:endParaRPr lang="en-GB" dirty="0"/>
          </a:p>
        </p:txBody>
      </p:sp>
      <p:sp>
        <p:nvSpPr>
          <p:cNvPr id="83972" name="Date Placeholder 3"/>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1BC9B8FB-C2CE-4A50-BE79-89CE6A09B256}" type="datetime1">
              <a:rPr lang="en-GB" sz="1000">
                <a:latin typeface="Lucida Sans Unicode" pitchFamily="34" charset="0"/>
              </a:rPr>
              <a:pPr/>
              <a:t>03/06/2015</a:t>
            </a:fld>
            <a:endParaRPr lang="en-GB" sz="1000">
              <a:latin typeface="Lucida Sans Unicode" pitchFamily="34" charset="0"/>
            </a:endParaRPr>
          </a:p>
        </p:txBody>
      </p:sp>
      <p:sp>
        <p:nvSpPr>
          <p:cNvPr id="83973"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4CDC1C4C-BB70-48B1-8FC1-088E5F037BA2}" type="slidenum">
              <a:rPr lang="en-GB" sz="1000">
                <a:latin typeface="Lucida Sans Unicode" pitchFamily="34" charset="0"/>
              </a:rPr>
              <a:pPr algn="r"/>
              <a:t>14</a:t>
            </a:fld>
            <a:endParaRPr lang="en-GB" sz="1000">
              <a:latin typeface="Lucida Sans Unicode" pitchFamily="34" charset="0"/>
            </a:endParaRPr>
          </a:p>
        </p:txBody>
      </p:sp>
      <p:sp>
        <p:nvSpPr>
          <p:cNvPr id="83974" name="Footer Placeholder 5"/>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7" name="Date Placeholder 6"/>
          <p:cNvSpPr>
            <a:spLocks noGrp="1"/>
          </p:cNvSpPr>
          <p:nvPr>
            <p:ph type="dt" sz="half" idx="10"/>
          </p:nvPr>
        </p:nvSpPr>
        <p:spPr/>
        <p:txBody>
          <a:bodyPr/>
          <a:lstStyle/>
          <a:p>
            <a:pPr>
              <a:defRPr/>
            </a:pPr>
            <a:fld id="{4F9A8C40-2664-46B0-BEBB-C87BCD20D887}" type="datetime1">
              <a:rPr lang="en-GB" smtClean="0"/>
              <a:pPr>
                <a:defRPr/>
              </a:pPr>
              <a:t>03/06/2015</a:t>
            </a:fld>
            <a:endParaRPr lang="en-GB"/>
          </a:p>
        </p:txBody>
      </p:sp>
      <p:sp>
        <p:nvSpPr>
          <p:cNvPr id="8" name="Slide Number Placeholder 7"/>
          <p:cNvSpPr>
            <a:spLocks noGrp="1"/>
          </p:cNvSpPr>
          <p:nvPr>
            <p:ph type="sldNum" sz="quarter" idx="12"/>
          </p:nvPr>
        </p:nvSpPr>
        <p:spPr/>
        <p:txBody>
          <a:bodyPr/>
          <a:lstStyle/>
          <a:p>
            <a:pPr>
              <a:defRPr/>
            </a:pPr>
            <a:fld id="{A79D7388-ABB6-4014-96C4-6ADADBAFB9AC}" type="slidenum">
              <a:rPr lang="en-GB" smtClean="0"/>
              <a:pPr>
                <a:defRPr/>
              </a:pPr>
              <a:t>14</a:t>
            </a:fld>
            <a:endParaRPr lang="en-GB"/>
          </a:p>
        </p:txBody>
      </p:sp>
      <p:sp>
        <p:nvSpPr>
          <p:cNvPr id="9" name="Footer Placeholder 8"/>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124744"/>
            <a:ext cx="8229600" cy="5029994"/>
          </a:xfrm>
        </p:spPr>
        <p:txBody>
          <a:bodyPr>
            <a:normAutofit/>
          </a:bodyPr>
          <a:lstStyle/>
          <a:p>
            <a:pPr algn="just">
              <a:lnSpc>
                <a:spcPct val="80000"/>
              </a:lnSpc>
            </a:pPr>
            <a:r>
              <a:rPr lang="tr-TR" sz="1700" dirty="0" smtClean="0"/>
              <a:t>Polonya piyasası aslında belki de pek çoklarınız için yabancı sayılmaz. Belki de bazı firmalar olarak bu piyasaya mal sattınız, bazılarınız halen ticaretlerine bir şekilde devam etmekteler ya da pazardan çıkmış durumdalar. Maalesef bugün geldiğimiz noktada görmekteyiz ki bunların büyük bir kısmı ayaklarını </a:t>
            </a:r>
            <a:r>
              <a:rPr lang="tr-TR" sz="1700" b="1" dirty="0" smtClean="0"/>
              <a:t>Polonya piyasasına sağlam olarak basamamışlar</a:t>
            </a:r>
            <a:r>
              <a:rPr lang="tr-TR" sz="1700" dirty="0" smtClean="0"/>
              <a:t>. Tabiri caizse bu piyasa ile olan bağları bir pamuk ipliğine bağlı gibi. Maalesef bu durumun bir çok dezavantajı var</a:t>
            </a:r>
            <a:r>
              <a:rPr lang="tr-TR" sz="1700" b="1" dirty="0" smtClean="0"/>
              <a:t>. Pazardan çok çabuk çıkmak, bir türlü doğru ürün gamını oluşturamamak , mallarını hakettiği fiyatlardan daha aşağı satmak zorunda kalmak ya da alacaklarını tahsil konusunda problemler yaşamak  gibi</a:t>
            </a:r>
            <a:r>
              <a:rPr lang="tr-TR" sz="1700" dirty="0" smtClean="0"/>
              <a:t>. Takdir edersiniz ki bunlar işletmelerimiz açısından ciddi mali külfetleri olan unsurlardır. Hepinizin bildiği üzere pazarlamada altın bir kural vardır. </a:t>
            </a:r>
            <a:r>
              <a:rPr lang="tr-TR" sz="1700" b="1" u="sng" dirty="0" smtClean="0"/>
              <a:t>Gitmediğin yer senin değildir.</a:t>
            </a:r>
            <a:r>
              <a:rPr lang="tr-TR" sz="1700" b="1" dirty="0" smtClean="0"/>
              <a:t> Artık günüzümüzde bu kural ayağını sağlamca basmadığın Pazar senin değildir şekline dönüşmüş bulunmakta. </a:t>
            </a:r>
          </a:p>
          <a:p>
            <a:pPr algn="just">
              <a:lnSpc>
                <a:spcPct val="80000"/>
              </a:lnSpc>
              <a:buFont typeface="Wingdings 3" pitchFamily="18" charset="2"/>
              <a:buNone/>
            </a:pPr>
            <a:endParaRPr lang="tr-TR" sz="1700" b="1" dirty="0" smtClean="0"/>
          </a:p>
          <a:p>
            <a:pPr algn="just">
              <a:lnSpc>
                <a:spcPct val="80000"/>
              </a:lnSpc>
            </a:pPr>
            <a:r>
              <a:rPr lang="tr-TR" sz="1700" dirty="0" smtClean="0"/>
              <a:t>İhracat destekleri (Kira, reklam, personel, marka tescil destekleri gibi) Türkiye Ticaret Merkezleri gibi son dönemlerde hayata geçirilen modern ihracat destekleri, firmalarımızın yurtdışında örgütlenmesini teşvik etmekte, mali yatırım risklerini azaltmaktadır. Belki de dünyanın başka hiç bir ülkesinde olamayan bu tür ihracat desteklerinin amacı Türk firmalarının yurtdışında sağlam yerler edinmeleri, yurtdışı pazarlarda kalıcı olmaları, markalaşma amaçlarını taşımaktadır. </a:t>
            </a:r>
          </a:p>
          <a:p>
            <a:pPr>
              <a:lnSpc>
                <a:spcPct val="80000"/>
              </a:lnSpc>
            </a:pPr>
            <a:endParaRPr lang="tr-TR" sz="1700" dirty="0" smtClean="0"/>
          </a:p>
        </p:txBody>
      </p:sp>
      <p:sp>
        <p:nvSpPr>
          <p:cNvPr id="2" name="Title 1"/>
          <p:cNvSpPr>
            <a:spLocks noGrp="1"/>
          </p:cNvSpPr>
          <p:nvPr>
            <p:ph type="title"/>
          </p:nvPr>
        </p:nvSpPr>
        <p:spPr>
          <a:xfrm>
            <a:off x="420936" y="48171"/>
            <a:ext cx="8229600" cy="1012974"/>
          </a:xfrm>
        </p:spPr>
        <p:txBody>
          <a:bodyPr>
            <a:normAutofit fontScale="90000"/>
          </a:bodyPr>
          <a:lstStyle/>
          <a:p>
            <a:pPr algn="ctr" fontAlgn="auto">
              <a:spcAft>
                <a:spcPts val="0"/>
              </a:spcAft>
              <a:defRPr/>
            </a:pPr>
            <a:r>
              <a:rPr lang="pl-PL" dirty="0" smtClean="0"/>
              <a:t/>
            </a:r>
            <a:br>
              <a:rPr lang="pl-PL" dirty="0" smtClean="0"/>
            </a:br>
            <a:r>
              <a:rPr lang="pl-PL" dirty="0" smtClean="0"/>
              <a:t>POLONYA PİYASASI VE ZORLUKLAR</a:t>
            </a:r>
            <a:endParaRPr lang="en-GB" dirty="0"/>
          </a:p>
        </p:txBody>
      </p:sp>
      <p:sp>
        <p:nvSpPr>
          <p:cNvPr id="46083"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6C80567-277C-449F-8ECF-3449B7181C71}" type="datetime1">
              <a:rPr lang="en-GB" smtClean="0">
                <a:cs typeface="Arial" charset="0"/>
              </a:rPr>
              <a:pPr fontAlgn="base">
                <a:spcBef>
                  <a:spcPct val="0"/>
                </a:spcBef>
                <a:spcAft>
                  <a:spcPct val="0"/>
                </a:spcAft>
              </a:pPr>
              <a:t>03/06/2015</a:t>
            </a:fld>
            <a:endParaRPr lang="en-GB">
              <a:cs typeface="Arial" charset="0"/>
            </a:endParaRPr>
          </a:p>
        </p:txBody>
      </p:sp>
      <p:sp>
        <p:nvSpPr>
          <p:cNvPr id="46084"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06C01A3-C7D7-4BBD-8024-DBA9E1520D63}" type="slidenum">
              <a:rPr lang="en-GB">
                <a:cs typeface="Arial" charset="0"/>
              </a:rPr>
              <a:pPr fontAlgn="base">
                <a:spcBef>
                  <a:spcPct val="0"/>
                </a:spcBef>
                <a:spcAft>
                  <a:spcPct val="0"/>
                </a:spcAft>
              </a:pPr>
              <a:t>15</a:t>
            </a:fld>
            <a:endParaRPr lang="en-GB">
              <a:cs typeface="Arial" charset="0"/>
            </a:endParaRPr>
          </a:p>
        </p:txBody>
      </p:sp>
      <p:sp>
        <p:nvSpPr>
          <p:cNvPr id="46085"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Content Placeholder 1"/>
          <p:cNvSpPr>
            <a:spLocks noGrp="1"/>
          </p:cNvSpPr>
          <p:nvPr>
            <p:ph idx="1"/>
          </p:nvPr>
        </p:nvSpPr>
        <p:spPr>
          <a:xfrm>
            <a:off x="395536" y="1340768"/>
            <a:ext cx="8229600" cy="5030787"/>
          </a:xfrm>
        </p:spPr>
        <p:txBody>
          <a:bodyPr/>
          <a:lstStyle/>
          <a:p>
            <a:pPr algn="just"/>
            <a:r>
              <a:rPr lang="tr-TR" sz="1900" dirty="0" smtClean="0"/>
              <a:t>İş çevrelerinin ve tüketici kitlesinin benzer mal gruplarında Batı ülkelerinin markalı ürünlerini tercih etmektedir. </a:t>
            </a:r>
            <a:endParaRPr lang="en-GB" sz="1900" dirty="0" smtClean="0"/>
          </a:p>
          <a:p>
            <a:pPr algn="just">
              <a:buFont typeface="Wingdings 3" pitchFamily="18" charset="2"/>
              <a:buNone/>
            </a:pPr>
            <a:endParaRPr lang="en-GB" sz="1900" dirty="0" smtClean="0"/>
          </a:p>
          <a:p>
            <a:pPr algn="just"/>
            <a:r>
              <a:rPr lang="tr-TR" sz="1900" dirty="0" smtClean="0"/>
              <a:t>Ülkede Türkiye kökenli bir bankanın mevcut olmaması nedeniyle firmalarımızın çoğunlukla sermayelerini Türkiye’den getirmeleri gerekmektedir. Polonya’da kredi geçmişi olan bir şirket sahibi olunması nedeniyle Polonya’da iş yapmada avantaj olarak bilinen düşük faizli banka kredilerinden yararlanma imkanları sınırlıdır.  </a:t>
            </a:r>
          </a:p>
          <a:p>
            <a:pPr algn="just">
              <a:buFont typeface="Wingdings 3" pitchFamily="18" charset="2"/>
              <a:buNone/>
            </a:pPr>
            <a:endParaRPr lang="en-GB" sz="1900" dirty="0" smtClean="0"/>
          </a:p>
          <a:p>
            <a:pPr algn="just"/>
            <a:r>
              <a:rPr lang="tr-TR" sz="1900" dirty="0" smtClean="0"/>
              <a:t>Ülkede yabancı dil bilen kalifiye işgücünün Polonya’daki düşük ücret seviyesi nedeniyle başta İngiltere ve İrlanda olmak üzere AB ülkelerine göçü ve dolayısıyla kalifiye eleman bulunmasında sorunlar yaşanmaktadır.</a:t>
            </a:r>
          </a:p>
          <a:p>
            <a:pPr algn="just">
              <a:buFont typeface="Wingdings 3" pitchFamily="18" charset="2"/>
              <a:buNone/>
            </a:pPr>
            <a:endParaRPr lang="en-GB" sz="1900" dirty="0" smtClean="0"/>
          </a:p>
          <a:p>
            <a:pPr algn="just"/>
            <a:r>
              <a:rPr lang="tr-TR" sz="1900" dirty="0" smtClean="0"/>
              <a:t> Ağır ve şeffaf olmayan bir bürokratik yapının hâkim olmasıdır.</a:t>
            </a:r>
            <a:endParaRPr lang="en-GB" dirty="0" smtClean="0"/>
          </a:p>
        </p:txBody>
      </p:sp>
      <p:sp>
        <p:nvSpPr>
          <p:cNvPr id="3" name="Title 2"/>
          <p:cNvSpPr>
            <a:spLocks noGrp="1"/>
          </p:cNvSpPr>
          <p:nvPr>
            <p:ph type="title"/>
          </p:nvPr>
        </p:nvSpPr>
        <p:spPr>
          <a:xfrm>
            <a:off x="492944" y="194668"/>
            <a:ext cx="8229600" cy="1142999"/>
          </a:xfrm>
        </p:spPr>
        <p:txBody>
          <a:bodyPr>
            <a:normAutofit fontScale="90000"/>
          </a:bodyPr>
          <a:lstStyle/>
          <a:p>
            <a:pPr algn="ctr" fontAlgn="auto">
              <a:spcAft>
                <a:spcPts val="0"/>
              </a:spcAft>
              <a:defRPr/>
            </a:pPr>
            <a:r>
              <a:rPr lang="pl-PL" dirty="0" smtClean="0"/>
              <a:t/>
            </a:r>
            <a:br>
              <a:rPr lang="pl-PL" dirty="0" smtClean="0"/>
            </a:br>
            <a:r>
              <a:rPr lang="pl-PL" dirty="0" smtClean="0"/>
              <a:t>POLONYA PİYASASI VE ZORLUKLAR</a:t>
            </a:r>
            <a:endParaRPr lang="en-GB" dirty="0"/>
          </a:p>
        </p:txBody>
      </p:sp>
      <p:sp>
        <p:nvSpPr>
          <p:cNvPr id="47107"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6C88F72-6BC1-4E80-8690-AF31D3F0FCC7}" type="datetime1">
              <a:rPr lang="en-GB" smtClean="0">
                <a:cs typeface="Arial" charset="0"/>
              </a:rPr>
              <a:pPr fontAlgn="base">
                <a:spcBef>
                  <a:spcPct val="0"/>
                </a:spcBef>
                <a:spcAft>
                  <a:spcPct val="0"/>
                </a:spcAft>
              </a:pPr>
              <a:t>03/06/2015</a:t>
            </a:fld>
            <a:endParaRPr lang="en-GB">
              <a:cs typeface="Arial" charset="0"/>
            </a:endParaRPr>
          </a:p>
        </p:txBody>
      </p:sp>
      <p:sp>
        <p:nvSpPr>
          <p:cNvPr id="47108"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1FE5ABC-3D59-425E-A9C4-C8241D0AD82D}" type="slidenum">
              <a:rPr lang="en-GB">
                <a:cs typeface="Arial" charset="0"/>
              </a:rPr>
              <a:pPr fontAlgn="base">
                <a:spcBef>
                  <a:spcPct val="0"/>
                </a:spcBef>
                <a:spcAft>
                  <a:spcPct val="0"/>
                </a:spcAft>
              </a:pPr>
              <a:t>16</a:t>
            </a:fld>
            <a:endParaRPr lang="en-GB">
              <a:cs typeface="Arial" charset="0"/>
            </a:endParaRPr>
          </a:p>
        </p:txBody>
      </p:sp>
      <p:sp>
        <p:nvSpPr>
          <p:cNvPr id="47109"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4294967295"/>
          </p:nvPr>
        </p:nvSpPr>
        <p:spPr>
          <a:xfrm>
            <a:off x="468313" y="1700213"/>
            <a:ext cx="8229600" cy="4598987"/>
          </a:xfrm>
        </p:spPr>
        <p:txBody>
          <a:bodyPr/>
          <a:lstStyle/>
          <a:p>
            <a:pPr algn="just"/>
            <a:r>
              <a:rPr lang="tr-TR" sz="1600" dirty="0" smtClean="0"/>
              <a:t>TC Ekonomi Bakanlığı, Polonya'yı Avrupa'daki tek </a:t>
            </a:r>
            <a:r>
              <a:rPr lang="tr-TR" sz="1600" b="1" dirty="0" smtClean="0"/>
              <a:t>HEDEF ÜLKE</a:t>
            </a:r>
            <a:r>
              <a:rPr lang="tr-TR" sz="1600" dirty="0" smtClean="0"/>
              <a:t> olarak belirlemiş olup Polonya'ya yapılan ihracatlara diğer Avrupa ülkelerine göre daha fazla İHRACAT DESTEKLERI vermektedir. Nitekim Polonya'ya ihracat yapan pek çok ihracatçı/üretici firmalarımız bu desteklerden azami ölçüde yararlanmaya başlamışlardır. </a:t>
            </a:r>
          </a:p>
          <a:p>
            <a:pPr algn="just"/>
            <a:endParaRPr lang="tr-TR" sz="1600" dirty="0" smtClean="0"/>
          </a:p>
          <a:p>
            <a:pPr algn="just"/>
            <a:r>
              <a:rPr lang="tr-TR" sz="1600" dirty="0" smtClean="0"/>
              <a:t>Daha şimdiden Polonya'ya ihracat yapan Türk firmaları, İhracata verilen devlet desteklerinden yararlanma açısından diğer tüm Avrupa ülkelerindeki firmaları geride bırakarak ilk sıraya yükselmişlerdir.</a:t>
            </a:r>
          </a:p>
          <a:p>
            <a:pPr algn="just"/>
            <a:endParaRPr lang="tr-TR" sz="1600" dirty="0" smtClean="0"/>
          </a:p>
          <a:p>
            <a:pPr algn="just"/>
            <a:r>
              <a:rPr lang="tr-TR" sz="1600" dirty="0" smtClean="0"/>
              <a:t>Türkiye, hepimizin bildiği üzere dış ticarette açık veren bir ülkedir. Cari açık, ülkemizde şimdiye kadar hep borçlanma ya da sıcak para girişleriyle finanse edile gelmiştir. Ancak cari açık probleminin yegane ve kalıcı çözümü ihracatın artırılmasıdır. Nitekim hükümet de bu konuda özellikle son dönemlerde bazı cesur adımlar atmaya başlamıştır.</a:t>
            </a:r>
          </a:p>
        </p:txBody>
      </p:sp>
      <p:sp>
        <p:nvSpPr>
          <p:cNvPr id="2" name="Title 1"/>
          <p:cNvSpPr>
            <a:spLocks noGrp="1"/>
          </p:cNvSpPr>
          <p:nvPr>
            <p:ph type="title" idx="4294967295"/>
          </p:nvPr>
        </p:nvSpPr>
        <p:spPr>
          <a:xfrm>
            <a:off x="467544" y="692696"/>
            <a:ext cx="8229600" cy="1008112"/>
          </a:xfrm>
        </p:spPr>
        <p:txBody>
          <a:bodyPr rtlCol="0">
            <a:normAutofit fontScale="90000"/>
          </a:bodyPr>
          <a:lstStyle/>
          <a:p>
            <a:pPr algn="ctr" fontAlgn="auto">
              <a:spcAft>
                <a:spcPts val="0"/>
              </a:spcAft>
              <a:defRPr/>
            </a:pPr>
            <a:r>
              <a:rPr lang="pl-PL" dirty="0" smtClean="0"/>
              <a:t>İHRACATA VERİLEN DEVLET DESTEKLERİ</a:t>
            </a:r>
            <a:endParaRPr lang="en-GB" dirty="0"/>
          </a:p>
        </p:txBody>
      </p:sp>
      <p:sp>
        <p:nvSpPr>
          <p:cNvPr id="91140" name="Date Placeholder 3"/>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DE60E2FB-96CA-4FDB-B1DB-CDF788D59E11}" type="datetime1">
              <a:rPr lang="en-GB" sz="1000">
                <a:latin typeface="Lucida Sans Unicode" pitchFamily="34" charset="0"/>
              </a:rPr>
              <a:pPr/>
              <a:t>03/06/2015</a:t>
            </a:fld>
            <a:endParaRPr lang="en-GB" sz="1000">
              <a:latin typeface="Lucida Sans Unicode" pitchFamily="34" charset="0"/>
            </a:endParaRPr>
          </a:p>
        </p:txBody>
      </p:sp>
      <p:sp>
        <p:nvSpPr>
          <p:cNvPr id="91141"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F77CC15F-D0C3-4FF5-B2BB-EB01A77F2A1D}" type="slidenum">
              <a:rPr lang="en-GB" sz="1000">
                <a:latin typeface="Lucida Sans Unicode" pitchFamily="34" charset="0"/>
              </a:rPr>
              <a:pPr algn="r"/>
              <a:t>17</a:t>
            </a:fld>
            <a:endParaRPr lang="en-GB" sz="1000">
              <a:latin typeface="Lucida Sans Unicode" pitchFamily="34" charset="0"/>
            </a:endParaRPr>
          </a:p>
        </p:txBody>
      </p:sp>
      <p:sp>
        <p:nvSpPr>
          <p:cNvPr id="91142" name="Footer Placeholder 5"/>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7" name="Date Placeholder 6"/>
          <p:cNvSpPr>
            <a:spLocks noGrp="1"/>
          </p:cNvSpPr>
          <p:nvPr>
            <p:ph type="dt" sz="half" idx="10"/>
          </p:nvPr>
        </p:nvSpPr>
        <p:spPr/>
        <p:txBody>
          <a:bodyPr/>
          <a:lstStyle/>
          <a:p>
            <a:pPr>
              <a:defRPr/>
            </a:pPr>
            <a:fld id="{7AA92083-5A25-4562-8544-8D1873B872F3}" type="datetime1">
              <a:rPr lang="en-GB" smtClean="0"/>
              <a:pPr>
                <a:defRPr/>
              </a:pPr>
              <a:t>03/06/2015</a:t>
            </a:fld>
            <a:endParaRPr lang="en-GB"/>
          </a:p>
        </p:txBody>
      </p:sp>
      <p:sp>
        <p:nvSpPr>
          <p:cNvPr id="8" name="Slide Number Placeholder 7"/>
          <p:cNvSpPr>
            <a:spLocks noGrp="1"/>
          </p:cNvSpPr>
          <p:nvPr>
            <p:ph type="sldNum" sz="quarter" idx="12"/>
          </p:nvPr>
        </p:nvSpPr>
        <p:spPr/>
        <p:txBody>
          <a:bodyPr/>
          <a:lstStyle/>
          <a:p>
            <a:pPr>
              <a:defRPr/>
            </a:pPr>
            <a:fld id="{A79D7388-ABB6-4014-96C4-6ADADBAFB9AC}" type="slidenum">
              <a:rPr lang="en-GB" smtClean="0"/>
              <a:pPr>
                <a:defRPr/>
              </a:pPr>
              <a:t>17</a:t>
            </a:fld>
            <a:endParaRPr lang="en-GB"/>
          </a:p>
        </p:txBody>
      </p:sp>
      <p:sp>
        <p:nvSpPr>
          <p:cNvPr id="9" name="Footer Placeholder 8"/>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468313" y="1998663"/>
            <a:ext cx="8229600" cy="4525962"/>
          </a:xfrm>
        </p:spPr>
        <p:txBody>
          <a:bodyPr>
            <a:normAutofit/>
          </a:bodyPr>
          <a:lstStyle/>
          <a:p>
            <a:pPr algn="just">
              <a:lnSpc>
                <a:spcPct val="80000"/>
              </a:lnSpc>
            </a:pPr>
            <a:r>
              <a:rPr lang="tr-TR" sz="1800" smtClean="0"/>
              <a:t>Ekonomi Bakanlığı ihracata sağlanan devlet desteklerini artırmış ve son olarak 2014 yılı Aralık ayında yurtdışında “</a:t>
            </a:r>
            <a:r>
              <a:rPr lang="tr-TR" sz="1800" b="1" smtClean="0"/>
              <a:t>Türkiye Ticaret Merkezleri”</a:t>
            </a:r>
            <a:r>
              <a:rPr lang="tr-TR" sz="1800" smtClean="0"/>
              <a:t> kurulması hakkında yeni bir düzenleme yapmıştır. Türkiye Ticaret Merkezleri ile ilgili kısaca bilgi vermek gerekirse;</a:t>
            </a:r>
          </a:p>
          <a:p>
            <a:pPr algn="just">
              <a:lnSpc>
                <a:spcPct val="80000"/>
              </a:lnSpc>
            </a:pPr>
            <a:endParaRPr lang="tr-TR" sz="1800" smtClean="0"/>
          </a:p>
          <a:p>
            <a:pPr algn="just">
              <a:lnSpc>
                <a:spcPct val="80000"/>
              </a:lnSpc>
              <a:buFont typeface="Wingdings 3" pitchFamily="18" charset="2"/>
              <a:buNone/>
            </a:pPr>
            <a:r>
              <a:rPr lang="tr-TR" sz="1800" smtClean="0"/>
              <a:t>	TTM açılması için gerekli prosedürlerin tamamlanması ve TC Ekonomi Bakanlığı tarafından onaylanması durumunda, TTM için mevcut kira desteği yıllık en fazla 1,5 milyon Dolar tutarında, % 75 oranında desteklenmektedir. </a:t>
            </a:r>
          </a:p>
          <a:p>
            <a:pPr algn="just">
              <a:lnSpc>
                <a:spcPct val="80000"/>
              </a:lnSpc>
              <a:buFont typeface="Wingdings 3" pitchFamily="18" charset="2"/>
              <a:buNone/>
            </a:pPr>
            <a:r>
              <a:rPr lang="tr-TR" sz="1800" smtClean="0"/>
              <a:t>	</a:t>
            </a:r>
          </a:p>
          <a:p>
            <a:pPr algn="just">
              <a:lnSpc>
                <a:spcPct val="80000"/>
              </a:lnSpc>
              <a:buFont typeface="Wingdings 3" pitchFamily="18" charset="2"/>
              <a:buNone/>
            </a:pPr>
            <a:r>
              <a:rPr lang="tr-TR" sz="1800" smtClean="0"/>
              <a:t>	Tanıtım ve reklam harcamaları en fazla 300 bin Dolar tutarında ve % 75 oranında desteklenmektdir.  </a:t>
            </a:r>
          </a:p>
          <a:p>
            <a:pPr algn="just">
              <a:lnSpc>
                <a:spcPct val="80000"/>
              </a:lnSpc>
              <a:buFont typeface="Wingdings 3" pitchFamily="18" charset="2"/>
              <a:buNone/>
            </a:pPr>
            <a:endParaRPr lang="tr-TR" sz="1800" smtClean="0"/>
          </a:p>
          <a:p>
            <a:pPr algn="just">
              <a:lnSpc>
                <a:spcPct val="80000"/>
              </a:lnSpc>
              <a:buFont typeface="Wingdings 3" pitchFamily="18" charset="2"/>
              <a:buNone/>
            </a:pPr>
            <a:r>
              <a:rPr lang="tr-TR" sz="1800" smtClean="0"/>
              <a:t>	TTM de istihdam edilecek en fazla 10 kişi için brüt ücretler üzerinden yıllık 500 bin Dolar!a kadar ve % 75 oranında desteklenmektdir. Destekler 5 yıl için geçerli olup ilave bir 5 yıl daha uzatılabilmektedir. </a:t>
            </a:r>
          </a:p>
        </p:txBody>
      </p:sp>
      <p:sp>
        <p:nvSpPr>
          <p:cNvPr id="3" name="Title 2"/>
          <p:cNvSpPr>
            <a:spLocks noGrp="1"/>
          </p:cNvSpPr>
          <p:nvPr>
            <p:ph type="title" idx="4294967295"/>
          </p:nvPr>
        </p:nvSpPr>
        <p:spPr>
          <a:xfrm>
            <a:off x="542727" y="769467"/>
            <a:ext cx="8229600" cy="1142999"/>
          </a:xfrm>
        </p:spPr>
        <p:txBody>
          <a:bodyPr rtlCol="0">
            <a:normAutofit fontScale="90000"/>
          </a:bodyPr>
          <a:lstStyle/>
          <a:p>
            <a:pPr algn="ctr" fontAlgn="auto">
              <a:spcAft>
                <a:spcPts val="0"/>
              </a:spcAft>
              <a:defRPr/>
            </a:pPr>
            <a:r>
              <a:rPr lang="pl-PL" dirty="0" smtClean="0"/>
              <a:t>İHRACATA VERİLEN DEVLET DESTEKLERİ</a:t>
            </a:r>
            <a:endParaRPr lang="en-GB" dirty="0"/>
          </a:p>
        </p:txBody>
      </p:sp>
      <p:sp>
        <p:nvSpPr>
          <p:cNvPr id="92164" name="Date Placeholder 3"/>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016E4675-9CB9-4DE5-AA13-6B5555BE4E48}" type="datetime1">
              <a:rPr lang="en-GB" sz="1000">
                <a:latin typeface="Lucida Sans Unicode" pitchFamily="34" charset="0"/>
              </a:rPr>
              <a:pPr/>
              <a:t>03/06/2015</a:t>
            </a:fld>
            <a:endParaRPr lang="en-GB" sz="1000">
              <a:latin typeface="Lucida Sans Unicode" pitchFamily="34" charset="0"/>
            </a:endParaRPr>
          </a:p>
        </p:txBody>
      </p:sp>
      <p:sp>
        <p:nvSpPr>
          <p:cNvPr id="92165"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EBFDF067-6DBB-4E18-9B1D-C6B70C35E684}" type="slidenum">
              <a:rPr lang="en-GB" sz="1000">
                <a:latin typeface="Lucida Sans Unicode" pitchFamily="34" charset="0"/>
              </a:rPr>
              <a:pPr algn="r"/>
              <a:t>18</a:t>
            </a:fld>
            <a:endParaRPr lang="en-GB" sz="1000">
              <a:latin typeface="Lucida Sans Unicode" pitchFamily="34" charset="0"/>
            </a:endParaRPr>
          </a:p>
        </p:txBody>
      </p:sp>
      <p:sp>
        <p:nvSpPr>
          <p:cNvPr id="92166" name="Footer Placeholder 5"/>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7" name="Date Placeholder 6"/>
          <p:cNvSpPr>
            <a:spLocks noGrp="1"/>
          </p:cNvSpPr>
          <p:nvPr>
            <p:ph type="dt" sz="half" idx="10"/>
          </p:nvPr>
        </p:nvSpPr>
        <p:spPr/>
        <p:txBody>
          <a:bodyPr/>
          <a:lstStyle/>
          <a:p>
            <a:pPr>
              <a:defRPr/>
            </a:pPr>
            <a:fld id="{DC3E89B0-DCFF-4CB5-9E4F-615BE124A781}" type="datetime1">
              <a:rPr lang="en-GB" smtClean="0"/>
              <a:pPr>
                <a:defRPr/>
              </a:pPr>
              <a:t>03/06/2015</a:t>
            </a:fld>
            <a:endParaRPr lang="en-GB"/>
          </a:p>
        </p:txBody>
      </p:sp>
      <p:sp>
        <p:nvSpPr>
          <p:cNvPr id="8" name="Slide Number Placeholder 7"/>
          <p:cNvSpPr>
            <a:spLocks noGrp="1"/>
          </p:cNvSpPr>
          <p:nvPr>
            <p:ph type="sldNum" sz="quarter" idx="12"/>
          </p:nvPr>
        </p:nvSpPr>
        <p:spPr/>
        <p:txBody>
          <a:bodyPr/>
          <a:lstStyle/>
          <a:p>
            <a:pPr>
              <a:defRPr/>
            </a:pPr>
            <a:fld id="{A79D7388-ABB6-4014-96C4-6ADADBAFB9AC}" type="slidenum">
              <a:rPr lang="en-GB" smtClean="0"/>
              <a:pPr>
                <a:defRPr/>
              </a:pPr>
              <a:t>18</a:t>
            </a:fld>
            <a:endParaRPr lang="en-GB"/>
          </a:p>
        </p:txBody>
      </p:sp>
      <p:sp>
        <p:nvSpPr>
          <p:cNvPr id="9" name="Footer Placeholder 8"/>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Content Placeholder 6" descr="2.jpg"/>
          <p:cNvPicPr>
            <a:picLocks noGrp="1" noChangeAspect="1"/>
          </p:cNvPicPr>
          <p:nvPr>
            <p:ph idx="4294967295"/>
          </p:nvPr>
        </p:nvPicPr>
        <p:blipFill>
          <a:blip r:embed="rId2" cstate="print"/>
          <a:srcRect/>
          <a:stretch>
            <a:fillRect/>
          </a:stretch>
        </p:blipFill>
        <p:spPr>
          <a:xfrm>
            <a:off x="323850" y="1412875"/>
            <a:ext cx="8496300" cy="4464050"/>
          </a:xfrm>
        </p:spPr>
      </p:pic>
      <p:sp>
        <p:nvSpPr>
          <p:cNvPr id="100355" name="Date Placeholder 2"/>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E2E0B041-31B9-4E89-AFB2-F1148E432506}" type="datetime1">
              <a:rPr lang="en-GB" sz="1000">
                <a:latin typeface="Lucida Sans Unicode" pitchFamily="34" charset="0"/>
              </a:rPr>
              <a:pPr/>
              <a:t>03/06/2015</a:t>
            </a:fld>
            <a:endParaRPr lang="en-GB" sz="1000">
              <a:latin typeface="Lucida Sans Unicode" pitchFamily="34" charset="0"/>
            </a:endParaRPr>
          </a:p>
        </p:txBody>
      </p:sp>
      <p:sp>
        <p:nvSpPr>
          <p:cNvPr id="100356" name="Footer Placeholder 3"/>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100357"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A317247A-C2FC-4870-AE32-EA779E05BBC8}" type="slidenum">
              <a:rPr lang="en-GB" sz="1000">
                <a:latin typeface="Lucida Sans Unicode" pitchFamily="34" charset="0"/>
              </a:rPr>
              <a:pPr algn="r"/>
              <a:t>19</a:t>
            </a:fld>
            <a:endParaRPr lang="en-GB" sz="1000">
              <a:latin typeface="Lucida Sans Unicode" pitchFamily="34" charset="0"/>
            </a:endParaRPr>
          </a:p>
        </p:txBody>
      </p:sp>
      <p:sp>
        <p:nvSpPr>
          <p:cNvPr id="100359" name="Text Box 7"/>
          <p:cNvSpPr txBox="1">
            <a:spLocks noChangeArrowheads="1"/>
          </p:cNvSpPr>
          <p:nvPr/>
        </p:nvSpPr>
        <p:spPr bwMode="auto">
          <a:xfrm>
            <a:off x="684213" y="655638"/>
            <a:ext cx="8208962" cy="396875"/>
          </a:xfrm>
          <a:prstGeom prst="rect">
            <a:avLst/>
          </a:prstGeom>
          <a:noFill/>
          <a:ln w="9525">
            <a:noFill/>
            <a:miter lim="800000"/>
            <a:headEnd/>
            <a:tailEnd/>
          </a:ln>
          <a:effectLst/>
        </p:spPr>
        <p:txBody>
          <a:bodyPr>
            <a:spAutoFit/>
          </a:bodyPr>
          <a:lstStyle/>
          <a:p>
            <a:pPr algn="ctr">
              <a:spcBef>
                <a:spcPct val="50000"/>
              </a:spcBef>
            </a:pPr>
            <a:r>
              <a:rPr lang="tr-TR" sz="2000" b="1"/>
              <a:t>TÜRKİYE TİCARET MERKEZİ – VARŞOVA / POLONYA</a:t>
            </a:r>
            <a:r>
              <a:rPr lang="tr-TR"/>
              <a:t> </a:t>
            </a:r>
            <a:endParaRPr lang="en-US"/>
          </a:p>
        </p:txBody>
      </p:sp>
      <p:sp>
        <p:nvSpPr>
          <p:cNvPr id="7" name="Date Placeholder 6"/>
          <p:cNvSpPr>
            <a:spLocks noGrp="1"/>
          </p:cNvSpPr>
          <p:nvPr>
            <p:ph type="dt" sz="half" idx="10"/>
          </p:nvPr>
        </p:nvSpPr>
        <p:spPr/>
        <p:txBody>
          <a:bodyPr/>
          <a:lstStyle/>
          <a:p>
            <a:pPr>
              <a:defRPr/>
            </a:pPr>
            <a:fld id="{5C236881-C039-4FAE-9627-F6C01D8A52DD}" type="datetime1">
              <a:rPr lang="en-GB" smtClean="0"/>
              <a:pPr>
                <a:defRPr/>
              </a:pPr>
              <a:t>03/06/2015</a:t>
            </a:fld>
            <a:endParaRPr lang="en-GB"/>
          </a:p>
        </p:txBody>
      </p:sp>
      <p:sp>
        <p:nvSpPr>
          <p:cNvPr id="8" name="Slide Number Placeholder 7"/>
          <p:cNvSpPr>
            <a:spLocks noGrp="1"/>
          </p:cNvSpPr>
          <p:nvPr>
            <p:ph type="sldNum" sz="quarter" idx="12"/>
          </p:nvPr>
        </p:nvSpPr>
        <p:spPr/>
        <p:txBody>
          <a:bodyPr/>
          <a:lstStyle/>
          <a:p>
            <a:pPr>
              <a:defRPr/>
            </a:pPr>
            <a:fld id="{A79D7388-ABB6-4014-96C4-6ADADBAFB9AC}" type="slidenum">
              <a:rPr lang="en-GB" smtClean="0"/>
              <a:pPr>
                <a:defRPr/>
              </a:pPr>
              <a:t>19</a:t>
            </a:fld>
            <a:endParaRPr lang="en-GB"/>
          </a:p>
        </p:txBody>
      </p:sp>
      <p:sp>
        <p:nvSpPr>
          <p:cNvPr id="9" name="Footer Placeholder 8"/>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2"/>
          <p:cNvSpPr>
            <a:spLocks noGrp="1"/>
          </p:cNvSpPr>
          <p:nvPr>
            <p:ph idx="1"/>
          </p:nvPr>
        </p:nvSpPr>
        <p:spPr>
          <a:xfrm>
            <a:off x="539750" y="1916113"/>
            <a:ext cx="8002588" cy="4278312"/>
          </a:xfrm>
        </p:spPr>
        <p:txBody>
          <a:bodyPr/>
          <a:lstStyle/>
          <a:p>
            <a:pPr algn="just"/>
            <a:r>
              <a:rPr lang="en-GB" sz="2000" dirty="0" err="1" smtClean="0"/>
              <a:t>Polonya</a:t>
            </a:r>
            <a:r>
              <a:rPr lang="en-GB" sz="2000" dirty="0" smtClean="0"/>
              <a:t>, 38 </a:t>
            </a:r>
            <a:r>
              <a:rPr lang="tr-TR" sz="2000" dirty="0" smtClean="0"/>
              <a:t>m</a:t>
            </a:r>
            <a:r>
              <a:rPr lang="en-GB" sz="2000" dirty="0" err="1" smtClean="0"/>
              <a:t>ilyon</a:t>
            </a:r>
            <a:r>
              <a:rPr lang="en-GB" sz="2000" dirty="0" smtClean="0"/>
              <a:t> </a:t>
            </a:r>
            <a:r>
              <a:rPr lang="en-GB" sz="2000" dirty="0" err="1" smtClean="0"/>
              <a:t>nüfusuyla</a:t>
            </a:r>
            <a:r>
              <a:rPr lang="en-GB" sz="2000" dirty="0" smtClean="0"/>
              <a:t> </a:t>
            </a:r>
            <a:r>
              <a:rPr lang="en-GB" sz="2000" dirty="0" err="1" smtClean="0"/>
              <a:t>Avrupa’nın</a:t>
            </a:r>
            <a:r>
              <a:rPr lang="en-GB" sz="2000" dirty="0" smtClean="0"/>
              <a:t> </a:t>
            </a:r>
            <a:r>
              <a:rPr lang="en-GB" sz="2000" dirty="0" err="1" smtClean="0"/>
              <a:t>büyük</a:t>
            </a:r>
            <a:r>
              <a:rPr lang="en-GB" sz="2000" dirty="0" smtClean="0"/>
              <a:t> </a:t>
            </a:r>
            <a:r>
              <a:rPr lang="en-GB" sz="2000" dirty="0" err="1" smtClean="0"/>
              <a:t>ülkelerinden</a:t>
            </a:r>
            <a:r>
              <a:rPr lang="tr-TR" sz="2000" dirty="0" smtClean="0"/>
              <a:t> ve </a:t>
            </a:r>
            <a:r>
              <a:rPr lang="tr-TR" sz="2000" b="1" dirty="0" smtClean="0"/>
              <a:t>Orta Avrupa’nın en kalabalık ülkesi</a:t>
            </a:r>
            <a:r>
              <a:rPr lang="en-GB" sz="2000" b="1" dirty="0" smtClean="0"/>
              <a:t>dir.</a:t>
            </a:r>
            <a:r>
              <a:rPr lang="en-GB" sz="2000" dirty="0" smtClean="0"/>
              <a:t> </a:t>
            </a:r>
            <a:endParaRPr lang="tr-TR" sz="2000" dirty="0" smtClean="0"/>
          </a:p>
          <a:p>
            <a:pPr algn="just">
              <a:buFont typeface="Wingdings 3" pitchFamily="18" charset="2"/>
              <a:buNone/>
            </a:pPr>
            <a:endParaRPr lang="tr-TR" sz="2000" dirty="0" smtClean="0"/>
          </a:p>
          <a:p>
            <a:pPr algn="just"/>
            <a:r>
              <a:rPr lang="en-GB" sz="2000" dirty="0" err="1" smtClean="0"/>
              <a:t>Polonya</a:t>
            </a:r>
            <a:r>
              <a:rPr lang="tr-TR" sz="2000" dirty="0" smtClean="0"/>
              <a:t>’nın </a:t>
            </a:r>
            <a:r>
              <a:rPr lang="en-GB" sz="2000" dirty="0" err="1" smtClean="0"/>
              <a:t>komşu</a:t>
            </a:r>
            <a:r>
              <a:rPr lang="tr-TR" sz="2000" dirty="0" smtClean="0"/>
              <a:t>ları</a:t>
            </a:r>
            <a:r>
              <a:rPr lang="en-GB" sz="2000" dirty="0" smtClean="0"/>
              <a:t>;</a:t>
            </a:r>
            <a:r>
              <a:rPr lang="tr-TR" sz="2000" dirty="0" smtClean="0"/>
              <a:t> </a:t>
            </a:r>
            <a:r>
              <a:rPr lang="en-GB" sz="2000" b="1" dirty="0" err="1" smtClean="0"/>
              <a:t>Rusya</a:t>
            </a:r>
            <a:r>
              <a:rPr lang="en-GB" sz="2000" b="1" dirty="0" smtClean="0"/>
              <a:t>, </a:t>
            </a:r>
            <a:r>
              <a:rPr lang="en-GB" sz="2000" b="1" dirty="0" err="1" smtClean="0"/>
              <a:t>Litvanya</a:t>
            </a:r>
            <a:r>
              <a:rPr lang="en-GB" sz="2000" b="1" dirty="0" smtClean="0"/>
              <a:t>, </a:t>
            </a:r>
            <a:r>
              <a:rPr lang="en-GB" sz="2000" b="1" dirty="0" err="1" smtClean="0"/>
              <a:t>Letonya</a:t>
            </a:r>
            <a:r>
              <a:rPr lang="en-GB" sz="2000" b="1" dirty="0" smtClean="0"/>
              <a:t>, </a:t>
            </a:r>
            <a:r>
              <a:rPr lang="en-GB" sz="2000" b="1" dirty="0" err="1" smtClean="0"/>
              <a:t>Estonya</a:t>
            </a:r>
            <a:r>
              <a:rPr lang="en-GB" sz="2000" b="1" dirty="0" smtClean="0"/>
              <a:t>, </a:t>
            </a:r>
            <a:r>
              <a:rPr lang="en-GB" sz="2000" b="1" dirty="0" err="1" smtClean="0"/>
              <a:t>Beyaz</a:t>
            </a:r>
            <a:r>
              <a:rPr lang="en-GB" sz="2000" b="1" dirty="0" smtClean="0"/>
              <a:t> </a:t>
            </a:r>
            <a:r>
              <a:rPr lang="en-GB" sz="2000" b="1" dirty="0" err="1" smtClean="0"/>
              <a:t>Rusya</a:t>
            </a:r>
            <a:r>
              <a:rPr lang="en-GB" sz="2000" b="1" dirty="0" smtClean="0"/>
              <a:t>, </a:t>
            </a:r>
            <a:r>
              <a:rPr lang="en-GB" sz="2000" b="1" dirty="0" err="1" smtClean="0"/>
              <a:t>Ukrayna</a:t>
            </a:r>
            <a:r>
              <a:rPr lang="en-GB" sz="2000" b="1" dirty="0" smtClean="0"/>
              <a:t>, </a:t>
            </a:r>
            <a:r>
              <a:rPr lang="en-GB" sz="2000" b="1" dirty="0" err="1" smtClean="0"/>
              <a:t>Slovakya</a:t>
            </a:r>
            <a:r>
              <a:rPr lang="en-GB" sz="2000" b="1" dirty="0" smtClean="0"/>
              <a:t>, </a:t>
            </a:r>
            <a:r>
              <a:rPr lang="en-GB" sz="2000" b="1" dirty="0" err="1" smtClean="0"/>
              <a:t>Çek</a:t>
            </a:r>
            <a:r>
              <a:rPr lang="en-GB" sz="2000" b="1" dirty="0" smtClean="0"/>
              <a:t> </a:t>
            </a:r>
            <a:r>
              <a:rPr lang="en-GB" sz="2000" b="1" dirty="0" err="1" smtClean="0"/>
              <a:t>Cumhuriyeti</a:t>
            </a:r>
            <a:r>
              <a:rPr lang="en-GB" sz="2000" b="1" dirty="0" smtClean="0"/>
              <a:t>, </a:t>
            </a:r>
            <a:r>
              <a:rPr lang="en-GB" sz="2000" b="1" dirty="0" err="1" smtClean="0"/>
              <a:t>ve</a:t>
            </a:r>
            <a:r>
              <a:rPr lang="en-GB" sz="2000" b="1" dirty="0" smtClean="0"/>
              <a:t> </a:t>
            </a:r>
            <a:r>
              <a:rPr lang="en-GB" sz="2000" b="1" dirty="0" err="1" smtClean="0"/>
              <a:t>Almanya</a:t>
            </a:r>
            <a:r>
              <a:rPr lang="tr-TR" sz="2000" b="1" dirty="0" smtClean="0"/>
              <a:t>’dır.</a:t>
            </a:r>
          </a:p>
          <a:p>
            <a:pPr algn="just">
              <a:buFont typeface="Wingdings 3" pitchFamily="18" charset="2"/>
              <a:buNone/>
            </a:pPr>
            <a:r>
              <a:rPr lang="tr-TR" sz="2000" b="1" dirty="0" smtClean="0"/>
              <a:t> </a:t>
            </a:r>
          </a:p>
          <a:p>
            <a:pPr algn="just"/>
            <a:r>
              <a:rPr lang="tr-TR" sz="2000" dirty="0" smtClean="0"/>
              <a:t>K</a:t>
            </a:r>
            <a:r>
              <a:rPr lang="en-GB" sz="2000" dirty="0" err="1" smtClean="0"/>
              <a:t>arayolu</a:t>
            </a:r>
            <a:r>
              <a:rPr lang="en-GB" sz="2000" dirty="0" smtClean="0"/>
              <a:t> </a:t>
            </a:r>
            <a:r>
              <a:rPr lang="en-GB" sz="2000" dirty="0" err="1" smtClean="0"/>
              <a:t>veya</a:t>
            </a:r>
            <a:r>
              <a:rPr lang="en-GB" sz="2000" dirty="0" smtClean="0"/>
              <a:t> </a:t>
            </a:r>
            <a:r>
              <a:rPr lang="en-GB" sz="2000" dirty="0" err="1" smtClean="0"/>
              <a:t>trenle</a:t>
            </a:r>
            <a:r>
              <a:rPr lang="en-GB" sz="2000" dirty="0" smtClean="0"/>
              <a:t> </a:t>
            </a:r>
            <a:r>
              <a:rPr lang="en-GB" sz="2000" dirty="0" err="1" smtClean="0"/>
              <a:t>ortalama</a:t>
            </a:r>
            <a:r>
              <a:rPr lang="en-GB" sz="2000" dirty="0" smtClean="0"/>
              <a:t> 5-8 </a:t>
            </a:r>
            <a:r>
              <a:rPr lang="en-GB" sz="2000" dirty="0" err="1" smtClean="0"/>
              <a:t>saatlik</a:t>
            </a:r>
            <a:r>
              <a:rPr lang="en-GB" sz="2000" dirty="0" smtClean="0"/>
              <a:t> </a:t>
            </a:r>
            <a:r>
              <a:rPr lang="en-GB" sz="2000" dirty="0" err="1" smtClean="0"/>
              <a:t>bir</a:t>
            </a:r>
            <a:r>
              <a:rPr lang="en-GB" sz="2000" dirty="0" smtClean="0"/>
              <a:t> </a:t>
            </a:r>
            <a:r>
              <a:rPr lang="en-GB" sz="2000" dirty="0" err="1" smtClean="0"/>
              <a:t>ulaşım</a:t>
            </a:r>
            <a:r>
              <a:rPr lang="en-GB" sz="2000" dirty="0" smtClean="0"/>
              <a:t> </a:t>
            </a:r>
            <a:r>
              <a:rPr lang="en-GB" sz="2000" dirty="0" err="1" smtClean="0"/>
              <a:t>mesafesi</a:t>
            </a:r>
            <a:r>
              <a:rPr lang="en-GB" sz="2000" dirty="0" smtClean="0"/>
              <a:t> </a:t>
            </a:r>
            <a:r>
              <a:rPr lang="en-GB" sz="2000" dirty="0" err="1" smtClean="0"/>
              <a:t>içerisinde</a:t>
            </a:r>
            <a:r>
              <a:rPr lang="tr-TR" sz="2000" dirty="0" smtClean="0"/>
              <a:t>ki sözkonusu ülkeler ile lojistik ve reeksport merkezi Polonya pazarı </a:t>
            </a:r>
            <a:r>
              <a:rPr lang="tr-TR" sz="2000" b="1" dirty="0" smtClean="0"/>
              <a:t>150 milyondan fazla bir </a:t>
            </a:r>
            <a:r>
              <a:rPr lang="en-GB" sz="2000" b="1" dirty="0" err="1" smtClean="0"/>
              <a:t>nüfusa</a:t>
            </a:r>
            <a:r>
              <a:rPr lang="en-GB" sz="2000" b="1" dirty="0" smtClean="0"/>
              <a:t> </a:t>
            </a:r>
            <a:r>
              <a:rPr lang="en-GB" sz="2000" b="1" dirty="0" err="1" smtClean="0"/>
              <a:t>erişim</a:t>
            </a:r>
            <a:r>
              <a:rPr lang="en-GB" sz="2000" b="1" dirty="0" smtClean="0"/>
              <a:t> </a:t>
            </a:r>
            <a:r>
              <a:rPr lang="en-GB" sz="2000" b="1" dirty="0" err="1" smtClean="0"/>
              <a:t>imkanı</a:t>
            </a:r>
            <a:r>
              <a:rPr lang="en-GB" sz="2000" b="1" dirty="0" smtClean="0"/>
              <a:t> </a:t>
            </a:r>
            <a:r>
              <a:rPr lang="en-GB" sz="2000" b="1" dirty="0" err="1" smtClean="0"/>
              <a:t>sağlamaktad</a:t>
            </a:r>
            <a:r>
              <a:rPr lang="tr-TR" sz="2000" b="1" dirty="0" smtClean="0"/>
              <a:t>ı</a:t>
            </a:r>
            <a:r>
              <a:rPr lang="en-GB" sz="2000" b="1" dirty="0" smtClean="0"/>
              <a:t>r.</a:t>
            </a:r>
          </a:p>
          <a:p>
            <a:endParaRPr lang="en-GB" sz="2000" b="1" dirty="0" smtClean="0"/>
          </a:p>
        </p:txBody>
      </p:sp>
      <p:sp>
        <p:nvSpPr>
          <p:cNvPr id="2" name="Title 1"/>
          <p:cNvSpPr>
            <a:spLocks noGrp="1"/>
          </p:cNvSpPr>
          <p:nvPr>
            <p:ph type="title"/>
          </p:nvPr>
        </p:nvSpPr>
        <p:spPr>
          <a:xfrm>
            <a:off x="542727" y="876970"/>
            <a:ext cx="8229600" cy="926976"/>
          </a:xfrm>
        </p:spPr>
        <p:txBody>
          <a:bodyPr>
            <a:normAutofit fontScale="90000"/>
          </a:bodyPr>
          <a:lstStyle/>
          <a:p>
            <a:pPr algn="ctr" fontAlgn="auto">
              <a:spcAft>
                <a:spcPts val="0"/>
              </a:spcAft>
              <a:defRPr/>
            </a:pPr>
            <a:r>
              <a:rPr lang="pl-PL" dirty="0" smtClean="0"/>
              <a:t/>
            </a:r>
            <a:br>
              <a:rPr lang="pl-PL" dirty="0" smtClean="0"/>
            </a:br>
            <a:r>
              <a:rPr lang="pl-PL" dirty="0" smtClean="0"/>
              <a:t>POLONYA</a:t>
            </a:r>
            <a:br>
              <a:rPr lang="pl-PL" dirty="0" smtClean="0"/>
            </a:br>
            <a:r>
              <a:rPr lang="pl-PL" dirty="0" smtClean="0"/>
              <a:t>POLSKA</a:t>
            </a:r>
            <a:br>
              <a:rPr lang="pl-PL" dirty="0" smtClean="0"/>
            </a:br>
            <a:endParaRPr lang="en-GB" dirty="0"/>
          </a:p>
        </p:txBody>
      </p:sp>
      <p:sp>
        <p:nvSpPr>
          <p:cNvPr id="16387" name="Date Placeholder 4"/>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65D0E582-D073-4743-A28B-7AFFA8242278}" type="datetime1">
              <a:rPr lang="en-GB" smtClean="0">
                <a:cs typeface="Arial" charset="0"/>
              </a:rPr>
              <a:pPr fontAlgn="base">
                <a:spcBef>
                  <a:spcPct val="0"/>
                </a:spcBef>
                <a:spcAft>
                  <a:spcPct val="0"/>
                </a:spcAft>
              </a:pPr>
              <a:t>03/06/2015</a:t>
            </a:fld>
            <a:endParaRPr lang="en-GB">
              <a:cs typeface="Arial" charset="0"/>
            </a:endParaRPr>
          </a:p>
        </p:txBody>
      </p:sp>
      <p:sp>
        <p:nvSpPr>
          <p:cNvPr id="16388"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214A6FC-22A6-46A7-AECC-D2A25DCAF80E}" type="slidenum">
              <a:rPr lang="en-GB">
                <a:cs typeface="Arial" charset="0"/>
              </a:rPr>
              <a:pPr fontAlgn="base">
                <a:spcBef>
                  <a:spcPct val="0"/>
                </a:spcBef>
                <a:spcAft>
                  <a:spcPct val="0"/>
                </a:spcAft>
              </a:pPr>
              <a:t>2</a:t>
            </a:fld>
            <a:endParaRPr lang="en-GB">
              <a:cs typeface="Arial" charset="0"/>
            </a:endParaRPr>
          </a:p>
        </p:txBody>
      </p:sp>
      <p:sp>
        <p:nvSpPr>
          <p:cNvPr id="16389" name="Footer Placeholder 6"/>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Content Placeholder 6" descr="photo5a.jpg"/>
          <p:cNvPicPr>
            <a:picLocks noGrp="1" noChangeAspect="1"/>
          </p:cNvPicPr>
          <p:nvPr>
            <p:ph idx="1"/>
          </p:nvPr>
        </p:nvPicPr>
        <p:blipFill>
          <a:blip r:embed="rId2" cstate="print"/>
          <a:srcRect/>
          <a:stretch>
            <a:fillRect/>
          </a:stretch>
        </p:blipFill>
        <p:spPr>
          <a:xfrm>
            <a:off x="468313" y="1341438"/>
            <a:ext cx="8280400" cy="4625975"/>
          </a:xfrm>
        </p:spPr>
      </p:pic>
      <p:sp>
        <p:nvSpPr>
          <p:cNvPr id="54274"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E59CB86-F2A9-489A-A244-E056BF827D68}" type="datetime1">
              <a:rPr lang="en-GB" smtClean="0">
                <a:cs typeface="Arial" charset="0"/>
              </a:rPr>
              <a:pPr fontAlgn="base">
                <a:spcBef>
                  <a:spcPct val="0"/>
                </a:spcBef>
                <a:spcAft>
                  <a:spcPct val="0"/>
                </a:spcAft>
              </a:pPr>
              <a:t>03/06/2015</a:t>
            </a:fld>
            <a:endParaRPr lang="en-GB">
              <a:cs typeface="Arial" charset="0"/>
            </a:endParaRPr>
          </a:p>
        </p:txBody>
      </p:sp>
      <p:sp>
        <p:nvSpPr>
          <p:cNvPr id="54275"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54276"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06E2259-B8A1-4F42-BA6A-56946911D5E5}" type="slidenum">
              <a:rPr lang="en-GB">
                <a:cs typeface="Arial" charset="0"/>
              </a:rPr>
              <a:pPr fontAlgn="base">
                <a:spcBef>
                  <a:spcPct val="0"/>
                </a:spcBef>
                <a:spcAft>
                  <a:spcPct val="0"/>
                </a:spcAft>
              </a:pPr>
              <a:t>20</a:t>
            </a:fld>
            <a:endParaRPr lang="en-GB">
              <a:cs typeface="Arial" charset="0"/>
            </a:endParaRPr>
          </a:p>
        </p:txBody>
      </p:sp>
      <p:sp>
        <p:nvSpPr>
          <p:cNvPr id="6" name="Title 5"/>
          <p:cNvSpPr>
            <a:spLocks noGrp="1"/>
          </p:cNvSpPr>
          <p:nvPr>
            <p:ph type="title"/>
          </p:nvPr>
        </p:nvSpPr>
        <p:spPr>
          <a:xfrm>
            <a:off x="395536" y="476672"/>
            <a:ext cx="8229600" cy="1143000"/>
          </a:xfrm>
        </p:spPr>
        <p:txBody>
          <a:bodyPr/>
          <a:lstStyle/>
          <a:p>
            <a:pPr algn="ctr" fontAlgn="auto">
              <a:spcAft>
                <a:spcPts val="0"/>
              </a:spcAft>
              <a:defRPr/>
            </a:pPr>
            <a:r>
              <a:rPr lang="pl-PL" dirty="0" smtClean="0"/>
              <a:t>CH EUROPEAN</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612900"/>
            <a:ext cx="8229600" cy="5245100"/>
          </a:xfrm>
        </p:spPr>
        <p:txBody>
          <a:bodyPr>
            <a:normAutofit/>
          </a:bodyPr>
          <a:lstStyle/>
          <a:p>
            <a:pPr algn="just">
              <a:lnSpc>
                <a:spcPct val="80000"/>
              </a:lnSpc>
            </a:pPr>
            <a:r>
              <a:rPr lang="tr-TR" sz="1500" dirty="0" smtClean="0"/>
              <a:t>Bizler yurtdışında yatırım yapmış Türk yatırımcılar olarak Sizlerle işbirliğine hazırız üzerimize düşen her konuda Sizlere destek olmak azim ve kararlılığındayız. CH EUROPEAN toptancılar merkezimiz hakkında da Sizlere kısaca bilgi vermek isterim.</a:t>
            </a:r>
          </a:p>
          <a:p>
            <a:pPr algn="just">
              <a:lnSpc>
                <a:spcPct val="80000"/>
              </a:lnSpc>
            </a:pPr>
            <a:endParaRPr lang="en-GB" sz="1500" dirty="0" smtClean="0"/>
          </a:p>
          <a:p>
            <a:pPr algn="just">
              <a:lnSpc>
                <a:spcPct val="80000"/>
              </a:lnSpc>
            </a:pPr>
            <a:r>
              <a:rPr lang="tr-TR" sz="1500" dirty="0" smtClean="0"/>
              <a:t>CH EUROPEAN Toptancılar Çarşışı, Varşova’nın 20 km güneyinde, Kraków-Radom/Wroclaw-Katowice güzergahında, Wólka Kosowska beldesinde yeralmaktadır.  </a:t>
            </a:r>
            <a:r>
              <a:rPr lang="tr-TR" sz="1500" b="1" dirty="0" smtClean="0"/>
              <a:t>2014 yılında tamamlanan</a:t>
            </a:r>
            <a:r>
              <a:rPr lang="tr-TR" sz="1500" dirty="0" smtClean="0"/>
              <a:t> çarşı </a:t>
            </a:r>
            <a:r>
              <a:rPr lang="tr-TR" sz="1500" b="1" dirty="0" smtClean="0"/>
              <a:t>60 dönüm</a:t>
            </a:r>
            <a:r>
              <a:rPr lang="tr-TR" sz="1500" dirty="0" smtClean="0"/>
              <a:t> arazi üzerine kurulu, </a:t>
            </a:r>
            <a:r>
              <a:rPr lang="pl-PL" sz="1500" dirty="0" smtClean="0"/>
              <a:t>  </a:t>
            </a:r>
            <a:r>
              <a:rPr lang="tr-TR" sz="1500" b="1" dirty="0" smtClean="0"/>
              <a:t>20 000 m²</a:t>
            </a:r>
            <a:r>
              <a:rPr lang="tr-TR" sz="1500" dirty="0" smtClean="0"/>
              <a:t> kapalı alana sahip, </a:t>
            </a:r>
            <a:r>
              <a:rPr lang="tr-TR" sz="1500" b="1" dirty="0" smtClean="0"/>
              <a:t>800 araçlık</a:t>
            </a:r>
            <a:r>
              <a:rPr lang="tr-TR" sz="1500" dirty="0" smtClean="0"/>
              <a:t> park yeri ve </a:t>
            </a:r>
            <a:r>
              <a:rPr lang="tr-TR" sz="1500" b="1" dirty="0" smtClean="0"/>
              <a:t>14 adet</a:t>
            </a:r>
            <a:r>
              <a:rPr lang="tr-TR" sz="1500" dirty="0" smtClean="0"/>
              <a:t> bağımsız giriş-çıkış kapısı olan modern bir yapıdır. </a:t>
            </a:r>
          </a:p>
          <a:p>
            <a:pPr algn="just">
              <a:lnSpc>
                <a:spcPct val="80000"/>
              </a:lnSpc>
              <a:buFont typeface="Wingdings 3" pitchFamily="18" charset="2"/>
              <a:buNone/>
            </a:pPr>
            <a:endParaRPr lang="en-GB" sz="1500" dirty="0" smtClean="0"/>
          </a:p>
          <a:p>
            <a:pPr algn="just">
              <a:lnSpc>
                <a:spcPct val="80000"/>
              </a:lnSpc>
            </a:pPr>
            <a:r>
              <a:rPr lang="tr-TR" sz="1500" dirty="0" smtClean="0"/>
              <a:t>Wólka Kosowska bölgesi konum itibariyle, ağırlıklı olarak toptan satış işiyle iştigal eden imalatçı, ithalatçı-distribütör firmaların yoğunlaştığı bir bölgedir. CH EUROPEAN çarşısının da bulunduğu bu bölgede </a:t>
            </a:r>
            <a:r>
              <a:rPr lang="tr-TR" sz="1500" b="1" dirty="0" smtClean="0"/>
              <a:t>hazır giyim, ev tekstili, ayakkabı, deri, çanta vs toptan ve perakende</a:t>
            </a:r>
            <a:r>
              <a:rPr lang="tr-TR" sz="1500" dirty="0" smtClean="0"/>
              <a:t> satışı gerçekleştiren </a:t>
            </a:r>
            <a:r>
              <a:rPr lang="tr-TR" sz="1500" b="1" dirty="0" smtClean="0"/>
              <a:t>200’e</a:t>
            </a:r>
            <a:r>
              <a:rPr lang="tr-TR" sz="1500" dirty="0" smtClean="0"/>
              <a:t> yakın Türk Firması faaliyette bulunmaktadır. Bunun dışında bölgede Çin Hükümetinin destek ve teşvikleriyle 1992 yılında kurulmuş bulunan bir Çin Ticaret merkezi mevcut olup burada da </a:t>
            </a:r>
            <a:r>
              <a:rPr lang="pl-PL" sz="1500" b="1" dirty="0" smtClean="0"/>
              <a:t>5</a:t>
            </a:r>
            <a:r>
              <a:rPr lang="tr-TR" sz="1500" b="1" dirty="0" smtClean="0"/>
              <a:t>000’in üzerinde </a:t>
            </a:r>
            <a:r>
              <a:rPr lang="tr-TR" sz="1500" dirty="0" smtClean="0"/>
              <a:t>firma faaliyet göstermektedir. </a:t>
            </a:r>
          </a:p>
          <a:p>
            <a:pPr algn="just">
              <a:lnSpc>
                <a:spcPct val="80000"/>
              </a:lnSpc>
              <a:buFont typeface="Wingdings 3" pitchFamily="18" charset="2"/>
              <a:buNone/>
            </a:pPr>
            <a:endParaRPr lang="en-GB" sz="1500" dirty="0" smtClean="0"/>
          </a:p>
          <a:p>
            <a:pPr algn="just">
              <a:lnSpc>
                <a:spcPct val="80000"/>
              </a:lnSpc>
            </a:pPr>
            <a:r>
              <a:rPr lang="tr-TR" sz="1500" dirty="0" smtClean="0"/>
              <a:t>CH European, </a:t>
            </a:r>
            <a:r>
              <a:rPr lang="tr-TR" sz="1500" b="1" dirty="0" smtClean="0"/>
              <a:t>Wólka Kosowska bölgesinin en yeni ve en modern ticaret merkezidir</a:t>
            </a:r>
            <a:r>
              <a:rPr lang="tr-TR" sz="1500" dirty="0" smtClean="0"/>
              <a:t>. Bu bölge, bünyesinde pek çok sayıda toptan ve perakende satış alanında faaliyet gösteren firma bulundurması nedeniyle Polonyalı ve komşu ülkeler müşterileri için bir çekim merkezi olmuştur.</a:t>
            </a:r>
            <a:endParaRPr lang="en-GB" sz="1500" dirty="0" smtClean="0"/>
          </a:p>
          <a:p>
            <a:pPr>
              <a:lnSpc>
                <a:spcPct val="80000"/>
              </a:lnSpc>
            </a:pPr>
            <a:endParaRPr lang="en-GB" sz="1500" dirty="0" smtClean="0"/>
          </a:p>
        </p:txBody>
      </p:sp>
      <p:sp>
        <p:nvSpPr>
          <p:cNvPr id="2" name="Title 1"/>
          <p:cNvSpPr>
            <a:spLocks noGrp="1"/>
          </p:cNvSpPr>
          <p:nvPr>
            <p:ph type="title"/>
          </p:nvPr>
        </p:nvSpPr>
        <p:spPr>
          <a:xfrm>
            <a:off x="472307" y="579404"/>
            <a:ext cx="8229600" cy="798070"/>
          </a:xfrm>
        </p:spPr>
        <p:txBody>
          <a:bodyPr>
            <a:normAutofit fontScale="90000"/>
          </a:bodyPr>
          <a:lstStyle/>
          <a:p>
            <a:pPr algn="ctr" fontAlgn="auto">
              <a:spcAft>
                <a:spcPts val="0"/>
              </a:spcAft>
              <a:defRPr/>
            </a:pPr>
            <a:r>
              <a:rPr lang="pl-PL" dirty="0" smtClean="0"/>
              <a:t>CH EUROPEAN</a:t>
            </a:r>
            <a:br>
              <a:rPr lang="pl-PL" dirty="0" smtClean="0"/>
            </a:br>
            <a:r>
              <a:rPr lang="pl-PL" dirty="0" smtClean="0"/>
              <a:t>TOPTANCILAR ÇARŞISI</a:t>
            </a:r>
            <a:endParaRPr lang="en-GB" dirty="0"/>
          </a:p>
        </p:txBody>
      </p:sp>
      <p:sp>
        <p:nvSpPr>
          <p:cNvPr id="48131"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E67E300-06C5-4A84-936C-34D1C36E2DD0}" type="datetime1">
              <a:rPr lang="en-GB" smtClean="0">
                <a:cs typeface="Arial" charset="0"/>
              </a:rPr>
              <a:pPr fontAlgn="base">
                <a:spcBef>
                  <a:spcPct val="0"/>
                </a:spcBef>
                <a:spcAft>
                  <a:spcPct val="0"/>
                </a:spcAft>
              </a:pPr>
              <a:t>03/06/2015</a:t>
            </a:fld>
            <a:endParaRPr lang="en-GB">
              <a:cs typeface="Arial" charset="0"/>
            </a:endParaRPr>
          </a:p>
        </p:txBody>
      </p:sp>
      <p:sp>
        <p:nvSpPr>
          <p:cNvPr id="48132"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4DFBA58-C6C4-41D4-BF08-CB9572FAEB24}" type="slidenum">
              <a:rPr lang="en-GB">
                <a:cs typeface="Arial" charset="0"/>
              </a:rPr>
              <a:pPr fontAlgn="base">
                <a:spcBef>
                  <a:spcPct val="0"/>
                </a:spcBef>
                <a:spcAft>
                  <a:spcPct val="0"/>
                </a:spcAft>
              </a:pPr>
              <a:t>21</a:t>
            </a:fld>
            <a:endParaRPr lang="en-GB">
              <a:cs typeface="Arial" charset="0"/>
            </a:endParaRPr>
          </a:p>
        </p:txBody>
      </p:sp>
      <p:sp>
        <p:nvSpPr>
          <p:cNvPr id="48133"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Content Placeholder 6" descr="photo 2a.jpg"/>
          <p:cNvPicPr>
            <a:picLocks noGrp="1" noChangeAspect="1"/>
          </p:cNvPicPr>
          <p:nvPr>
            <p:ph idx="1"/>
          </p:nvPr>
        </p:nvPicPr>
        <p:blipFill>
          <a:blip r:embed="rId2" cstate="print"/>
          <a:srcRect/>
          <a:stretch>
            <a:fillRect/>
          </a:stretch>
        </p:blipFill>
        <p:spPr>
          <a:xfrm>
            <a:off x="539750" y="1412875"/>
            <a:ext cx="8208963" cy="4525963"/>
          </a:xfrm>
        </p:spPr>
      </p:pic>
      <p:sp>
        <p:nvSpPr>
          <p:cNvPr id="51202"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FE29699-5789-4A8A-A34B-7AB86807AE70}" type="datetime1">
              <a:rPr lang="en-GB" smtClean="0">
                <a:cs typeface="Arial" charset="0"/>
              </a:rPr>
              <a:pPr fontAlgn="base">
                <a:spcBef>
                  <a:spcPct val="0"/>
                </a:spcBef>
                <a:spcAft>
                  <a:spcPct val="0"/>
                </a:spcAft>
              </a:pPr>
              <a:t>03/06/2015</a:t>
            </a:fld>
            <a:endParaRPr lang="en-GB">
              <a:cs typeface="Arial" charset="0"/>
            </a:endParaRPr>
          </a:p>
        </p:txBody>
      </p:sp>
      <p:sp>
        <p:nvSpPr>
          <p:cNvPr id="51203"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51204"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070059D-9149-4985-890F-711903F84484}" type="slidenum">
              <a:rPr lang="en-GB">
                <a:cs typeface="Arial" charset="0"/>
              </a:rPr>
              <a:pPr fontAlgn="base">
                <a:spcBef>
                  <a:spcPct val="0"/>
                </a:spcBef>
                <a:spcAft>
                  <a:spcPct val="0"/>
                </a:spcAft>
              </a:pPr>
              <a:t>22</a:t>
            </a:fld>
            <a:endParaRPr lang="en-GB">
              <a:cs typeface="Arial" charset="0"/>
            </a:endParaRPr>
          </a:p>
        </p:txBody>
      </p:sp>
      <p:sp>
        <p:nvSpPr>
          <p:cNvPr id="6" name="Title 5"/>
          <p:cNvSpPr>
            <a:spLocks noGrp="1"/>
          </p:cNvSpPr>
          <p:nvPr>
            <p:ph type="title"/>
          </p:nvPr>
        </p:nvSpPr>
        <p:spPr>
          <a:xfrm>
            <a:off x="467544" y="548680"/>
            <a:ext cx="8229600" cy="1143000"/>
          </a:xfrm>
        </p:spPr>
        <p:txBody>
          <a:bodyPr/>
          <a:lstStyle/>
          <a:p>
            <a:pPr algn="ctr" fontAlgn="auto">
              <a:spcAft>
                <a:spcPts val="0"/>
              </a:spcAft>
              <a:defRPr/>
            </a:pPr>
            <a:r>
              <a:rPr lang="pl-PL" dirty="0" smtClean="0"/>
              <a:t>CH EUROPEAN</a:t>
            </a:r>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1"/>
          <p:cNvSpPr>
            <a:spLocks noGrp="1"/>
          </p:cNvSpPr>
          <p:nvPr>
            <p:ph idx="1"/>
          </p:nvPr>
        </p:nvSpPr>
        <p:spPr>
          <a:xfrm>
            <a:off x="611560" y="1755775"/>
            <a:ext cx="8229600" cy="5102225"/>
          </a:xfrm>
        </p:spPr>
        <p:txBody>
          <a:bodyPr/>
          <a:lstStyle/>
          <a:p>
            <a:pPr algn="just"/>
            <a:r>
              <a:rPr lang="tr-TR" sz="1600" dirty="0" smtClean="0"/>
              <a:t>CH Europea</a:t>
            </a:r>
            <a:r>
              <a:rPr lang="pl-PL" sz="1600" dirty="0" smtClean="0"/>
              <a:t>n</a:t>
            </a:r>
            <a:r>
              <a:rPr lang="tr-TR" sz="1600" dirty="0" smtClean="0"/>
              <a:t> Ticaret Merkez</a:t>
            </a:r>
            <a:r>
              <a:rPr lang="pl-PL" sz="1600" dirty="0" smtClean="0"/>
              <a:t>i,</a:t>
            </a:r>
            <a:r>
              <a:rPr lang="tr-TR" sz="1600" dirty="0" smtClean="0"/>
              <a:t> Polonya'nın en büyük süpermarket zincirlerinin (Auchan, Carrefour, Lorey Merlin, Ikea, </a:t>
            </a:r>
            <a:r>
              <a:rPr lang="pl-PL" sz="1600" dirty="0" smtClean="0"/>
              <a:t>Castorama)</a:t>
            </a:r>
            <a:r>
              <a:rPr lang="tr-TR" sz="1600" dirty="0" smtClean="0"/>
              <a:t> satın al</a:t>
            </a:r>
            <a:r>
              <a:rPr lang="pl-PL" sz="1600" dirty="0" smtClean="0"/>
              <a:t>ma ve lojistik</a:t>
            </a:r>
            <a:r>
              <a:rPr lang="tr-TR" sz="1600" dirty="0" smtClean="0"/>
              <a:t> merkezlerinin bulunduğu ve yaklaşık 3 milyon nüfusu ile Polonya'daki </a:t>
            </a:r>
            <a:r>
              <a:rPr lang="pl-PL" sz="1600" dirty="0" smtClean="0"/>
              <a:t>en</a:t>
            </a:r>
            <a:r>
              <a:rPr lang="tr-TR" sz="1600" dirty="0" smtClean="0"/>
              <a:t> büyük şeh</a:t>
            </a:r>
            <a:r>
              <a:rPr lang="pl-PL" sz="1600" dirty="0" smtClean="0"/>
              <a:t>ri</a:t>
            </a:r>
            <a:r>
              <a:rPr lang="tr-TR" sz="1600" dirty="0" smtClean="0"/>
              <a:t> </a:t>
            </a:r>
            <a:r>
              <a:rPr lang="pl-PL" sz="1600" dirty="0" smtClean="0"/>
              <a:t>olan </a:t>
            </a:r>
            <a:r>
              <a:rPr lang="tr-TR" sz="1600" dirty="0" smtClean="0"/>
              <a:t>Varşova</a:t>
            </a:r>
            <a:r>
              <a:rPr lang="pl-PL" sz="1600" dirty="0" smtClean="0"/>
              <a:t>’nın hemen yanı ba</a:t>
            </a:r>
            <a:r>
              <a:rPr lang="tr-TR" sz="1600" dirty="0" smtClean="0"/>
              <a:t>ş</a:t>
            </a:r>
            <a:r>
              <a:rPr lang="pl-PL" sz="1600" dirty="0" smtClean="0"/>
              <a:t>ındadır.</a:t>
            </a:r>
            <a:r>
              <a:rPr lang="tr-TR" sz="1600" dirty="0" smtClean="0"/>
              <a:t> </a:t>
            </a:r>
          </a:p>
          <a:p>
            <a:pPr algn="just">
              <a:buFont typeface="Wingdings 3" pitchFamily="18" charset="2"/>
              <a:buNone/>
            </a:pPr>
            <a:r>
              <a:rPr lang="tr-TR" sz="1600" dirty="0" smtClean="0"/>
              <a:t> </a:t>
            </a:r>
            <a:endParaRPr lang="en-GB" sz="1600" dirty="0" smtClean="0"/>
          </a:p>
          <a:p>
            <a:pPr algn="just"/>
            <a:r>
              <a:rPr lang="tr-TR" sz="1600" dirty="0" smtClean="0"/>
              <a:t>Yaklaşık </a:t>
            </a:r>
            <a:r>
              <a:rPr lang="pl-PL" sz="1600" dirty="0" smtClean="0"/>
              <a:t>2</a:t>
            </a:r>
            <a:r>
              <a:rPr lang="tr-TR" sz="1600" dirty="0" smtClean="0"/>
              <a:t>0 yıldır Merkez ve Doğu Avrupa’da Polonya merkezli olarak ticaret yapan ve yatırımlar gerçekleştiren CH EURPEAN</a:t>
            </a:r>
            <a:r>
              <a:rPr lang="pl-PL" sz="1600" dirty="0" smtClean="0"/>
              <a:t> yat</a:t>
            </a:r>
            <a:r>
              <a:rPr lang="tr-TR" sz="1600" dirty="0" smtClean="0"/>
              <a:t>ı</a:t>
            </a:r>
            <a:r>
              <a:rPr lang="pl-PL" sz="1600" dirty="0" smtClean="0"/>
              <a:t>r</a:t>
            </a:r>
            <a:r>
              <a:rPr lang="tr-TR" sz="1600" dirty="0" smtClean="0"/>
              <a:t>ı</a:t>
            </a:r>
            <a:r>
              <a:rPr lang="pl-PL" sz="1600" dirty="0" smtClean="0"/>
              <a:t>mc</a:t>
            </a:r>
            <a:r>
              <a:rPr lang="tr-TR" sz="1600" dirty="0" smtClean="0"/>
              <a:t>ı</a:t>
            </a:r>
            <a:r>
              <a:rPr lang="pl-PL" sz="1600" dirty="0" smtClean="0"/>
              <a:t>lar</a:t>
            </a:r>
            <a:r>
              <a:rPr lang="tr-TR" sz="1600" dirty="0" smtClean="0"/>
              <a:t>ı  başta Polonya olmak üzere sözkonusu bölge piyasalarında geniş bir tecrübeye sahiptir.</a:t>
            </a:r>
            <a:r>
              <a:rPr lang="pl-PL" sz="1600" dirty="0" smtClean="0"/>
              <a:t> </a:t>
            </a:r>
            <a:r>
              <a:rPr lang="tr-TR" sz="1600" dirty="0" smtClean="0"/>
              <a:t> Polonya merkezli olarak, Baltık ülkeleri, Belarus, Ukrayna, Slovakya, Çek Cumhuriyeti, Avusturya, Almanya ilk aşama ve takiben Kuzey Avrupa ülkeleri ile</a:t>
            </a:r>
            <a:r>
              <a:rPr lang="pl-PL" sz="1600" dirty="0" smtClean="0"/>
              <a:t> </a:t>
            </a:r>
            <a:r>
              <a:rPr lang="tr-TR" sz="1600" dirty="0" smtClean="0"/>
              <a:t>başta Sırbistan  olmak üzere Balkan ülkeleri hedeflenmektedir.</a:t>
            </a:r>
          </a:p>
          <a:p>
            <a:pPr algn="just">
              <a:buFont typeface="Wingdings 3" pitchFamily="18" charset="2"/>
              <a:buNone/>
            </a:pPr>
            <a:endParaRPr lang="pl-PL" sz="1600" dirty="0" smtClean="0"/>
          </a:p>
          <a:p>
            <a:pPr algn="just"/>
            <a:r>
              <a:rPr lang="pl-PL" sz="1600" dirty="0" smtClean="0"/>
              <a:t>CH European yat</a:t>
            </a:r>
            <a:r>
              <a:rPr lang="tr-TR" sz="1600" dirty="0" smtClean="0"/>
              <a:t>ı</a:t>
            </a:r>
            <a:r>
              <a:rPr lang="pl-PL" sz="1600" dirty="0" smtClean="0"/>
              <a:t>r</a:t>
            </a:r>
            <a:r>
              <a:rPr lang="tr-TR" sz="1600" dirty="0" smtClean="0"/>
              <a:t>ı</a:t>
            </a:r>
            <a:r>
              <a:rPr lang="pl-PL" sz="1600" dirty="0" smtClean="0"/>
              <a:t>mc</a:t>
            </a:r>
            <a:r>
              <a:rPr lang="tr-TR" sz="1600" dirty="0" smtClean="0"/>
              <a:t>ı</a:t>
            </a:r>
            <a:r>
              <a:rPr lang="pl-PL" sz="1600" dirty="0" smtClean="0"/>
              <a:t>lar</a:t>
            </a:r>
            <a:r>
              <a:rPr lang="tr-TR" sz="1600" dirty="0" smtClean="0"/>
              <a:t>ı</a:t>
            </a:r>
            <a:r>
              <a:rPr lang="pl-PL" sz="1600" dirty="0" smtClean="0"/>
              <a:t> ortaklar</a:t>
            </a:r>
            <a:r>
              <a:rPr lang="tr-TR" sz="1600" dirty="0" smtClean="0"/>
              <a:t>ı</a:t>
            </a:r>
            <a:r>
              <a:rPr lang="pl-PL" sz="1600" dirty="0" smtClean="0"/>
              <a:t>yla beraber </a:t>
            </a:r>
            <a:r>
              <a:rPr lang="tr-TR" sz="1600" dirty="0" smtClean="0"/>
              <a:t>Varşova</a:t>
            </a:r>
            <a:r>
              <a:rPr lang="pl-PL" sz="1600" dirty="0" smtClean="0"/>
              <a:t>’da 2000 y</a:t>
            </a:r>
            <a:r>
              <a:rPr lang="tr-TR" sz="1600" dirty="0" smtClean="0"/>
              <a:t>ı</a:t>
            </a:r>
            <a:r>
              <a:rPr lang="pl-PL" sz="1600" dirty="0" smtClean="0"/>
              <a:t>l</a:t>
            </a:r>
            <a:r>
              <a:rPr lang="tr-TR" sz="1600" dirty="0" smtClean="0"/>
              <a:t>ı</a:t>
            </a:r>
            <a:r>
              <a:rPr lang="pl-PL" sz="1600" dirty="0" smtClean="0"/>
              <a:t>nda Reform Plaza ve 2004 y</a:t>
            </a:r>
            <a:r>
              <a:rPr lang="tr-TR" sz="1600" dirty="0" smtClean="0"/>
              <a:t>ı</a:t>
            </a:r>
            <a:r>
              <a:rPr lang="pl-PL" sz="1600" dirty="0" smtClean="0"/>
              <a:t>l</a:t>
            </a:r>
            <a:r>
              <a:rPr lang="tr-TR" sz="1600" dirty="0" smtClean="0"/>
              <a:t>ı</a:t>
            </a:r>
            <a:r>
              <a:rPr lang="pl-PL" sz="1600" dirty="0" smtClean="0"/>
              <a:t>nda da Blue City gibi ba</a:t>
            </a:r>
            <a:r>
              <a:rPr lang="tr-TR" sz="1600" dirty="0" smtClean="0"/>
              <a:t>ş</a:t>
            </a:r>
            <a:r>
              <a:rPr lang="pl-PL" sz="1600" dirty="0" smtClean="0"/>
              <a:t>ar</a:t>
            </a:r>
            <a:r>
              <a:rPr lang="tr-TR" sz="1600" dirty="0" smtClean="0"/>
              <a:t>ı</a:t>
            </a:r>
            <a:r>
              <a:rPr lang="pl-PL" sz="1600" dirty="0" smtClean="0"/>
              <a:t>l</a:t>
            </a:r>
            <a:r>
              <a:rPr lang="tr-TR" sz="1600" dirty="0" smtClean="0"/>
              <a:t>ı</a:t>
            </a:r>
            <a:r>
              <a:rPr lang="pl-PL" sz="1600" dirty="0" smtClean="0"/>
              <a:t> projeleri hayata geçirmi</a:t>
            </a:r>
            <a:r>
              <a:rPr lang="tr-TR" sz="1600" dirty="0" smtClean="0"/>
              <a:t>ş</a:t>
            </a:r>
            <a:r>
              <a:rPr lang="pl-PL" sz="1600" dirty="0" smtClean="0"/>
              <a:t>lerdir.</a:t>
            </a:r>
            <a:r>
              <a:rPr lang="tr-TR" sz="1600" dirty="0" smtClean="0"/>
              <a:t> </a:t>
            </a:r>
            <a:endParaRPr lang="en-GB" sz="1600" dirty="0" smtClean="0"/>
          </a:p>
        </p:txBody>
      </p:sp>
      <p:sp>
        <p:nvSpPr>
          <p:cNvPr id="3" name="Title 2"/>
          <p:cNvSpPr>
            <a:spLocks noGrp="1"/>
          </p:cNvSpPr>
          <p:nvPr>
            <p:ph type="title"/>
          </p:nvPr>
        </p:nvSpPr>
        <p:spPr>
          <a:xfrm>
            <a:off x="539552" y="764704"/>
            <a:ext cx="8229600" cy="735848"/>
          </a:xfrm>
        </p:spPr>
        <p:txBody>
          <a:bodyPr>
            <a:normAutofit fontScale="90000"/>
          </a:bodyPr>
          <a:lstStyle/>
          <a:p>
            <a:pPr algn="ctr" fontAlgn="auto">
              <a:spcAft>
                <a:spcPts val="0"/>
              </a:spcAft>
              <a:defRPr/>
            </a:pPr>
            <a:r>
              <a:rPr lang="pl-PL" dirty="0" smtClean="0"/>
              <a:t>CH EUROPEAN</a:t>
            </a:r>
            <a:br>
              <a:rPr lang="pl-PL" dirty="0" smtClean="0"/>
            </a:br>
            <a:r>
              <a:rPr lang="pl-PL" dirty="0" smtClean="0"/>
              <a:t>TOPTANCILAR ÇARŞISI</a:t>
            </a:r>
            <a:endParaRPr lang="en-GB" dirty="0"/>
          </a:p>
        </p:txBody>
      </p:sp>
      <p:sp>
        <p:nvSpPr>
          <p:cNvPr id="53251"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D6889B5-2A1F-413A-B702-889964EB12E6}" type="datetime1">
              <a:rPr lang="en-GB" smtClean="0">
                <a:cs typeface="Arial" charset="0"/>
              </a:rPr>
              <a:pPr fontAlgn="base">
                <a:spcBef>
                  <a:spcPct val="0"/>
                </a:spcBef>
                <a:spcAft>
                  <a:spcPct val="0"/>
                </a:spcAft>
              </a:pPr>
              <a:t>03/06/2015</a:t>
            </a:fld>
            <a:endParaRPr lang="en-GB">
              <a:cs typeface="Arial" charset="0"/>
            </a:endParaRPr>
          </a:p>
        </p:txBody>
      </p:sp>
      <p:sp>
        <p:nvSpPr>
          <p:cNvPr id="53252"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FDB18AC-667D-4DEE-B074-159FB0EE143A}" type="slidenum">
              <a:rPr lang="en-GB">
                <a:cs typeface="Arial" charset="0"/>
              </a:rPr>
              <a:pPr fontAlgn="base">
                <a:spcBef>
                  <a:spcPct val="0"/>
                </a:spcBef>
                <a:spcAft>
                  <a:spcPct val="0"/>
                </a:spcAft>
              </a:pPr>
              <a:t>23</a:t>
            </a:fld>
            <a:endParaRPr lang="en-GB">
              <a:cs typeface="Arial" charset="0"/>
            </a:endParaRPr>
          </a:p>
        </p:txBody>
      </p:sp>
      <p:sp>
        <p:nvSpPr>
          <p:cNvPr id="53253"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Content Placeholder 6" descr="photo4a.jpg"/>
          <p:cNvPicPr>
            <a:picLocks noGrp="1" noChangeAspect="1"/>
          </p:cNvPicPr>
          <p:nvPr>
            <p:ph idx="1"/>
          </p:nvPr>
        </p:nvPicPr>
        <p:blipFill>
          <a:blip r:embed="rId2" cstate="print"/>
          <a:srcRect/>
          <a:stretch>
            <a:fillRect/>
          </a:stretch>
        </p:blipFill>
        <p:spPr>
          <a:xfrm>
            <a:off x="395288" y="1341438"/>
            <a:ext cx="8353425" cy="4597400"/>
          </a:xfrm>
        </p:spPr>
      </p:pic>
      <p:sp>
        <p:nvSpPr>
          <p:cNvPr id="56322"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C652999-4A5C-40B2-96AF-80875762F5FD}" type="datetime1">
              <a:rPr lang="en-GB" smtClean="0">
                <a:cs typeface="Arial" charset="0"/>
              </a:rPr>
              <a:pPr fontAlgn="base">
                <a:spcBef>
                  <a:spcPct val="0"/>
                </a:spcBef>
                <a:spcAft>
                  <a:spcPct val="0"/>
                </a:spcAft>
              </a:pPr>
              <a:t>03/06/2015</a:t>
            </a:fld>
            <a:endParaRPr lang="en-GB">
              <a:cs typeface="Arial" charset="0"/>
            </a:endParaRPr>
          </a:p>
        </p:txBody>
      </p:sp>
      <p:sp>
        <p:nvSpPr>
          <p:cNvPr id="56323"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56324"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BBC19C4-E542-49ED-8B44-7F78F5679C34}" type="slidenum">
              <a:rPr lang="en-GB">
                <a:cs typeface="Arial" charset="0"/>
              </a:rPr>
              <a:pPr fontAlgn="base">
                <a:spcBef>
                  <a:spcPct val="0"/>
                </a:spcBef>
                <a:spcAft>
                  <a:spcPct val="0"/>
                </a:spcAft>
              </a:pPr>
              <a:t>24</a:t>
            </a:fld>
            <a:endParaRPr lang="en-GB">
              <a:cs typeface="Arial" charset="0"/>
            </a:endParaRPr>
          </a:p>
        </p:txBody>
      </p:sp>
      <p:sp>
        <p:nvSpPr>
          <p:cNvPr id="6" name="Title 5"/>
          <p:cNvSpPr>
            <a:spLocks noGrp="1"/>
          </p:cNvSpPr>
          <p:nvPr>
            <p:ph type="title"/>
          </p:nvPr>
        </p:nvSpPr>
        <p:spPr>
          <a:xfrm>
            <a:off x="467544" y="476672"/>
            <a:ext cx="8229600" cy="1143000"/>
          </a:xfrm>
        </p:spPr>
        <p:txBody>
          <a:bodyPr/>
          <a:lstStyle/>
          <a:p>
            <a:pPr algn="ctr" fontAlgn="auto">
              <a:spcAft>
                <a:spcPts val="0"/>
              </a:spcAft>
              <a:defRPr/>
            </a:pPr>
            <a:r>
              <a:rPr lang="pl-PL" dirty="0" smtClean="0"/>
              <a:t>CH EUROPEAN</a:t>
            </a:r>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Content Placeholder 6" descr="7.jpg"/>
          <p:cNvPicPr>
            <a:picLocks noGrp="1" noChangeAspect="1"/>
          </p:cNvPicPr>
          <p:nvPr>
            <p:ph idx="1"/>
          </p:nvPr>
        </p:nvPicPr>
        <p:blipFill>
          <a:blip r:embed="rId2" cstate="print"/>
          <a:srcRect/>
          <a:stretch>
            <a:fillRect/>
          </a:stretch>
        </p:blipFill>
        <p:spPr>
          <a:xfrm>
            <a:off x="468313" y="765175"/>
            <a:ext cx="4391025" cy="2327275"/>
          </a:xfrm>
        </p:spPr>
      </p:pic>
      <p:sp>
        <p:nvSpPr>
          <p:cNvPr id="58370"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049AAD1-AE50-44F7-B26A-E6595F498DA0}" type="datetime1">
              <a:rPr lang="en-GB" smtClean="0">
                <a:cs typeface="Arial" charset="0"/>
              </a:rPr>
              <a:pPr fontAlgn="base">
                <a:spcBef>
                  <a:spcPct val="0"/>
                </a:spcBef>
                <a:spcAft>
                  <a:spcPct val="0"/>
                </a:spcAft>
              </a:pPr>
              <a:t>03/06/2015</a:t>
            </a:fld>
            <a:endParaRPr lang="en-GB">
              <a:cs typeface="Arial" charset="0"/>
            </a:endParaRPr>
          </a:p>
        </p:txBody>
      </p:sp>
      <p:sp>
        <p:nvSpPr>
          <p:cNvPr id="58371"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58372"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4A99183-EC6C-46DE-B84D-89D424C2C84D}" type="slidenum">
              <a:rPr lang="en-GB">
                <a:cs typeface="Arial" charset="0"/>
              </a:rPr>
              <a:pPr fontAlgn="base">
                <a:spcBef>
                  <a:spcPct val="0"/>
                </a:spcBef>
                <a:spcAft>
                  <a:spcPct val="0"/>
                </a:spcAft>
              </a:pPr>
              <a:t>25</a:t>
            </a:fld>
            <a:endParaRPr lang="en-GB">
              <a:cs typeface="Arial" charset="0"/>
            </a:endParaRPr>
          </a:p>
        </p:txBody>
      </p:sp>
      <p:sp>
        <p:nvSpPr>
          <p:cNvPr id="6" name="Title 5"/>
          <p:cNvSpPr>
            <a:spLocks noGrp="1"/>
          </p:cNvSpPr>
          <p:nvPr>
            <p:ph type="title"/>
          </p:nvPr>
        </p:nvSpPr>
        <p:spPr>
          <a:xfrm>
            <a:off x="467544" y="188640"/>
            <a:ext cx="8229600" cy="782383"/>
          </a:xfrm>
        </p:spPr>
        <p:txBody>
          <a:bodyPr>
            <a:normAutofit/>
          </a:bodyPr>
          <a:lstStyle/>
          <a:p>
            <a:pPr algn="ctr" fontAlgn="auto">
              <a:spcAft>
                <a:spcPts val="0"/>
              </a:spcAft>
              <a:defRPr/>
            </a:pPr>
            <a:r>
              <a:rPr lang="pl-PL" sz="3600" dirty="0" smtClean="0"/>
              <a:t>CH EUROPEAN</a:t>
            </a:r>
            <a:endParaRPr lang="en-GB" sz="3600" dirty="0"/>
          </a:p>
        </p:txBody>
      </p:sp>
      <p:pic>
        <p:nvPicPr>
          <p:cNvPr id="58375" name="Content Placeholder 6" descr="9.jpg"/>
          <p:cNvPicPr>
            <a:picLocks noChangeAspect="1"/>
          </p:cNvPicPr>
          <p:nvPr/>
        </p:nvPicPr>
        <p:blipFill>
          <a:blip r:embed="rId3" cstate="print"/>
          <a:srcRect/>
          <a:stretch>
            <a:fillRect/>
          </a:stretch>
        </p:blipFill>
        <p:spPr bwMode="auto">
          <a:xfrm>
            <a:off x="4139952" y="692696"/>
            <a:ext cx="4321175" cy="2363788"/>
          </a:xfrm>
          <a:prstGeom prst="rect">
            <a:avLst/>
          </a:prstGeom>
          <a:noFill/>
          <a:ln w="9525">
            <a:noFill/>
            <a:miter lim="800000"/>
            <a:headEnd/>
            <a:tailEnd/>
          </a:ln>
        </p:spPr>
      </p:pic>
      <p:pic>
        <p:nvPicPr>
          <p:cNvPr id="58376" name="Content Placeholder 6" descr="2.jpg"/>
          <p:cNvPicPr>
            <a:picLocks noChangeAspect="1"/>
          </p:cNvPicPr>
          <p:nvPr/>
        </p:nvPicPr>
        <p:blipFill>
          <a:blip r:embed="rId4" cstate="print"/>
          <a:srcRect/>
          <a:stretch>
            <a:fillRect/>
          </a:stretch>
        </p:blipFill>
        <p:spPr bwMode="auto">
          <a:xfrm>
            <a:off x="179388" y="2420938"/>
            <a:ext cx="3889375" cy="2073275"/>
          </a:xfrm>
          <a:prstGeom prst="rect">
            <a:avLst/>
          </a:prstGeom>
          <a:noFill/>
          <a:ln w="9525">
            <a:noFill/>
            <a:miter lim="800000"/>
            <a:headEnd/>
            <a:tailEnd/>
          </a:ln>
        </p:spPr>
      </p:pic>
      <p:pic>
        <p:nvPicPr>
          <p:cNvPr id="58377" name="Content Placeholder 6" descr="7.jpg"/>
          <p:cNvPicPr>
            <a:picLocks noChangeAspect="1"/>
          </p:cNvPicPr>
          <p:nvPr/>
        </p:nvPicPr>
        <p:blipFill>
          <a:blip r:embed="rId5" cstate="print"/>
          <a:srcRect/>
          <a:stretch>
            <a:fillRect/>
          </a:stretch>
        </p:blipFill>
        <p:spPr bwMode="auto">
          <a:xfrm>
            <a:off x="3995738" y="2781300"/>
            <a:ext cx="4103687" cy="2252663"/>
          </a:xfrm>
          <a:prstGeom prst="rect">
            <a:avLst/>
          </a:prstGeom>
          <a:noFill/>
          <a:ln w="9525">
            <a:noFill/>
            <a:miter lim="800000"/>
            <a:headEnd/>
            <a:tailEnd/>
          </a:ln>
        </p:spPr>
      </p:pic>
      <p:pic>
        <p:nvPicPr>
          <p:cNvPr id="58378" name="Content Placeholder 6" descr="IMG_3705.jpg"/>
          <p:cNvPicPr>
            <a:picLocks noChangeAspect="1"/>
          </p:cNvPicPr>
          <p:nvPr/>
        </p:nvPicPr>
        <p:blipFill>
          <a:blip r:embed="rId6" cstate="print"/>
          <a:srcRect/>
          <a:stretch>
            <a:fillRect/>
          </a:stretch>
        </p:blipFill>
        <p:spPr bwMode="auto">
          <a:xfrm>
            <a:off x="179512" y="4519612"/>
            <a:ext cx="4464050" cy="2338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Content Placeholder 6" descr="14.jpg"/>
          <p:cNvPicPr>
            <a:picLocks noGrp="1" noChangeAspect="1"/>
          </p:cNvPicPr>
          <p:nvPr>
            <p:ph idx="1"/>
          </p:nvPr>
        </p:nvPicPr>
        <p:blipFill>
          <a:blip r:embed="rId2" cstate="print"/>
          <a:srcRect/>
          <a:stretch>
            <a:fillRect/>
          </a:stretch>
        </p:blipFill>
        <p:spPr>
          <a:xfrm>
            <a:off x="468313" y="1341438"/>
            <a:ext cx="3959225" cy="2211387"/>
          </a:xfrm>
        </p:spPr>
      </p:pic>
      <p:sp>
        <p:nvSpPr>
          <p:cNvPr id="62466"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755B006-583F-431D-B908-04CE2FF50663}" type="datetime1">
              <a:rPr lang="en-GB" smtClean="0">
                <a:cs typeface="Arial" charset="0"/>
              </a:rPr>
              <a:pPr fontAlgn="base">
                <a:spcBef>
                  <a:spcPct val="0"/>
                </a:spcBef>
                <a:spcAft>
                  <a:spcPct val="0"/>
                </a:spcAft>
              </a:pPr>
              <a:t>03/06/2015</a:t>
            </a:fld>
            <a:endParaRPr lang="en-GB">
              <a:cs typeface="Arial" charset="0"/>
            </a:endParaRPr>
          </a:p>
        </p:txBody>
      </p:sp>
      <p:sp>
        <p:nvSpPr>
          <p:cNvPr id="62467"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62468"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C6DF32F-90F5-4A56-846C-EA05BB8ED760}" type="slidenum">
              <a:rPr lang="en-GB">
                <a:cs typeface="Arial" charset="0"/>
              </a:rPr>
              <a:pPr fontAlgn="base">
                <a:spcBef>
                  <a:spcPct val="0"/>
                </a:spcBef>
                <a:spcAft>
                  <a:spcPct val="0"/>
                </a:spcAft>
              </a:pPr>
              <a:t>26</a:t>
            </a:fld>
            <a:endParaRPr lang="en-GB">
              <a:cs typeface="Arial" charset="0"/>
            </a:endParaRPr>
          </a:p>
        </p:txBody>
      </p:sp>
      <p:sp>
        <p:nvSpPr>
          <p:cNvPr id="6" name="Title 5"/>
          <p:cNvSpPr>
            <a:spLocks noGrp="1"/>
          </p:cNvSpPr>
          <p:nvPr>
            <p:ph type="title"/>
          </p:nvPr>
        </p:nvSpPr>
        <p:spPr>
          <a:xfrm>
            <a:off x="472307" y="483022"/>
            <a:ext cx="8229600" cy="1143000"/>
          </a:xfrm>
        </p:spPr>
        <p:txBody>
          <a:bodyPr/>
          <a:lstStyle/>
          <a:p>
            <a:pPr algn="ctr" fontAlgn="auto">
              <a:spcAft>
                <a:spcPts val="0"/>
              </a:spcAft>
              <a:defRPr/>
            </a:pPr>
            <a:r>
              <a:rPr lang="pl-PL" dirty="0" smtClean="0"/>
              <a:t>CH EUROPEAN</a:t>
            </a:r>
            <a:endParaRPr lang="en-GB" dirty="0"/>
          </a:p>
        </p:txBody>
      </p:sp>
      <p:pic>
        <p:nvPicPr>
          <p:cNvPr id="62471" name="Content Placeholder 6" descr="16.jpg"/>
          <p:cNvPicPr>
            <a:picLocks noChangeAspect="1"/>
          </p:cNvPicPr>
          <p:nvPr/>
        </p:nvPicPr>
        <p:blipFill>
          <a:blip r:embed="rId3" cstate="print"/>
          <a:srcRect/>
          <a:stretch>
            <a:fillRect/>
          </a:stretch>
        </p:blipFill>
        <p:spPr bwMode="auto">
          <a:xfrm>
            <a:off x="4067175" y="1700213"/>
            <a:ext cx="4464050" cy="2493962"/>
          </a:xfrm>
          <a:prstGeom prst="rect">
            <a:avLst/>
          </a:prstGeom>
          <a:noFill/>
          <a:ln w="9525">
            <a:noFill/>
            <a:miter lim="800000"/>
            <a:headEnd/>
            <a:tailEnd/>
          </a:ln>
        </p:spPr>
      </p:pic>
      <p:pic>
        <p:nvPicPr>
          <p:cNvPr id="62472" name="Content Placeholder 6" descr="18.jpg"/>
          <p:cNvPicPr>
            <a:picLocks noChangeAspect="1"/>
          </p:cNvPicPr>
          <p:nvPr/>
        </p:nvPicPr>
        <p:blipFill>
          <a:blip r:embed="rId4" cstate="print"/>
          <a:srcRect/>
          <a:stretch>
            <a:fillRect/>
          </a:stretch>
        </p:blipFill>
        <p:spPr bwMode="auto">
          <a:xfrm>
            <a:off x="468313" y="3297238"/>
            <a:ext cx="4679950" cy="2638425"/>
          </a:xfrm>
          <a:prstGeom prst="rect">
            <a:avLst/>
          </a:prstGeom>
          <a:noFill/>
          <a:ln w="9525">
            <a:noFill/>
            <a:miter lim="800000"/>
            <a:headEnd/>
            <a:tailEnd/>
          </a:ln>
        </p:spPr>
      </p:pic>
      <p:pic>
        <p:nvPicPr>
          <p:cNvPr id="62473" name="Content Placeholder 6" descr="IMG_3637.jpg"/>
          <p:cNvPicPr>
            <a:picLocks noChangeAspect="1"/>
          </p:cNvPicPr>
          <p:nvPr/>
        </p:nvPicPr>
        <p:blipFill>
          <a:blip r:embed="rId5" cstate="print"/>
          <a:srcRect/>
          <a:stretch>
            <a:fillRect/>
          </a:stretch>
        </p:blipFill>
        <p:spPr bwMode="auto">
          <a:xfrm>
            <a:off x="4643438" y="3652838"/>
            <a:ext cx="4105275" cy="2312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313" y="1412875"/>
            <a:ext cx="8229600" cy="4525963"/>
          </a:xfrm>
        </p:spPr>
        <p:txBody>
          <a:bodyPr>
            <a:normAutofit/>
          </a:bodyPr>
          <a:lstStyle/>
          <a:p>
            <a:pPr algn="just">
              <a:lnSpc>
                <a:spcPct val="80000"/>
              </a:lnSpc>
              <a:buFont typeface="Wingdings 3" pitchFamily="18" charset="2"/>
              <a:buNone/>
            </a:pPr>
            <a:endParaRPr lang="en-GB" sz="2100" smtClean="0"/>
          </a:p>
          <a:p>
            <a:pPr algn="just">
              <a:lnSpc>
                <a:spcPct val="80000"/>
              </a:lnSpc>
            </a:pPr>
            <a:r>
              <a:rPr lang="tr-TR" sz="2100" b="1" smtClean="0"/>
              <a:t>Yukarıda verilen tüm bilgiler ışığında Polonya ev tekstili ürünleri için önemli bir potansiyele sahiptir.</a:t>
            </a:r>
          </a:p>
          <a:p>
            <a:pPr algn="just">
              <a:lnSpc>
                <a:spcPct val="80000"/>
              </a:lnSpc>
              <a:buFont typeface="Wingdings 3" pitchFamily="18" charset="2"/>
              <a:buNone/>
            </a:pPr>
            <a:endParaRPr lang="tr-TR" sz="2100" b="1" smtClean="0"/>
          </a:p>
          <a:p>
            <a:pPr algn="just">
              <a:lnSpc>
                <a:spcPct val="80000"/>
              </a:lnSpc>
            </a:pPr>
            <a:r>
              <a:rPr lang="tr-TR" sz="2100" b="1" smtClean="0"/>
              <a:t>Sözkonusu potansiyelin değerlendirilmesi ve pazardaki ülkemiz ev tekstili ürünlerinin hak ettiği paya sahip olması için firmalarımızın pazara girişte destekçisi olacak </a:t>
            </a:r>
            <a:r>
              <a:rPr lang="tr-TR" sz="2100" b="1" u="sng" smtClean="0"/>
              <a:t>faaliyetlerin koordinasyonunu</a:t>
            </a:r>
            <a:r>
              <a:rPr lang="tr-TR" sz="2100" b="1" smtClean="0"/>
              <a:t> sağlayacak ve </a:t>
            </a:r>
            <a:r>
              <a:rPr lang="tr-TR" sz="2100" b="1" u="sng" smtClean="0"/>
              <a:t>ilgili devlet desteklerinden faydalanılmasına imkan verecek bir organizasyonun:</a:t>
            </a:r>
            <a:r>
              <a:rPr lang="tr-TR" sz="2100" b="1" smtClean="0"/>
              <a:t> </a:t>
            </a:r>
          </a:p>
          <a:p>
            <a:pPr algn="just">
              <a:lnSpc>
                <a:spcPct val="80000"/>
              </a:lnSpc>
              <a:buFont typeface="Wingdings 3" pitchFamily="18" charset="2"/>
              <a:buNone/>
            </a:pPr>
            <a:endParaRPr lang="tr-TR" sz="2100" b="1" smtClean="0"/>
          </a:p>
          <a:p>
            <a:pPr algn="ctr">
              <a:lnSpc>
                <a:spcPct val="80000"/>
              </a:lnSpc>
              <a:buFont typeface="Wingdings 3" pitchFamily="18" charset="2"/>
              <a:buNone/>
            </a:pPr>
            <a:r>
              <a:rPr lang="tr-TR" sz="2100" b="1" smtClean="0"/>
              <a:t>	“VARŞOVA TÜRKİYE TİCARET MERKEZİ” </a:t>
            </a:r>
            <a:r>
              <a:rPr lang="pl-PL" sz="2100" b="1" smtClean="0"/>
              <a:t> </a:t>
            </a:r>
            <a:endParaRPr lang="tr-TR" sz="2100" b="1" smtClean="0"/>
          </a:p>
          <a:p>
            <a:pPr algn="just">
              <a:lnSpc>
                <a:spcPct val="80000"/>
              </a:lnSpc>
              <a:buFont typeface="Wingdings 3" pitchFamily="18" charset="2"/>
              <a:buNone/>
            </a:pPr>
            <a:endParaRPr lang="tr-TR" sz="2100" b="1" smtClean="0"/>
          </a:p>
          <a:p>
            <a:pPr algn="just">
              <a:lnSpc>
                <a:spcPct val="80000"/>
              </a:lnSpc>
              <a:buFont typeface="Wingdings 3" pitchFamily="18" charset="2"/>
              <a:buNone/>
            </a:pPr>
            <a:r>
              <a:rPr lang="tr-TR" sz="2100" b="1" smtClean="0"/>
              <a:t>	gerçekleştirilmesi hem zamanlama hem de firmalarımızın ihtiyaçları için büyük öneme haizdir. </a:t>
            </a:r>
            <a:endParaRPr lang="en-GB" sz="2100" smtClean="0"/>
          </a:p>
        </p:txBody>
      </p:sp>
      <p:sp>
        <p:nvSpPr>
          <p:cNvPr id="3" name="Title 2"/>
          <p:cNvSpPr>
            <a:spLocks noGrp="1"/>
          </p:cNvSpPr>
          <p:nvPr>
            <p:ph type="title"/>
          </p:nvPr>
        </p:nvSpPr>
        <p:spPr>
          <a:xfrm>
            <a:off x="400299" y="694477"/>
            <a:ext cx="8229599" cy="714769"/>
          </a:xfrm>
        </p:spPr>
        <p:txBody>
          <a:bodyPr>
            <a:normAutofit fontScale="90000"/>
          </a:bodyPr>
          <a:lstStyle/>
          <a:p>
            <a:pPr algn="ctr" fontAlgn="auto">
              <a:spcAft>
                <a:spcPts val="0"/>
              </a:spcAft>
              <a:defRPr/>
            </a:pPr>
            <a:r>
              <a:rPr lang="pl-PL" dirty="0" smtClean="0"/>
              <a:t>SON SŐZ</a:t>
            </a:r>
            <a:endParaRPr lang="en-GB" dirty="0"/>
          </a:p>
        </p:txBody>
      </p:sp>
      <p:sp>
        <p:nvSpPr>
          <p:cNvPr id="70659"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A31F04C-96DB-41D9-AF29-6855CFFE6B43}" type="datetime1">
              <a:rPr lang="en-GB" smtClean="0">
                <a:cs typeface="Arial" charset="0"/>
              </a:rPr>
              <a:pPr fontAlgn="base">
                <a:spcBef>
                  <a:spcPct val="0"/>
                </a:spcBef>
                <a:spcAft>
                  <a:spcPct val="0"/>
                </a:spcAft>
              </a:pPr>
              <a:t>03/06/2015</a:t>
            </a:fld>
            <a:endParaRPr lang="en-GB">
              <a:cs typeface="Arial" charset="0"/>
            </a:endParaRPr>
          </a:p>
        </p:txBody>
      </p:sp>
      <p:sp>
        <p:nvSpPr>
          <p:cNvPr id="70660"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C125551-850C-4BB2-BE55-B1E42C47D48A}" type="slidenum">
              <a:rPr lang="en-GB">
                <a:cs typeface="Arial" charset="0"/>
              </a:rPr>
              <a:pPr fontAlgn="base">
                <a:spcBef>
                  <a:spcPct val="0"/>
                </a:spcBef>
                <a:spcAft>
                  <a:spcPct val="0"/>
                </a:spcAft>
              </a:pPr>
              <a:t>27</a:t>
            </a:fld>
            <a:endParaRPr lang="en-GB">
              <a:cs typeface="Arial" charset="0"/>
            </a:endParaRPr>
          </a:p>
        </p:txBody>
      </p:sp>
      <p:sp>
        <p:nvSpPr>
          <p:cNvPr id="70661"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700808"/>
            <a:ext cx="8229600" cy="4525962"/>
          </a:xfrm>
        </p:spPr>
        <p:txBody>
          <a:bodyPr/>
          <a:lstStyle/>
          <a:p>
            <a:pPr algn="just"/>
            <a:r>
              <a:rPr lang="pl-PL" sz="2000" dirty="0" smtClean="0"/>
              <a:t>Elinizdeki bu çalışma, Polonya tanıtımı hakkında daha önce hazırlanmış bulunan dosyanın </a:t>
            </a:r>
            <a:r>
              <a:rPr lang="pl-PL" sz="2000" b="1" dirty="0" smtClean="0"/>
              <a:t>kısaltılmış</a:t>
            </a:r>
            <a:r>
              <a:rPr lang="pl-PL" sz="2000" dirty="0" smtClean="0"/>
              <a:t> halidir. Asıl Polonya tanıtım dosyasında </a:t>
            </a:r>
            <a:r>
              <a:rPr lang="pl-PL" sz="2000" b="1" dirty="0" smtClean="0"/>
              <a:t>özellikle ev tekstili konusundaki ürünlerle </a:t>
            </a:r>
            <a:r>
              <a:rPr lang="pl-PL" sz="2000" b="1" u="sng" dirty="0" smtClean="0"/>
              <a:t>(Yatak takımları, havlular, battaniyeler, yatak örtüleri, perdeler, dekoratif ev tekstil ürünleri vs) ilgili detaylı analizler </a:t>
            </a:r>
            <a:r>
              <a:rPr lang="pl-PL" sz="2000" b="1" dirty="0" smtClean="0"/>
              <a:t>ve ihracata verilen devlet destekleri ve Türkiye Ticaret Merkezleri hakkında ayrıntılı bilgiler yer almaktadır</a:t>
            </a:r>
            <a:r>
              <a:rPr lang="pl-PL" sz="2000" dirty="0" smtClean="0"/>
              <a:t>. Daha detaylı bilgi için dosyanın kısaltılmamış orijinali </a:t>
            </a:r>
            <a:r>
              <a:rPr lang="pl-PL" sz="2000" b="1" u="sng" dirty="0" smtClean="0"/>
              <a:t>Denizli ihracatçılar birliğinden</a:t>
            </a:r>
            <a:r>
              <a:rPr lang="pl-PL" sz="2000" dirty="0" smtClean="0"/>
              <a:t> ya da bu çalışmanın son sayfasında bulunan adreslerden elde edilebilir</a:t>
            </a:r>
            <a:r>
              <a:rPr lang="pl-PL" sz="1800" dirty="0" smtClean="0"/>
              <a:t>. </a:t>
            </a:r>
            <a:endParaRPr lang="en-GB" sz="1800" dirty="0"/>
          </a:p>
        </p:txBody>
      </p:sp>
      <p:sp>
        <p:nvSpPr>
          <p:cNvPr id="3" name="Title 2"/>
          <p:cNvSpPr>
            <a:spLocks noGrp="1"/>
          </p:cNvSpPr>
          <p:nvPr>
            <p:ph type="title"/>
          </p:nvPr>
        </p:nvSpPr>
        <p:spPr>
          <a:xfrm>
            <a:off x="914400" y="836712"/>
            <a:ext cx="8229600" cy="1143000"/>
          </a:xfrm>
        </p:spPr>
        <p:txBody>
          <a:bodyPr>
            <a:normAutofit/>
          </a:bodyPr>
          <a:lstStyle/>
          <a:p>
            <a:r>
              <a:rPr lang="pl-PL" sz="2800" i="1" dirty="0" smtClean="0">
                <a:latin typeface="Berlin Sans FB Demi" pitchFamily="34" charset="0"/>
              </a:rPr>
              <a:t>DAHA DETAYLI BİLGİ İÇİN</a:t>
            </a:r>
            <a:br>
              <a:rPr lang="pl-PL" sz="2800" i="1" dirty="0" smtClean="0">
                <a:latin typeface="Berlin Sans FB Demi" pitchFamily="34" charset="0"/>
              </a:rPr>
            </a:br>
            <a:endParaRPr lang="en-GB" sz="2800" i="1" dirty="0">
              <a:latin typeface="Berlin Sans FB Demi" pitchFamily="34" charset="0"/>
            </a:endParaRPr>
          </a:p>
        </p:txBody>
      </p:sp>
      <p:sp>
        <p:nvSpPr>
          <p:cNvPr id="4" name="Date Placeholder 3"/>
          <p:cNvSpPr>
            <a:spLocks noGrp="1"/>
          </p:cNvSpPr>
          <p:nvPr>
            <p:ph type="dt" sz="half" idx="10"/>
          </p:nvPr>
        </p:nvSpPr>
        <p:spPr/>
        <p:txBody>
          <a:bodyPr/>
          <a:lstStyle/>
          <a:p>
            <a:pPr>
              <a:defRPr/>
            </a:pPr>
            <a:fld id="{8A233004-3434-4A16-9F53-E97639700987}" type="datetime1">
              <a:rPr lang="en-GB" smtClean="0"/>
              <a:pPr>
                <a:defRPr/>
              </a:pPr>
              <a:t>03/06/2015</a:t>
            </a:fld>
            <a:endParaRPr lang="en-GB" dirty="0"/>
          </a:p>
        </p:txBody>
      </p:sp>
      <p:sp>
        <p:nvSpPr>
          <p:cNvPr id="5" name="Footer Placeholder 4"/>
          <p:cNvSpPr>
            <a:spLocks noGrp="1"/>
          </p:cNvSpPr>
          <p:nvPr>
            <p:ph type="ftr" sz="quarter" idx="11"/>
          </p:nvPr>
        </p:nvSpPr>
        <p:spPr/>
        <p:txBody>
          <a:bodyPr/>
          <a:lstStyle/>
          <a:p>
            <a:pPr>
              <a:defRPr/>
            </a:pPr>
            <a:r>
              <a:rPr lang="en-GB" smtClean="0"/>
              <a:t>Prepared by Mazhar UNAL, Warsaw,</a:t>
            </a:r>
            <a:endParaRPr lang="en-GB"/>
          </a:p>
        </p:txBody>
      </p:sp>
      <p:sp>
        <p:nvSpPr>
          <p:cNvPr id="6" name="Slide Number Placeholder 5"/>
          <p:cNvSpPr>
            <a:spLocks noGrp="1"/>
          </p:cNvSpPr>
          <p:nvPr>
            <p:ph type="sldNum" sz="quarter" idx="12"/>
          </p:nvPr>
        </p:nvSpPr>
        <p:spPr/>
        <p:txBody>
          <a:bodyPr/>
          <a:lstStyle/>
          <a:p>
            <a:pPr>
              <a:defRPr/>
            </a:pPr>
            <a:fld id="{9FAB7E3F-3C79-41A9-B970-5ED353B41FC2}" type="slidenum">
              <a:rPr lang="en-GB" smtClean="0"/>
              <a:pPr>
                <a:defRPr/>
              </a:pPr>
              <a:t>28</a:t>
            </a:fld>
            <a:endParaRPr lang="en-GB"/>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p:cNvSpPr>
            <a:spLocks noGrp="1"/>
          </p:cNvSpPr>
          <p:nvPr>
            <p:ph type="ctrTitle"/>
          </p:nvPr>
        </p:nvSpPr>
        <p:spPr bwMode="auto">
          <a:xfrm>
            <a:off x="323528" y="476672"/>
            <a:ext cx="45719" cy="72008"/>
          </a:xfrm>
          <a:noFill/>
        </p:spPr>
        <p:txBody>
          <a:bodyPr wrap="square" lIns="91440" tIns="45720" rIns="91440" bIns="45720" numCol="1" anchorCtr="0" compatLnSpc="1">
            <a:prstTxWarp prst="textNoShape">
              <a:avLst/>
            </a:prstTxWarp>
            <a:normAutofit fontScale="90000"/>
          </a:bodyPr>
          <a:lstStyle/>
          <a:p>
            <a:r>
              <a:rPr lang="pl-PL" dirty="0" smtClean="0">
                <a:effectLst/>
              </a:rPr>
              <a:t/>
            </a:r>
            <a:br>
              <a:rPr lang="pl-PL" dirty="0" smtClean="0">
                <a:effectLst/>
              </a:rPr>
            </a:br>
            <a:endParaRPr lang="en-US" dirty="0" smtClean="0">
              <a:effectLst/>
            </a:endParaRPr>
          </a:p>
        </p:txBody>
      </p:sp>
      <p:sp>
        <p:nvSpPr>
          <p:cNvPr id="101381" name="Rectangle 5"/>
          <p:cNvSpPr>
            <a:spLocks noGrp="1"/>
          </p:cNvSpPr>
          <p:nvPr>
            <p:ph type="subTitle" idx="1"/>
          </p:nvPr>
        </p:nvSpPr>
        <p:spPr>
          <a:xfrm>
            <a:off x="1619672" y="2348880"/>
            <a:ext cx="6264696" cy="1512168"/>
          </a:xfrm>
        </p:spPr>
        <p:txBody>
          <a:bodyPr/>
          <a:lstStyle/>
          <a:p>
            <a:pPr marL="109538"/>
            <a:r>
              <a:rPr lang="pl-PL" sz="2400" b="1" dirty="0" smtClean="0"/>
              <a:t>CH EUROPEAN İLETİŞİM BİLGİLERİ</a:t>
            </a:r>
            <a:r>
              <a:rPr lang="pl-PL" sz="4800" dirty="0" smtClean="0"/>
              <a:t/>
            </a:r>
            <a:br>
              <a:rPr lang="pl-PL" sz="4800" dirty="0" smtClean="0"/>
            </a:br>
            <a:r>
              <a:rPr lang="pl-PL" sz="1600" b="0" dirty="0" smtClean="0"/>
              <a:t>Adres: UL. SWIATKIEWICZ 51</a:t>
            </a:r>
            <a:br>
              <a:rPr lang="pl-PL" sz="1600" b="0" dirty="0" smtClean="0"/>
            </a:br>
            <a:r>
              <a:rPr lang="pl-PL" sz="1600" b="0" dirty="0" smtClean="0"/>
              <a:t>05-552  WOLKA KOSOWSKA</a:t>
            </a:r>
            <a:r>
              <a:rPr lang="pl-PL" sz="1600" dirty="0" smtClean="0"/>
              <a:t/>
            </a:r>
            <a:br>
              <a:rPr lang="pl-PL" sz="1600" dirty="0" smtClean="0"/>
            </a:br>
            <a:r>
              <a:rPr lang="pl-PL" sz="1600" dirty="0" smtClean="0"/>
              <a:t>POLAND</a:t>
            </a:r>
            <a:br>
              <a:rPr lang="pl-PL" sz="1600" dirty="0" smtClean="0"/>
            </a:br>
            <a:r>
              <a:rPr lang="pl-PL" sz="2800" dirty="0" smtClean="0"/>
              <a:t/>
            </a:r>
            <a:br>
              <a:rPr lang="pl-PL" sz="2800" dirty="0" smtClean="0"/>
            </a:br>
            <a:r>
              <a:rPr lang="pl-PL" sz="1800" b="1" dirty="0" smtClean="0">
                <a:solidFill>
                  <a:schemeClr val="tx1">
                    <a:lumMod val="95000"/>
                    <a:lumOff val="5000"/>
                  </a:schemeClr>
                </a:solidFill>
                <a:effectLst/>
                <a:latin typeface="Arial Black" pitchFamily="34" charset="0"/>
                <a:hlinkClick r:id="rId2"/>
              </a:rPr>
              <a:t>TEL:+48608062119,</a:t>
            </a:r>
            <a:r>
              <a:rPr lang="pl-PL" sz="1800" b="1" dirty="0" smtClean="0">
                <a:solidFill>
                  <a:schemeClr val="tx1">
                    <a:lumMod val="95000"/>
                    <a:lumOff val="5000"/>
                  </a:schemeClr>
                </a:solidFill>
                <a:effectLst/>
                <a:latin typeface="Arial Black" pitchFamily="34" charset="0"/>
              </a:rPr>
              <a:t> </a:t>
            </a:r>
            <a:r>
              <a:rPr lang="pl-PL" sz="1800" b="1" dirty="0" smtClean="0">
                <a:solidFill>
                  <a:schemeClr val="tx1">
                    <a:lumMod val="95000"/>
                    <a:lumOff val="5000"/>
                  </a:schemeClr>
                </a:solidFill>
                <a:effectLst/>
                <a:latin typeface="Arial Black" pitchFamily="34" charset="0"/>
                <a:hlinkClick r:id="rId2"/>
              </a:rPr>
              <a:t>48600932148 </a:t>
            </a:r>
            <a:r>
              <a:rPr lang="pl-PL" sz="1800" b="1" dirty="0" smtClean="0">
                <a:solidFill>
                  <a:schemeClr val="tx1">
                    <a:lumMod val="95000"/>
                    <a:lumOff val="5000"/>
                  </a:schemeClr>
                </a:solidFill>
                <a:effectLst/>
                <a:latin typeface="Arial Black" pitchFamily="34" charset="0"/>
              </a:rPr>
              <a:t/>
            </a:r>
            <a:br>
              <a:rPr lang="pl-PL" sz="1800" b="1" dirty="0" smtClean="0">
                <a:solidFill>
                  <a:schemeClr val="tx1">
                    <a:lumMod val="95000"/>
                    <a:lumOff val="5000"/>
                  </a:schemeClr>
                </a:solidFill>
                <a:effectLst/>
                <a:latin typeface="Arial Black" pitchFamily="34" charset="0"/>
              </a:rPr>
            </a:br>
            <a:r>
              <a:rPr lang="pl-PL" sz="1800" b="1" dirty="0" smtClean="0">
                <a:solidFill>
                  <a:schemeClr val="tx1">
                    <a:lumMod val="95000"/>
                    <a:lumOff val="5000"/>
                  </a:schemeClr>
                </a:solidFill>
                <a:effectLst/>
                <a:latin typeface="Arial Black" pitchFamily="34" charset="0"/>
                <a:hlinkClick r:id="rId3"/>
              </a:rPr>
              <a:t>e-mail:</a:t>
            </a:r>
            <a:r>
              <a:rPr lang="pl-PL" sz="1800" b="1" dirty="0" smtClean="0">
                <a:solidFill>
                  <a:schemeClr val="tx1">
                    <a:lumMod val="95000"/>
                    <a:lumOff val="5000"/>
                  </a:schemeClr>
                </a:solidFill>
                <a:effectLst/>
                <a:latin typeface="Arial Black" pitchFamily="34" charset="0"/>
              </a:rPr>
              <a:t> </a:t>
            </a:r>
            <a:r>
              <a:rPr lang="pl-PL" sz="1800" b="1" dirty="0" smtClean="0">
                <a:solidFill>
                  <a:schemeClr val="tx1">
                    <a:lumMod val="95000"/>
                    <a:lumOff val="5000"/>
                  </a:schemeClr>
                </a:solidFill>
                <a:effectLst/>
                <a:latin typeface="Arial Black" pitchFamily="34" charset="0"/>
                <a:hlinkClick r:id="rId3"/>
              </a:rPr>
              <a:t>biuro@martinovicz.pl</a:t>
            </a:r>
            <a:r>
              <a:rPr lang="pl-PL" sz="1800" b="1" dirty="0" smtClean="0">
                <a:solidFill>
                  <a:schemeClr val="tx1">
                    <a:lumMod val="95000"/>
                    <a:lumOff val="5000"/>
                  </a:schemeClr>
                </a:solidFill>
                <a:effectLst/>
                <a:latin typeface="Arial Black" pitchFamily="34" charset="0"/>
              </a:rPr>
              <a:t/>
            </a:r>
            <a:br>
              <a:rPr lang="pl-PL" sz="1800" b="1" dirty="0" smtClean="0">
                <a:solidFill>
                  <a:schemeClr val="tx1">
                    <a:lumMod val="95000"/>
                    <a:lumOff val="5000"/>
                  </a:schemeClr>
                </a:solidFill>
                <a:effectLst/>
                <a:latin typeface="Arial Black" pitchFamily="34" charset="0"/>
              </a:rPr>
            </a:br>
            <a:r>
              <a:rPr lang="pl-PL" sz="1800" b="1" dirty="0" smtClean="0">
                <a:solidFill>
                  <a:schemeClr val="tx1">
                    <a:lumMod val="95000"/>
                    <a:lumOff val="5000"/>
                  </a:schemeClr>
                </a:solidFill>
                <a:effectLst/>
                <a:latin typeface="Arial Black" pitchFamily="34" charset="0"/>
              </a:rPr>
              <a:t/>
            </a:r>
            <a:br>
              <a:rPr lang="pl-PL" sz="1800" b="1" dirty="0" smtClean="0">
                <a:solidFill>
                  <a:schemeClr val="tx1">
                    <a:lumMod val="95000"/>
                    <a:lumOff val="5000"/>
                  </a:schemeClr>
                </a:solidFill>
                <a:effectLst/>
                <a:latin typeface="Arial Black" pitchFamily="34" charset="0"/>
              </a:rPr>
            </a:br>
            <a:r>
              <a:rPr lang="pl-PL" sz="1800" b="1" dirty="0" smtClean="0">
                <a:solidFill>
                  <a:schemeClr val="tx1">
                    <a:lumMod val="95000"/>
                    <a:lumOff val="5000"/>
                  </a:schemeClr>
                </a:solidFill>
                <a:effectLst/>
                <a:latin typeface="Arial Black" pitchFamily="34" charset="0"/>
                <a:hlinkClick r:id="rId3"/>
              </a:rPr>
              <a:t>Proje yöneticisi: Mazhar ÜNAL</a:t>
            </a:r>
            <a:br>
              <a:rPr lang="pl-PL" sz="1800" b="1" dirty="0" smtClean="0">
                <a:solidFill>
                  <a:schemeClr val="tx1">
                    <a:lumMod val="95000"/>
                    <a:lumOff val="5000"/>
                  </a:schemeClr>
                </a:solidFill>
                <a:effectLst/>
                <a:latin typeface="Arial Black" pitchFamily="34" charset="0"/>
                <a:hlinkClick r:id="rId3"/>
              </a:rPr>
            </a:br>
            <a:r>
              <a:rPr lang="pl-PL" sz="1800" b="1" dirty="0" smtClean="0">
                <a:solidFill>
                  <a:schemeClr val="tx1">
                    <a:lumMod val="95000"/>
                    <a:lumOff val="5000"/>
                  </a:schemeClr>
                </a:solidFill>
                <a:effectLst/>
                <a:latin typeface="Arial Black" pitchFamily="34" charset="0"/>
                <a:hlinkClick r:id="rId3"/>
              </a:rPr>
              <a:t>Tel: +48608510820</a:t>
            </a:r>
            <a:br>
              <a:rPr lang="pl-PL" sz="1800" b="1" dirty="0" smtClean="0">
                <a:solidFill>
                  <a:schemeClr val="tx1">
                    <a:lumMod val="95000"/>
                    <a:lumOff val="5000"/>
                  </a:schemeClr>
                </a:solidFill>
                <a:effectLst/>
                <a:latin typeface="Arial Black" pitchFamily="34" charset="0"/>
                <a:hlinkClick r:id="rId3"/>
              </a:rPr>
            </a:br>
            <a:r>
              <a:rPr lang="pl-PL" sz="1800" b="1" dirty="0" smtClean="0">
                <a:solidFill>
                  <a:schemeClr val="tx1">
                    <a:lumMod val="95000"/>
                    <a:lumOff val="5000"/>
                  </a:schemeClr>
                </a:solidFill>
                <a:effectLst/>
                <a:latin typeface="Arial Black" pitchFamily="34" charset="0"/>
                <a:hlinkClick r:id="rId3"/>
              </a:rPr>
              <a:t>e-mail:munal@martinovicz.pl </a:t>
            </a:r>
            <a:r>
              <a:rPr lang="pl-PL" sz="1800" b="1" dirty="0" smtClean="0">
                <a:solidFill>
                  <a:schemeClr val="tx1">
                    <a:lumMod val="95000"/>
                    <a:lumOff val="5000"/>
                  </a:schemeClr>
                </a:solidFill>
                <a:effectLst/>
                <a:latin typeface="Arial Black" pitchFamily="34" charset="0"/>
              </a:rPr>
              <a:t/>
            </a:r>
            <a:br>
              <a:rPr lang="pl-PL" sz="1800" b="1" dirty="0" smtClean="0">
                <a:solidFill>
                  <a:schemeClr val="tx1">
                    <a:lumMod val="95000"/>
                    <a:lumOff val="5000"/>
                  </a:schemeClr>
                </a:solidFill>
                <a:effectLst/>
                <a:latin typeface="Arial Black" pitchFamily="34" charset="0"/>
              </a:rPr>
            </a:br>
            <a:r>
              <a:rPr lang="pl-PL" sz="1800" b="1" dirty="0" smtClean="0">
                <a:solidFill>
                  <a:schemeClr val="tx1">
                    <a:lumMod val="95000"/>
                    <a:lumOff val="5000"/>
                  </a:schemeClr>
                </a:solidFill>
                <a:effectLst/>
                <a:latin typeface="Arial Black" pitchFamily="34" charset="0"/>
              </a:rPr>
              <a:t/>
            </a:r>
            <a:br>
              <a:rPr lang="pl-PL" sz="1800" b="1" dirty="0" smtClean="0">
                <a:solidFill>
                  <a:schemeClr val="tx1">
                    <a:lumMod val="95000"/>
                    <a:lumOff val="5000"/>
                  </a:schemeClr>
                </a:solidFill>
                <a:effectLst/>
                <a:latin typeface="Arial Black" pitchFamily="34" charset="0"/>
              </a:rPr>
            </a:br>
            <a:r>
              <a:rPr lang="pl-PL" sz="1800" b="1" dirty="0" smtClean="0">
                <a:solidFill>
                  <a:schemeClr val="tx1">
                    <a:lumMod val="95000"/>
                    <a:lumOff val="5000"/>
                  </a:schemeClr>
                </a:solidFill>
                <a:effectLst/>
                <a:latin typeface="Arial Black" pitchFamily="34" charset="0"/>
              </a:rPr>
              <a:t> </a:t>
            </a:r>
            <a:r>
              <a:rPr lang="pl-PL" sz="1800" b="1" dirty="0" smtClean="0">
                <a:solidFill>
                  <a:schemeClr val="tx1">
                    <a:lumMod val="95000"/>
                    <a:lumOff val="5000"/>
                  </a:schemeClr>
                </a:solidFill>
                <a:effectLst/>
                <a:latin typeface="Arial Black" pitchFamily="34" charset="0"/>
                <a:hlinkClick r:id="rId4"/>
              </a:rPr>
              <a:t>www.cheuropean.pl</a:t>
            </a:r>
            <a:endParaRPr lang="en-US" sz="1800" b="1" dirty="0" smtClean="0"/>
          </a:p>
        </p:txBody>
      </p:sp>
      <p:pic>
        <p:nvPicPr>
          <p:cNvPr id="4" name="Content Placeholder 6" descr="logo.jpg"/>
          <p:cNvPicPr>
            <a:picLocks noGrp="1" noChangeAspect="1"/>
          </p:cNvPicPr>
          <p:nvPr>
            <p:ph idx="1"/>
          </p:nvPr>
        </p:nvPicPr>
        <p:blipFill>
          <a:blip r:embed="rId5" cstate="print"/>
          <a:stretch>
            <a:fillRect/>
          </a:stretch>
        </p:blipFill>
        <p:spPr>
          <a:xfrm>
            <a:off x="3203848" y="836712"/>
            <a:ext cx="2943347" cy="1224136"/>
          </a:xfrm>
        </p:spPr>
      </p:pic>
      <p:sp>
        <p:nvSpPr>
          <p:cNvPr id="5" name="Date Placeholder 4"/>
          <p:cNvSpPr>
            <a:spLocks noGrp="1"/>
          </p:cNvSpPr>
          <p:nvPr>
            <p:ph type="dt" sz="half" idx="10"/>
          </p:nvPr>
        </p:nvSpPr>
        <p:spPr/>
        <p:txBody>
          <a:bodyPr/>
          <a:lstStyle/>
          <a:p>
            <a:pPr>
              <a:defRPr/>
            </a:pPr>
            <a:fld id="{AF37DB24-EFA4-4FFF-92EE-F44F590DBD89}" type="datetime1">
              <a:rPr lang="en-GB" smtClean="0"/>
              <a:pPr>
                <a:defRPr/>
              </a:pPr>
              <a:t>03/06/2015</a:t>
            </a:fld>
            <a:endParaRPr lang="en-GB"/>
          </a:p>
        </p:txBody>
      </p:sp>
      <p:sp>
        <p:nvSpPr>
          <p:cNvPr id="6" name="Slide Number Placeholder 5"/>
          <p:cNvSpPr>
            <a:spLocks noGrp="1"/>
          </p:cNvSpPr>
          <p:nvPr>
            <p:ph type="sldNum" sz="quarter" idx="12"/>
          </p:nvPr>
        </p:nvSpPr>
        <p:spPr/>
        <p:txBody>
          <a:bodyPr/>
          <a:lstStyle/>
          <a:p>
            <a:pPr>
              <a:defRPr/>
            </a:pPr>
            <a:fld id="{83A7DD0A-AC88-4425-A49D-B2632315FB6E}" type="slidenum">
              <a:rPr lang="en-GB" smtClean="0"/>
              <a:pPr>
                <a:defRPr/>
              </a:pPr>
              <a:t>29</a:t>
            </a:fld>
            <a:endParaRPr lang="en-GB"/>
          </a:p>
        </p:txBody>
      </p:sp>
      <p:sp>
        <p:nvSpPr>
          <p:cNvPr id="7" name="Footer Placeholder 6"/>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Content Placeholder 6" descr="map.jpg"/>
          <p:cNvPicPr>
            <a:picLocks noGrp="1" noChangeAspect="1"/>
          </p:cNvPicPr>
          <p:nvPr>
            <p:ph idx="1"/>
          </p:nvPr>
        </p:nvPicPr>
        <p:blipFill>
          <a:blip r:embed="rId2" cstate="print"/>
          <a:srcRect/>
          <a:stretch>
            <a:fillRect/>
          </a:stretch>
        </p:blipFill>
        <p:spPr>
          <a:xfrm>
            <a:off x="1692275" y="1700213"/>
            <a:ext cx="5832475" cy="4054475"/>
          </a:xfrm>
        </p:spPr>
      </p:pic>
      <p:sp>
        <p:nvSpPr>
          <p:cNvPr id="17410"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CB47A5C-18C1-491C-9759-CC8C180CF27D}" type="datetime1">
              <a:rPr lang="en-GB" smtClean="0">
                <a:cs typeface="Arial" charset="0"/>
              </a:rPr>
              <a:pPr fontAlgn="base">
                <a:spcBef>
                  <a:spcPct val="0"/>
                </a:spcBef>
                <a:spcAft>
                  <a:spcPct val="0"/>
                </a:spcAft>
              </a:pPr>
              <a:t>03/06/2015</a:t>
            </a:fld>
            <a:endParaRPr lang="en-GB">
              <a:cs typeface="Arial" charset="0"/>
            </a:endParaRPr>
          </a:p>
        </p:txBody>
      </p:sp>
      <p:sp>
        <p:nvSpPr>
          <p:cNvPr id="17411"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17412"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04DD707-D039-4C35-809B-A9666173C800}" type="slidenum">
              <a:rPr lang="en-GB">
                <a:cs typeface="Arial" charset="0"/>
              </a:rPr>
              <a:pPr fontAlgn="base">
                <a:spcBef>
                  <a:spcPct val="0"/>
                </a:spcBef>
                <a:spcAft>
                  <a:spcPct val="0"/>
                </a:spcAft>
              </a:pPr>
              <a:t>3</a:t>
            </a:fld>
            <a:endParaRPr lang="en-GB">
              <a:cs typeface="Arial" charset="0"/>
            </a:endParaRPr>
          </a:p>
        </p:txBody>
      </p:sp>
      <p:sp>
        <p:nvSpPr>
          <p:cNvPr id="6" name="Title 5"/>
          <p:cNvSpPr>
            <a:spLocks noGrp="1"/>
          </p:cNvSpPr>
          <p:nvPr>
            <p:ph type="title"/>
          </p:nvPr>
        </p:nvSpPr>
        <p:spPr>
          <a:xfrm>
            <a:off x="400299" y="908720"/>
            <a:ext cx="8229599" cy="1143000"/>
          </a:xfrm>
        </p:spPr>
        <p:txBody>
          <a:bodyPr>
            <a:normAutofit fontScale="90000"/>
          </a:bodyPr>
          <a:lstStyle/>
          <a:p>
            <a:pPr algn="ctr" fontAlgn="auto">
              <a:spcAft>
                <a:spcPts val="0"/>
              </a:spcAft>
              <a:defRPr/>
            </a:pPr>
            <a:r>
              <a:rPr lang="pl-PL" dirty="0" smtClean="0"/>
              <a:t>POLONYA</a:t>
            </a:r>
            <a:br>
              <a:rPr lang="pl-PL" dirty="0" smtClean="0"/>
            </a:br>
            <a:r>
              <a:rPr lang="pl-PL" dirty="0" smtClean="0"/>
              <a:t>POLSKA</a:t>
            </a:r>
            <a:br>
              <a:rPr lang="pl-PL" dirty="0" smtClean="0"/>
            </a:br>
            <a:endParaRPr lang="en-GB" dirty="0"/>
          </a:p>
        </p:txBody>
      </p:sp>
      <p:pic>
        <p:nvPicPr>
          <p:cNvPr id="17414" name="Resim 2"/>
          <p:cNvPicPr>
            <a:picLocks noChangeAspect="1" noChangeArrowheads="1"/>
          </p:cNvPicPr>
          <p:nvPr/>
        </p:nvPicPr>
        <p:blipFill>
          <a:blip r:embed="rId3" cstate="print"/>
          <a:srcRect/>
          <a:stretch>
            <a:fillRect/>
          </a:stretch>
        </p:blipFill>
        <p:spPr bwMode="auto">
          <a:xfrm>
            <a:off x="6443663" y="692150"/>
            <a:ext cx="1223962" cy="720725"/>
          </a:xfrm>
          <a:prstGeom prst="rect">
            <a:avLst/>
          </a:prstGeom>
          <a:noFill/>
          <a:ln w="6350">
            <a:solidFill>
              <a:srgbClr val="000000"/>
            </a:solidFill>
            <a:miter lim="800000"/>
            <a:headEnd/>
            <a:tailEnd/>
          </a:ln>
        </p:spPr>
      </p:pic>
      <p:sp>
        <p:nvSpPr>
          <p:cNvPr id="17416" name="Text Box 8"/>
          <p:cNvSpPr txBox="1">
            <a:spLocks noChangeArrowheads="1"/>
          </p:cNvSpPr>
          <p:nvPr/>
        </p:nvSpPr>
        <p:spPr bwMode="auto">
          <a:xfrm>
            <a:off x="1116013" y="5876925"/>
            <a:ext cx="6840537" cy="366713"/>
          </a:xfrm>
          <a:prstGeom prst="rect">
            <a:avLst/>
          </a:prstGeom>
          <a:noFill/>
          <a:ln w="9525">
            <a:noFill/>
            <a:miter lim="800000"/>
            <a:headEnd/>
            <a:tailEnd/>
          </a:ln>
          <a:effectLst/>
        </p:spPr>
        <p:txBody>
          <a:bodyPr>
            <a:spAutoFit/>
          </a:bodyPr>
          <a:lstStyle/>
          <a:p>
            <a:pPr>
              <a:spcBef>
                <a:spcPct val="50000"/>
              </a:spcBef>
            </a:pPr>
            <a:r>
              <a:rPr lang="tr-TR" b="1"/>
              <a:t>ORTA VE DOĞU AVRUPANIN LOJİSTİK MERKEZİ POLONYA</a:t>
            </a:r>
            <a:r>
              <a:rPr lang="tr-TR"/>
              <a:t> </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lnSpc>
                <a:spcPct val="80000"/>
              </a:lnSpc>
            </a:pPr>
            <a:r>
              <a:rPr lang="tr-TR" sz="2000" dirty="0" smtClean="0"/>
              <a:t>Polonya’nın 2014 yılı ihracatı 214 milyar Dolar, </a:t>
            </a:r>
            <a:r>
              <a:rPr lang="tr-TR" sz="2000" b="1" dirty="0" smtClean="0"/>
              <a:t>ithalatı ise, 213 milyar Dolar’</a:t>
            </a:r>
            <a:r>
              <a:rPr lang="tr-TR" sz="2000" dirty="0" smtClean="0"/>
              <a:t>dır. </a:t>
            </a:r>
          </a:p>
          <a:p>
            <a:pPr algn="just">
              <a:lnSpc>
                <a:spcPct val="80000"/>
              </a:lnSpc>
              <a:buFont typeface="Wingdings 3" pitchFamily="18" charset="2"/>
              <a:buNone/>
            </a:pPr>
            <a:endParaRPr lang="tr-TR" sz="2000" dirty="0" smtClean="0"/>
          </a:p>
          <a:p>
            <a:pPr algn="just">
              <a:lnSpc>
                <a:spcPct val="80000"/>
              </a:lnSpc>
            </a:pPr>
            <a:r>
              <a:rPr lang="tr-TR" sz="2000" dirty="0" smtClean="0"/>
              <a:t>Avrupa’nın </a:t>
            </a:r>
            <a:r>
              <a:rPr lang="tr-TR" sz="2000" b="1" dirty="0" smtClean="0"/>
              <a:t>8. büyük</a:t>
            </a:r>
            <a:r>
              <a:rPr lang="tr-TR" sz="2000" dirty="0" smtClean="0"/>
              <a:t> ekonomisidir.</a:t>
            </a:r>
          </a:p>
          <a:p>
            <a:pPr algn="just">
              <a:lnSpc>
                <a:spcPct val="80000"/>
              </a:lnSpc>
              <a:buFont typeface="Wingdings 3" pitchFamily="18" charset="2"/>
              <a:buNone/>
            </a:pPr>
            <a:endParaRPr lang="tr-TR" sz="2000" dirty="0" smtClean="0"/>
          </a:p>
          <a:p>
            <a:pPr algn="just">
              <a:lnSpc>
                <a:spcPct val="80000"/>
              </a:lnSpc>
            </a:pPr>
            <a:r>
              <a:rPr lang="tr-TR" sz="2000" dirty="0" smtClean="0"/>
              <a:t>2014-2020 döneminde Polonya'ya AB bütçesinden aktarılacak </a:t>
            </a:r>
            <a:r>
              <a:rPr lang="tr-TR" sz="2000" b="1" dirty="0" smtClean="0"/>
              <a:t>hibe 80 milyar Avro dur. </a:t>
            </a:r>
          </a:p>
          <a:p>
            <a:pPr algn="just">
              <a:lnSpc>
                <a:spcPct val="80000"/>
              </a:lnSpc>
              <a:buFont typeface="Wingdings 3" pitchFamily="18" charset="2"/>
              <a:buNone/>
            </a:pPr>
            <a:endParaRPr lang="tr-TR" sz="2000" b="1" dirty="0" smtClean="0"/>
          </a:p>
          <a:p>
            <a:pPr algn="just">
              <a:lnSpc>
                <a:spcPct val="80000"/>
              </a:lnSpc>
            </a:pPr>
            <a:r>
              <a:rPr lang="tr-TR" sz="2000" b="1" dirty="0" smtClean="0"/>
              <a:t>Polonya’da istihdam ve kişi başı gelir artmaktadır. </a:t>
            </a:r>
            <a:r>
              <a:rPr lang="tr-TR" sz="2000" dirty="0" smtClean="0"/>
              <a:t>Kişi başına 24,7 bin Dolar’dır.</a:t>
            </a:r>
          </a:p>
          <a:p>
            <a:pPr algn="just">
              <a:lnSpc>
                <a:spcPct val="80000"/>
              </a:lnSpc>
              <a:buFont typeface="Wingdings 3" pitchFamily="18" charset="2"/>
              <a:buNone/>
            </a:pPr>
            <a:endParaRPr lang="tr-TR" sz="2000" b="1" dirty="0" smtClean="0"/>
          </a:p>
          <a:p>
            <a:pPr algn="just">
              <a:lnSpc>
                <a:spcPct val="80000"/>
              </a:lnSpc>
            </a:pPr>
            <a:r>
              <a:rPr lang="tr-TR" sz="2000" dirty="0" smtClean="0"/>
              <a:t>Türkiye-Polonya arasındaki ticaret hacmi 2014 yılında 5 milyar Dolarını aşmış bulunmaktadır. 2014 yılında Türkiye’nin genel ihracatı % 4 artarken, </a:t>
            </a:r>
            <a:r>
              <a:rPr lang="tr-TR" sz="2000" b="1" dirty="0" smtClean="0"/>
              <a:t>Polonya'ya ihracatı % 17 artmıştır. </a:t>
            </a:r>
          </a:p>
          <a:p>
            <a:pPr algn="just">
              <a:lnSpc>
                <a:spcPct val="80000"/>
              </a:lnSpc>
              <a:buFont typeface="Wingdings 3" pitchFamily="18" charset="2"/>
              <a:buNone/>
            </a:pPr>
            <a:endParaRPr lang="tr-TR" sz="2000" b="1" dirty="0" smtClean="0"/>
          </a:p>
        </p:txBody>
      </p:sp>
      <p:sp>
        <p:nvSpPr>
          <p:cNvPr id="2" name="Title 1"/>
          <p:cNvSpPr>
            <a:spLocks noGrp="1"/>
          </p:cNvSpPr>
          <p:nvPr>
            <p:ph type="title"/>
          </p:nvPr>
        </p:nvSpPr>
        <p:spPr>
          <a:xfrm>
            <a:off x="539552" y="404664"/>
            <a:ext cx="8229600" cy="1012974"/>
          </a:xfrm>
        </p:spPr>
        <p:txBody>
          <a:bodyPr/>
          <a:lstStyle/>
          <a:p>
            <a:pPr algn="ctr" fontAlgn="auto">
              <a:spcAft>
                <a:spcPts val="0"/>
              </a:spcAft>
              <a:defRPr/>
            </a:pPr>
            <a:r>
              <a:rPr lang="pl-PL" dirty="0" smtClean="0"/>
              <a:t>POLONYA EKONOMİSİ</a:t>
            </a:r>
            <a:endParaRPr lang="en-GB" dirty="0"/>
          </a:p>
        </p:txBody>
      </p:sp>
      <p:sp>
        <p:nvSpPr>
          <p:cNvPr id="19459" name="Date Placeholder 3"/>
          <p:cNvSpPr>
            <a:spLocks noGrp="1"/>
          </p:cNvSpPr>
          <p:nvPr>
            <p:ph type="dt" sz="quarter" idx="10"/>
          </p:nvPr>
        </p:nvSpPr>
        <p:spPr bwMode="auto">
          <a:xfrm>
            <a:off x="6727825" y="6448251"/>
            <a:ext cx="1919288" cy="365125"/>
          </a:xfr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D47CF5E-976C-4345-98AF-23B771F3D545}" type="datetime1">
              <a:rPr lang="en-GB" smtClean="0">
                <a:cs typeface="Arial" charset="0"/>
              </a:rPr>
              <a:pPr fontAlgn="base">
                <a:spcBef>
                  <a:spcPct val="0"/>
                </a:spcBef>
                <a:spcAft>
                  <a:spcPct val="0"/>
                </a:spcAft>
              </a:pPr>
              <a:t>03/06/2015</a:t>
            </a:fld>
            <a:endParaRPr lang="en-GB">
              <a:cs typeface="Arial" charset="0"/>
            </a:endParaRPr>
          </a:p>
        </p:txBody>
      </p:sp>
      <p:sp>
        <p:nvSpPr>
          <p:cNvPr id="19460"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F50CDCF-1486-4AC0-A29A-12FC812F2C41}" type="slidenum">
              <a:rPr lang="en-GB">
                <a:cs typeface="Arial" charset="0"/>
              </a:rPr>
              <a:pPr fontAlgn="base">
                <a:spcBef>
                  <a:spcPct val="0"/>
                </a:spcBef>
                <a:spcAft>
                  <a:spcPct val="0"/>
                </a:spcAft>
              </a:pPr>
              <a:t>4</a:t>
            </a:fld>
            <a:endParaRPr lang="en-GB">
              <a:cs typeface="Arial" charset="0"/>
            </a:endParaRPr>
          </a:p>
        </p:txBody>
      </p:sp>
      <p:sp>
        <p:nvSpPr>
          <p:cNvPr id="19461"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Date Placeholder 2"/>
          <p:cNvSpPr>
            <a:spLocks noGrp="1"/>
          </p:cNvSpPr>
          <p:nvPr>
            <p:ph type="dt" sz="quarter" idx="10"/>
          </p:nvPr>
        </p:nvSpPr>
        <p:spPr bwMode="auto">
          <a:xfrm>
            <a:off x="6727825" y="6446838"/>
            <a:ext cx="1919288" cy="366712"/>
          </a:xfrm>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F8D7C9C-DF90-4C58-9442-52A8827D3E04}" type="datetime1">
              <a:rPr lang="en-GB" smtClean="0">
                <a:cs typeface="Arial" charset="0"/>
              </a:rPr>
              <a:pPr fontAlgn="base">
                <a:spcBef>
                  <a:spcPct val="0"/>
                </a:spcBef>
                <a:spcAft>
                  <a:spcPct val="0"/>
                </a:spcAft>
              </a:pPr>
              <a:t>03/06/2015</a:t>
            </a:fld>
            <a:endParaRPr lang="en-GB">
              <a:cs typeface="Arial" charset="0"/>
            </a:endParaRPr>
          </a:p>
        </p:txBody>
      </p:sp>
      <p:sp>
        <p:nvSpPr>
          <p:cNvPr id="30722"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30723"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EB46332-770B-4250-BDDA-8AC960A3A503}" type="slidenum">
              <a:rPr lang="en-GB">
                <a:cs typeface="Arial" charset="0"/>
              </a:rPr>
              <a:pPr fontAlgn="base">
                <a:spcBef>
                  <a:spcPct val="0"/>
                </a:spcBef>
                <a:spcAft>
                  <a:spcPct val="0"/>
                </a:spcAft>
              </a:pPr>
              <a:t>5</a:t>
            </a:fld>
            <a:endParaRPr lang="en-GB">
              <a:cs typeface="Arial" charset="0"/>
            </a:endParaRPr>
          </a:p>
        </p:txBody>
      </p:sp>
      <p:sp>
        <p:nvSpPr>
          <p:cNvPr id="6" name="Title 5"/>
          <p:cNvSpPr>
            <a:spLocks noGrp="1"/>
          </p:cNvSpPr>
          <p:nvPr>
            <p:ph type="title"/>
          </p:nvPr>
        </p:nvSpPr>
        <p:spPr>
          <a:xfrm>
            <a:off x="467544" y="476672"/>
            <a:ext cx="8229600" cy="1143000"/>
          </a:xfrm>
        </p:spPr>
        <p:txBody>
          <a:bodyPr/>
          <a:lstStyle/>
          <a:p>
            <a:pPr algn="ctr" fontAlgn="auto">
              <a:spcAft>
                <a:spcPts val="0"/>
              </a:spcAft>
              <a:defRPr/>
            </a:pPr>
            <a:r>
              <a:rPr lang="pl-PL" dirty="0" smtClean="0"/>
              <a:t>POLONYA’DA EV TEKSTİLİ</a:t>
            </a:r>
            <a:endParaRPr lang="en-GB" dirty="0"/>
          </a:p>
        </p:txBody>
      </p:sp>
      <p:pic>
        <p:nvPicPr>
          <p:cNvPr id="30725" name="Content Placeholder 6"/>
          <p:cNvPicPr>
            <a:picLocks noGrp="1"/>
          </p:cNvPicPr>
          <p:nvPr>
            <p:ph idx="1"/>
          </p:nvPr>
        </p:nvPicPr>
        <p:blipFill>
          <a:blip r:embed="rId2" cstate="print"/>
          <a:srcRect/>
          <a:stretch>
            <a:fillRect/>
          </a:stretch>
        </p:blipFill>
        <p:spPr>
          <a:xfrm>
            <a:off x="395288" y="1341438"/>
            <a:ext cx="8424862" cy="4535487"/>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80000"/>
              </a:lnSpc>
            </a:pPr>
            <a:r>
              <a:rPr lang="tr-TR" sz="1800" smtClean="0"/>
              <a:t>Çin Halk Cumhuriyeti, Pakistan ve Hindistan ile beraber ev tekstili üreticileri arasında 4 büyüklerden biri olan </a:t>
            </a:r>
            <a:r>
              <a:rPr lang="tr-TR" sz="1800" b="1" smtClean="0"/>
              <a:t>Türkiye için Polonya mevcut potansiyeli açısından önemli bir pazardır.</a:t>
            </a:r>
            <a:r>
              <a:rPr lang="tr-TR" sz="1800" smtClean="0"/>
              <a:t> </a:t>
            </a:r>
          </a:p>
          <a:p>
            <a:pPr algn="just">
              <a:lnSpc>
                <a:spcPct val="80000"/>
              </a:lnSpc>
              <a:buFont typeface="Wingdings 3" pitchFamily="18" charset="2"/>
              <a:buNone/>
            </a:pPr>
            <a:endParaRPr lang="en-GB" sz="1800" smtClean="0"/>
          </a:p>
          <a:p>
            <a:pPr algn="just">
              <a:lnSpc>
                <a:spcPct val="80000"/>
              </a:lnSpc>
            </a:pPr>
            <a:r>
              <a:rPr lang="tr-TR" sz="1800" smtClean="0"/>
              <a:t>Doğu Bloğunun yıkılmasından önce güçlü bir üretici konumunda olan Polonya, sonrasında değişen ekonomik şartlar nedeni ile  üretimde eski günlerinden uzakta olsa da önemli ev tekstili üreticilerinden biri olmaya devam etmektedir. </a:t>
            </a:r>
          </a:p>
          <a:p>
            <a:pPr algn="just">
              <a:lnSpc>
                <a:spcPct val="80000"/>
              </a:lnSpc>
              <a:buFont typeface="Wingdings 3" pitchFamily="18" charset="2"/>
              <a:buNone/>
            </a:pPr>
            <a:endParaRPr lang="en-GB" sz="1800" smtClean="0"/>
          </a:p>
          <a:p>
            <a:pPr algn="just">
              <a:lnSpc>
                <a:spcPct val="80000"/>
              </a:lnSpc>
            </a:pPr>
            <a:r>
              <a:rPr lang="tr-TR" sz="1800" b="1" smtClean="0"/>
              <a:t>Polonya Türkiye’nin ev tekstili ihraç ettiği ilk 20 ülke arasındadır.</a:t>
            </a:r>
          </a:p>
          <a:p>
            <a:pPr algn="just">
              <a:lnSpc>
                <a:spcPct val="80000"/>
              </a:lnSpc>
            </a:pPr>
            <a:endParaRPr lang="tr-TR" sz="1800" b="1" smtClean="0"/>
          </a:p>
          <a:p>
            <a:pPr algn="just">
              <a:lnSpc>
                <a:spcPct val="80000"/>
              </a:lnSpc>
            </a:pPr>
            <a:r>
              <a:rPr lang="tr-TR" sz="1800" smtClean="0"/>
              <a:t>Sözkonusu ihracatın mevcut potansiyeli yansıtan düzeylere ulaşması için yapılması gereken Türk üreticilerinin perakende alanında yatırımlar yapması ve marka değeri oluşturmasından  geçmektedir. </a:t>
            </a:r>
          </a:p>
          <a:p>
            <a:pPr algn="just">
              <a:lnSpc>
                <a:spcPct val="80000"/>
              </a:lnSpc>
            </a:pPr>
            <a:endParaRPr lang="tr-TR" sz="1800" smtClean="0"/>
          </a:p>
          <a:p>
            <a:pPr algn="just">
              <a:lnSpc>
                <a:spcPct val="80000"/>
              </a:lnSpc>
            </a:pPr>
            <a:r>
              <a:rPr lang="tr-TR" sz="1800" b="1" smtClean="0"/>
              <a:t>Bu çerçevede, en ciddi yatırım 2014 yılında Polonya pazarına girme kararı veren English Home (Turgut Aydınlı Grup) markasıdır. 2015 yılı Mayıs ayı itibariyle 12 mağazası bulunan English Home yıl sonuna kadar mağaza sayısını 30'a çıkarmayı hedeflemektedir. </a:t>
            </a:r>
            <a:endParaRPr lang="en-GB" sz="1800" smtClean="0"/>
          </a:p>
          <a:p>
            <a:pPr algn="just">
              <a:lnSpc>
                <a:spcPct val="80000"/>
              </a:lnSpc>
            </a:pPr>
            <a:endParaRPr lang="en-GB" sz="1800" smtClean="0"/>
          </a:p>
        </p:txBody>
      </p:sp>
      <p:sp>
        <p:nvSpPr>
          <p:cNvPr id="3" name="Title 2"/>
          <p:cNvSpPr>
            <a:spLocks noGrp="1"/>
          </p:cNvSpPr>
          <p:nvPr>
            <p:ph type="title"/>
          </p:nvPr>
        </p:nvSpPr>
        <p:spPr>
          <a:xfrm>
            <a:off x="400299" y="483022"/>
            <a:ext cx="8229599" cy="1143000"/>
          </a:xfrm>
        </p:spPr>
        <p:txBody>
          <a:bodyPr/>
          <a:lstStyle/>
          <a:p>
            <a:pPr algn="ctr" fontAlgn="auto">
              <a:spcAft>
                <a:spcPts val="0"/>
              </a:spcAft>
              <a:defRPr/>
            </a:pPr>
            <a:r>
              <a:rPr lang="pl-PL" dirty="0" smtClean="0"/>
              <a:t>POLONYA’DA EV TEKSTİLİ</a:t>
            </a:r>
            <a:endParaRPr lang="en-GB" dirty="0"/>
          </a:p>
        </p:txBody>
      </p:sp>
      <p:sp>
        <p:nvSpPr>
          <p:cNvPr id="29699"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B963C51-1D8E-48A6-B494-A891AA7AC8A8}" type="datetime1">
              <a:rPr lang="en-GB" smtClean="0">
                <a:cs typeface="Arial" charset="0"/>
              </a:rPr>
              <a:pPr fontAlgn="base">
                <a:spcBef>
                  <a:spcPct val="0"/>
                </a:spcBef>
                <a:spcAft>
                  <a:spcPct val="0"/>
                </a:spcAft>
              </a:pPr>
              <a:t>03/06/2015</a:t>
            </a:fld>
            <a:endParaRPr lang="en-GB">
              <a:cs typeface="Arial" charset="0"/>
            </a:endParaRPr>
          </a:p>
        </p:txBody>
      </p:sp>
      <p:sp>
        <p:nvSpPr>
          <p:cNvPr id="29700"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C1B7FC8-4632-45D5-82D2-C6552EA91965}" type="slidenum">
              <a:rPr lang="en-GB">
                <a:cs typeface="Arial" charset="0"/>
              </a:rPr>
              <a:pPr fontAlgn="base">
                <a:spcBef>
                  <a:spcPct val="0"/>
                </a:spcBef>
                <a:spcAft>
                  <a:spcPct val="0"/>
                </a:spcAft>
              </a:pPr>
              <a:t>6</a:t>
            </a:fld>
            <a:endParaRPr lang="en-GB">
              <a:cs typeface="Arial" charset="0"/>
            </a:endParaRPr>
          </a:p>
        </p:txBody>
      </p:sp>
      <p:sp>
        <p:nvSpPr>
          <p:cNvPr id="29701"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313" y="1484313"/>
            <a:ext cx="8229600" cy="4525962"/>
          </a:xfrm>
        </p:spPr>
        <p:txBody>
          <a:bodyPr>
            <a:normAutofit/>
          </a:bodyPr>
          <a:lstStyle/>
          <a:p>
            <a:pPr algn="just">
              <a:lnSpc>
                <a:spcPct val="80000"/>
              </a:lnSpc>
            </a:pPr>
            <a:r>
              <a:rPr lang="tr-TR" sz="2100" b="1" smtClean="0"/>
              <a:t>Ev tekstili, Polonya’da son yıllarda dikkat çeken bir sektör olarak göze çarpmaktadır.</a:t>
            </a:r>
            <a:r>
              <a:rPr lang="tr-TR" sz="2100" smtClean="0"/>
              <a:t> Eski alışkanlıkların yerini yenilerinde bıraktığı günümüzde ev tekstili kendi eğilimlerini  yaratmaktadır. Toptancılık mevcut  pazarda  yerini korumakta ama perakende sektörü, marka ve dizayn ürünleri ile yeni alışveriş kanallarını kullanarak sektörde yerini güçlendirmektedir.</a:t>
            </a:r>
          </a:p>
          <a:p>
            <a:pPr algn="just">
              <a:lnSpc>
                <a:spcPct val="80000"/>
              </a:lnSpc>
            </a:pPr>
            <a:endParaRPr lang="en-GB" sz="2100" smtClean="0"/>
          </a:p>
          <a:p>
            <a:pPr algn="just">
              <a:lnSpc>
                <a:spcPct val="80000"/>
              </a:lnSpc>
            </a:pPr>
            <a:r>
              <a:rPr lang="tr-TR" sz="2100" b="1" smtClean="0"/>
              <a:t>Polonya'da Ev Tekstili Tüketici Tercihleri ve Pazar Büyüklüğü; </a:t>
            </a:r>
          </a:p>
          <a:p>
            <a:pPr algn="just">
              <a:lnSpc>
                <a:spcPct val="80000"/>
              </a:lnSpc>
              <a:buFont typeface="Wingdings 3" pitchFamily="18" charset="2"/>
              <a:buNone/>
            </a:pPr>
            <a:endParaRPr lang="en-GB" sz="2100" smtClean="0"/>
          </a:p>
          <a:p>
            <a:pPr algn="just">
              <a:lnSpc>
                <a:spcPct val="80000"/>
              </a:lnSpc>
              <a:buFont typeface="Wingdings 3" pitchFamily="18" charset="2"/>
              <a:buNone/>
            </a:pPr>
            <a:r>
              <a:rPr lang="tr-TR" sz="2100" smtClean="0"/>
              <a:t>	2013 yılı vergi bildirimleri incelendiğinde Polonya’da ortalama  4 kişilik bir ailenin ev tekstili ve aksesuarları    </a:t>
            </a:r>
            <a:r>
              <a:rPr lang="tr-TR" sz="2100" b="1" smtClean="0"/>
              <a:t>aylık ortalama harcama tutarı 185 PLN ve  yıllık ise 2.220 PLN'dır (1 Euro /4.16 PLN Ocak 2014).</a:t>
            </a:r>
            <a:endParaRPr lang="en-GB" sz="2100" smtClean="0"/>
          </a:p>
          <a:p>
            <a:pPr>
              <a:lnSpc>
                <a:spcPct val="80000"/>
              </a:lnSpc>
            </a:pPr>
            <a:endParaRPr lang="en-GB" sz="2500" smtClean="0"/>
          </a:p>
        </p:txBody>
      </p:sp>
      <p:sp>
        <p:nvSpPr>
          <p:cNvPr id="3" name="Title 2"/>
          <p:cNvSpPr>
            <a:spLocks noGrp="1"/>
          </p:cNvSpPr>
          <p:nvPr>
            <p:ph type="title"/>
          </p:nvPr>
        </p:nvSpPr>
        <p:spPr>
          <a:xfrm>
            <a:off x="467544" y="548680"/>
            <a:ext cx="8229600" cy="1143000"/>
          </a:xfrm>
        </p:spPr>
        <p:txBody>
          <a:bodyPr/>
          <a:lstStyle/>
          <a:p>
            <a:pPr algn="ctr" fontAlgn="auto">
              <a:spcAft>
                <a:spcPts val="0"/>
              </a:spcAft>
              <a:defRPr/>
            </a:pPr>
            <a:r>
              <a:rPr lang="pl-PL" dirty="0" smtClean="0"/>
              <a:t>POLONYA’DA EV TEKSTİLİ</a:t>
            </a:r>
            <a:endParaRPr lang="en-GB" dirty="0"/>
          </a:p>
        </p:txBody>
      </p:sp>
      <p:sp>
        <p:nvSpPr>
          <p:cNvPr id="31747" name="Date Placeholder 3"/>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BAA767F-A4B9-4B58-98DA-1C231651F8F3}" type="datetime1">
              <a:rPr lang="en-GB" smtClean="0">
                <a:cs typeface="Arial" charset="0"/>
              </a:rPr>
              <a:pPr fontAlgn="base">
                <a:spcBef>
                  <a:spcPct val="0"/>
                </a:spcBef>
                <a:spcAft>
                  <a:spcPct val="0"/>
                </a:spcAft>
              </a:pPr>
              <a:t>03/06/2015</a:t>
            </a:fld>
            <a:endParaRPr lang="en-GB">
              <a:cs typeface="Arial" charset="0"/>
            </a:endParaRPr>
          </a:p>
        </p:txBody>
      </p:sp>
      <p:sp>
        <p:nvSpPr>
          <p:cNvPr id="31748"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22B0950-FFC8-4135-BCBB-5661A334DAAC}" type="slidenum">
              <a:rPr lang="en-GB">
                <a:cs typeface="Arial" charset="0"/>
              </a:rPr>
              <a:pPr fontAlgn="base">
                <a:spcBef>
                  <a:spcPct val="0"/>
                </a:spcBef>
                <a:spcAft>
                  <a:spcPct val="0"/>
                </a:spcAft>
              </a:pPr>
              <a:t>7</a:t>
            </a:fld>
            <a:endParaRPr lang="en-GB">
              <a:cs typeface="Arial" charset="0"/>
            </a:endParaRPr>
          </a:p>
        </p:txBody>
      </p:sp>
      <p:sp>
        <p:nvSpPr>
          <p:cNvPr id="31749"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Content Placeholder 8" descr="IMG_3512.jpg"/>
          <p:cNvPicPr>
            <a:picLocks noGrp="1" noChangeAspect="1"/>
          </p:cNvPicPr>
          <p:nvPr>
            <p:ph idx="1"/>
          </p:nvPr>
        </p:nvPicPr>
        <p:blipFill>
          <a:blip r:embed="rId2" cstate="print"/>
          <a:srcRect/>
          <a:stretch>
            <a:fillRect/>
          </a:stretch>
        </p:blipFill>
        <p:spPr>
          <a:xfrm>
            <a:off x="468313" y="1484313"/>
            <a:ext cx="4464050" cy="2486025"/>
          </a:xfrm>
        </p:spPr>
      </p:pic>
      <p:sp>
        <p:nvSpPr>
          <p:cNvPr id="33794" name="Date Placeholder 2"/>
          <p:cNvSpPr>
            <a:spLocks noGrp="1"/>
          </p:cNvSpPr>
          <p:nvPr>
            <p:ph type="dt" sz="quarter" idx="10"/>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E10C50E7-3BF1-4F2B-A71C-68F1DCED1DFA}" type="datetime1">
              <a:rPr lang="en-GB" smtClean="0">
                <a:cs typeface="Arial" charset="0"/>
              </a:rPr>
              <a:pPr fontAlgn="base">
                <a:spcBef>
                  <a:spcPct val="0"/>
                </a:spcBef>
                <a:spcAft>
                  <a:spcPct val="0"/>
                </a:spcAft>
              </a:pPr>
              <a:t>03/06/2015</a:t>
            </a:fld>
            <a:endParaRPr lang="en-GB">
              <a:cs typeface="Arial" charset="0"/>
            </a:endParaRPr>
          </a:p>
        </p:txBody>
      </p:sp>
      <p:sp>
        <p:nvSpPr>
          <p:cNvPr id="33795"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r>
              <a:rPr lang="en-GB">
                <a:cs typeface="Arial" charset="0"/>
              </a:rPr>
              <a:t>Prepared by Mazhar UNAL, Warsaw,</a:t>
            </a:r>
          </a:p>
        </p:txBody>
      </p:sp>
      <p:sp>
        <p:nvSpPr>
          <p:cNvPr id="33796"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7017DE2-BF15-40E2-9F6F-C0DFD7CE0D8A}" type="slidenum">
              <a:rPr lang="en-GB">
                <a:cs typeface="Arial" charset="0"/>
              </a:rPr>
              <a:pPr fontAlgn="base">
                <a:spcBef>
                  <a:spcPct val="0"/>
                </a:spcBef>
                <a:spcAft>
                  <a:spcPct val="0"/>
                </a:spcAft>
              </a:pPr>
              <a:t>8</a:t>
            </a:fld>
            <a:endParaRPr lang="en-GB">
              <a:cs typeface="Arial" charset="0"/>
            </a:endParaRPr>
          </a:p>
        </p:txBody>
      </p:sp>
      <p:pic>
        <p:nvPicPr>
          <p:cNvPr id="33799" name="Content Placeholder 6" descr="IMG_3516.jpg"/>
          <p:cNvPicPr>
            <a:picLocks noChangeAspect="1"/>
          </p:cNvPicPr>
          <p:nvPr/>
        </p:nvPicPr>
        <p:blipFill>
          <a:blip r:embed="rId3" cstate="print"/>
          <a:srcRect/>
          <a:stretch>
            <a:fillRect/>
          </a:stretch>
        </p:blipFill>
        <p:spPr bwMode="auto">
          <a:xfrm>
            <a:off x="5219700" y="3500438"/>
            <a:ext cx="3529013" cy="2014537"/>
          </a:xfrm>
          <a:prstGeom prst="rect">
            <a:avLst/>
          </a:prstGeom>
          <a:noFill/>
          <a:ln w="9525">
            <a:noFill/>
            <a:miter lim="800000"/>
            <a:headEnd/>
            <a:tailEnd/>
          </a:ln>
        </p:spPr>
      </p:pic>
      <p:pic>
        <p:nvPicPr>
          <p:cNvPr id="33800" name="Picture 8" descr="ADORN1"/>
          <p:cNvPicPr>
            <a:picLocks noChangeAspect="1" noChangeArrowheads="1"/>
          </p:cNvPicPr>
          <p:nvPr/>
        </p:nvPicPr>
        <p:blipFill>
          <a:blip r:embed="rId4" cstate="print"/>
          <a:srcRect/>
          <a:stretch>
            <a:fillRect/>
          </a:stretch>
        </p:blipFill>
        <p:spPr bwMode="auto">
          <a:xfrm>
            <a:off x="3419475" y="2349500"/>
            <a:ext cx="2286000" cy="3048000"/>
          </a:xfrm>
          <a:prstGeom prst="rect">
            <a:avLst/>
          </a:prstGeom>
          <a:noFill/>
        </p:spPr>
      </p:pic>
      <p:pic>
        <p:nvPicPr>
          <p:cNvPr id="33801" name="Picture 9" descr="ADORN2"/>
          <p:cNvPicPr>
            <a:picLocks noChangeAspect="1" noChangeArrowheads="1"/>
          </p:cNvPicPr>
          <p:nvPr/>
        </p:nvPicPr>
        <p:blipFill>
          <a:blip r:embed="rId5" cstate="print"/>
          <a:srcRect/>
          <a:stretch>
            <a:fillRect/>
          </a:stretch>
        </p:blipFill>
        <p:spPr bwMode="auto">
          <a:xfrm>
            <a:off x="684213" y="3357563"/>
            <a:ext cx="3048000" cy="2286000"/>
          </a:xfrm>
          <a:prstGeom prst="rect">
            <a:avLst/>
          </a:prstGeom>
          <a:noFill/>
        </p:spPr>
      </p:pic>
      <p:pic>
        <p:nvPicPr>
          <p:cNvPr id="33802" name="Picture 10" descr="ADORN3"/>
          <p:cNvPicPr>
            <a:picLocks noChangeAspect="1" noChangeArrowheads="1"/>
          </p:cNvPicPr>
          <p:nvPr/>
        </p:nvPicPr>
        <p:blipFill>
          <a:blip r:embed="rId6" cstate="print"/>
          <a:srcRect/>
          <a:stretch>
            <a:fillRect/>
          </a:stretch>
        </p:blipFill>
        <p:spPr bwMode="auto">
          <a:xfrm>
            <a:off x="5724525" y="1268413"/>
            <a:ext cx="3048000" cy="2286000"/>
          </a:xfrm>
          <a:prstGeom prst="rect">
            <a:avLst/>
          </a:prstGeom>
          <a:noFill/>
        </p:spPr>
      </p:pic>
      <p:sp>
        <p:nvSpPr>
          <p:cNvPr id="33803" name="Text Box 11"/>
          <p:cNvSpPr txBox="1">
            <a:spLocks noChangeArrowheads="1"/>
          </p:cNvSpPr>
          <p:nvPr/>
        </p:nvSpPr>
        <p:spPr bwMode="auto">
          <a:xfrm>
            <a:off x="684213" y="692150"/>
            <a:ext cx="7991475" cy="366713"/>
          </a:xfrm>
          <a:prstGeom prst="rect">
            <a:avLst/>
          </a:prstGeom>
          <a:noFill/>
          <a:ln w="9525">
            <a:noFill/>
            <a:miter lim="800000"/>
            <a:headEnd/>
            <a:tailEnd/>
          </a:ln>
          <a:effectLst/>
        </p:spPr>
        <p:txBody>
          <a:bodyPr>
            <a:spAutoFit/>
          </a:bodyPr>
          <a:lstStyle/>
          <a:p>
            <a:pPr algn="ctr">
              <a:spcBef>
                <a:spcPct val="50000"/>
              </a:spcBef>
            </a:pPr>
            <a:r>
              <a:rPr lang="tr-TR">
                <a:latin typeface="Arial Black" pitchFamily="34" charset="0"/>
              </a:rPr>
              <a:t>ADORN – HOME POLONYA </a:t>
            </a:r>
            <a:endParaRPr lang="en-US">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Date Placeholder 2"/>
          <p:cNvSpPr txBox="1">
            <a:spLocks noGrp="1"/>
          </p:cNvSpPr>
          <p:nvPr/>
        </p:nvSpPr>
        <p:spPr bwMode="auto">
          <a:xfrm>
            <a:off x="6727825" y="6408738"/>
            <a:ext cx="1919288" cy="365125"/>
          </a:xfrm>
          <a:prstGeom prst="rect">
            <a:avLst/>
          </a:prstGeom>
          <a:noFill/>
          <a:ln w="9525">
            <a:noFill/>
            <a:miter lim="800000"/>
            <a:headEnd/>
            <a:tailEnd/>
          </a:ln>
        </p:spPr>
        <p:txBody>
          <a:bodyPr anchor="b"/>
          <a:lstStyle/>
          <a:p>
            <a:fld id="{35B08CE7-D9F3-4CA6-9FF9-9BBB9B5D71FF}" type="datetime1">
              <a:rPr lang="en-GB" sz="1000">
                <a:latin typeface="Lucida Sans Unicode" pitchFamily="34" charset="0"/>
              </a:rPr>
              <a:pPr/>
              <a:t>03/06/2015</a:t>
            </a:fld>
            <a:endParaRPr lang="en-GB" sz="1000">
              <a:latin typeface="Lucida Sans Unicode" pitchFamily="34" charset="0"/>
            </a:endParaRPr>
          </a:p>
        </p:txBody>
      </p:sp>
      <p:sp>
        <p:nvSpPr>
          <p:cNvPr id="99331" name="Footer Placeholder 3"/>
          <p:cNvSpPr txBox="1">
            <a:spLocks noGrp="1"/>
          </p:cNvSpPr>
          <p:nvPr/>
        </p:nvSpPr>
        <p:spPr bwMode="auto">
          <a:xfrm>
            <a:off x="4379913" y="6408738"/>
            <a:ext cx="2351087" cy="365125"/>
          </a:xfrm>
          <a:prstGeom prst="rect">
            <a:avLst/>
          </a:prstGeom>
          <a:noFill/>
          <a:ln w="9525">
            <a:noFill/>
            <a:miter lim="800000"/>
            <a:headEnd/>
            <a:tailEnd/>
          </a:ln>
        </p:spPr>
        <p:txBody>
          <a:bodyPr anchor="b"/>
          <a:lstStyle/>
          <a:p>
            <a:pPr algn="r"/>
            <a:r>
              <a:rPr lang="en-GB" sz="1000">
                <a:latin typeface="Lucida Sans Unicode" pitchFamily="34" charset="0"/>
              </a:rPr>
              <a:t>Prepared by Mazhar UNAL, Warsaw,</a:t>
            </a:r>
          </a:p>
        </p:txBody>
      </p:sp>
      <p:sp>
        <p:nvSpPr>
          <p:cNvPr id="99332" name="Slide Number Placeholder 4"/>
          <p:cNvSpPr txBox="1">
            <a:spLocks noGrp="1"/>
          </p:cNvSpPr>
          <p:nvPr/>
        </p:nvSpPr>
        <p:spPr bwMode="auto">
          <a:xfrm>
            <a:off x="8647113" y="6408738"/>
            <a:ext cx="366712" cy="365125"/>
          </a:xfrm>
          <a:prstGeom prst="rect">
            <a:avLst/>
          </a:prstGeom>
          <a:noFill/>
          <a:ln w="9525">
            <a:noFill/>
            <a:miter lim="800000"/>
            <a:headEnd/>
            <a:tailEnd/>
          </a:ln>
        </p:spPr>
        <p:txBody>
          <a:bodyPr anchor="b"/>
          <a:lstStyle/>
          <a:p>
            <a:pPr algn="r"/>
            <a:fld id="{B3475A5D-4212-49C4-AFBD-FE541EAE227B}" type="slidenum">
              <a:rPr lang="en-GB" sz="1000">
                <a:latin typeface="Lucida Sans Unicode" pitchFamily="34" charset="0"/>
              </a:rPr>
              <a:pPr algn="r"/>
              <a:t>9</a:t>
            </a:fld>
            <a:endParaRPr lang="en-GB" sz="1000">
              <a:latin typeface="Lucida Sans Unicode" pitchFamily="34" charset="0"/>
            </a:endParaRPr>
          </a:p>
        </p:txBody>
      </p:sp>
      <p:sp>
        <p:nvSpPr>
          <p:cNvPr id="6" name="Title 5"/>
          <p:cNvSpPr>
            <a:spLocks noGrp="1"/>
          </p:cNvSpPr>
          <p:nvPr>
            <p:ph type="title" idx="4294967295"/>
          </p:nvPr>
        </p:nvSpPr>
        <p:spPr/>
        <p:txBody>
          <a:bodyPr rtlCol="0"/>
          <a:lstStyle/>
          <a:p>
            <a:pPr algn="ctr" fontAlgn="auto">
              <a:spcAft>
                <a:spcPts val="0"/>
              </a:spcAft>
              <a:defRPr/>
            </a:pPr>
            <a:r>
              <a:rPr lang="pl-PL" dirty="0" smtClean="0"/>
              <a:t>Warsaw</a:t>
            </a:r>
            <a:endParaRPr lang="en-GB" dirty="0"/>
          </a:p>
        </p:txBody>
      </p:sp>
      <p:pic>
        <p:nvPicPr>
          <p:cNvPr id="99334" name="Content Placeholder 6"/>
          <p:cNvPicPr>
            <a:picLocks noGrp="1"/>
          </p:cNvPicPr>
          <p:nvPr>
            <p:ph idx="4294967295"/>
          </p:nvPr>
        </p:nvPicPr>
        <p:blipFill>
          <a:blip r:embed="rId2" cstate="print"/>
          <a:srcRect/>
          <a:stretch>
            <a:fillRect/>
          </a:stretch>
        </p:blipFill>
        <p:spPr>
          <a:xfrm>
            <a:off x="611188" y="1481138"/>
            <a:ext cx="8064500" cy="4468812"/>
          </a:xfrm>
          <a:ln/>
        </p:spPr>
      </p:pic>
      <p:sp>
        <p:nvSpPr>
          <p:cNvPr id="99335" name="Text Box 7"/>
          <p:cNvSpPr txBox="1">
            <a:spLocks noChangeArrowheads="1"/>
          </p:cNvSpPr>
          <p:nvPr/>
        </p:nvSpPr>
        <p:spPr bwMode="auto">
          <a:xfrm>
            <a:off x="468313" y="6092825"/>
            <a:ext cx="84963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99336" name="Text Box 8"/>
          <p:cNvSpPr txBox="1">
            <a:spLocks noChangeArrowheads="1"/>
          </p:cNvSpPr>
          <p:nvPr/>
        </p:nvSpPr>
        <p:spPr bwMode="auto">
          <a:xfrm>
            <a:off x="395288" y="6092825"/>
            <a:ext cx="8137525" cy="366713"/>
          </a:xfrm>
          <a:prstGeom prst="rect">
            <a:avLst/>
          </a:prstGeom>
          <a:noFill/>
          <a:ln w="9525">
            <a:noFill/>
            <a:miter lim="800000"/>
            <a:headEnd/>
            <a:tailEnd/>
          </a:ln>
          <a:effectLst/>
        </p:spPr>
        <p:txBody>
          <a:bodyPr>
            <a:spAutoFit/>
          </a:bodyPr>
          <a:lstStyle/>
          <a:p>
            <a:pPr algn="ctr">
              <a:spcBef>
                <a:spcPct val="50000"/>
              </a:spcBef>
            </a:pPr>
            <a:r>
              <a:rPr lang="tr-TR" b="1">
                <a:effectLst>
                  <a:outerShdw blurRad="38100" dist="38100" dir="2700000" algn="tl">
                    <a:srgbClr val="C0C0C0"/>
                  </a:outerShdw>
                </a:effectLst>
                <a:latin typeface="Arial Black" pitchFamily="34" charset="0"/>
              </a:rPr>
              <a:t>MODERNLEŞEN TİCARET MERKEZLERİ İLE YENİ POLONYA</a:t>
            </a:r>
            <a:r>
              <a:rPr lang="tr-TR">
                <a:latin typeface="Arial Black" pitchFamily="34" charset="0"/>
              </a:rPr>
              <a:t> </a:t>
            </a:r>
            <a:endParaRPr lang="en-US">
              <a:latin typeface="Arial Black" pitchFamily="34" charset="0"/>
            </a:endParaRPr>
          </a:p>
        </p:txBody>
      </p:sp>
      <p:sp>
        <p:nvSpPr>
          <p:cNvPr id="9" name="Date Placeholder 8"/>
          <p:cNvSpPr>
            <a:spLocks noGrp="1"/>
          </p:cNvSpPr>
          <p:nvPr>
            <p:ph type="dt" sz="half" idx="10"/>
          </p:nvPr>
        </p:nvSpPr>
        <p:spPr/>
        <p:txBody>
          <a:bodyPr/>
          <a:lstStyle/>
          <a:p>
            <a:pPr>
              <a:defRPr/>
            </a:pPr>
            <a:fld id="{C9430043-2004-4D9B-A359-39A67E0BC482}" type="datetime1">
              <a:rPr lang="en-GB" smtClean="0"/>
              <a:pPr>
                <a:defRPr/>
              </a:pPr>
              <a:t>03/06/2015</a:t>
            </a:fld>
            <a:endParaRPr lang="en-GB"/>
          </a:p>
        </p:txBody>
      </p:sp>
      <p:sp>
        <p:nvSpPr>
          <p:cNvPr id="10" name="Slide Number Placeholder 9"/>
          <p:cNvSpPr>
            <a:spLocks noGrp="1"/>
          </p:cNvSpPr>
          <p:nvPr>
            <p:ph type="sldNum" sz="quarter" idx="12"/>
          </p:nvPr>
        </p:nvSpPr>
        <p:spPr/>
        <p:txBody>
          <a:bodyPr/>
          <a:lstStyle/>
          <a:p>
            <a:pPr>
              <a:defRPr/>
            </a:pPr>
            <a:fld id="{A79D7388-ABB6-4014-96C4-6ADADBAFB9AC}" type="slidenum">
              <a:rPr lang="en-GB" smtClean="0"/>
              <a:pPr>
                <a:defRPr/>
              </a:pPr>
              <a:t>9</a:t>
            </a:fld>
            <a:endParaRPr lang="en-GB"/>
          </a:p>
        </p:txBody>
      </p:sp>
      <p:sp>
        <p:nvSpPr>
          <p:cNvPr id="11" name="Footer Placeholder 10"/>
          <p:cNvSpPr>
            <a:spLocks noGrp="1"/>
          </p:cNvSpPr>
          <p:nvPr>
            <p:ph type="ftr" sz="quarter" idx="11"/>
          </p:nvPr>
        </p:nvSpPr>
        <p:spPr/>
        <p:txBody>
          <a:bodyPr/>
          <a:lstStyle/>
          <a:p>
            <a:pPr>
              <a:defRPr/>
            </a:pPr>
            <a:r>
              <a:rPr lang="en-GB" smtClean="0"/>
              <a:t>Prepared by Mazhar UNAL, Warsaw,</a:t>
            </a:r>
            <a:endParaRPr lang="en-GB"/>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1192</TotalTime>
  <Words>1715</Words>
  <Application>Microsoft Office PowerPoint</Application>
  <PresentationFormat>On-screen Show (4:3)</PresentationFormat>
  <Paragraphs>256</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Concourse</vt:lpstr>
      <vt:lpstr>POLONYA</vt:lpstr>
      <vt:lpstr> POLONYA POLSKA </vt:lpstr>
      <vt:lpstr>POLONYA POLSKA </vt:lpstr>
      <vt:lpstr>POLONYA EKONOMİSİ</vt:lpstr>
      <vt:lpstr>POLONYA’DA EV TEKSTİLİ</vt:lpstr>
      <vt:lpstr>POLONYA’DA EV TEKSTİLİ</vt:lpstr>
      <vt:lpstr>POLONYA’DA EV TEKSTİLİ</vt:lpstr>
      <vt:lpstr>Slide 8</vt:lpstr>
      <vt:lpstr>Warsaw</vt:lpstr>
      <vt:lpstr>POLONYA’DA EV TEKSTİLİ</vt:lpstr>
      <vt:lpstr>POLONYA’DA EV TEKSTİLİ ZİNCİR MAĞAZALAR</vt:lpstr>
      <vt:lpstr>Slide 12</vt:lpstr>
      <vt:lpstr>POLONYA’DA YATIRIM YAPMANIN AVANTAJLARI &amp; TÜRK YATIRIMLARI</vt:lpstr>
      <vt:lpstr>POLONYA’DA YATIRIM YAPMANIN AVANTAJLARI &amp; TÜRK YATIRIMLARI</vt:lpstr>
      <vt:lpstr> POLONYA PİYASASI VE ZORLUKLAR</vt:lpstr>
      <vt:lpstr> POLONYA PİYASASI VE ZORLUKLAR</vt:lpstr>
      <vt:lpstr>İHRACATA VERİLEN DEVLET DESTEKLERİ</vt:lpstr>
      <vt:lpstr>İHRACATA VERİLEN DEVLET DESTEKLERİ</vt:lpstr>
      <vt:lpstr>Slide 19</vt:lpstr>
      <vt:lpstr>CH EUROPEAN</vt:lpstr>
      <vt:lpstr>CH EUROPEAN TOPTANCILAR ÇARŞISI</vt:lpstr>
      <vt:lpstr>CH EUROPEAN</vt:lpstr>
      <vt:lpstr>CH EUROPEAN TOPTANCILAR ÇARŞISI</vt:lpstr>
      <vt:lpstr>CH EUROPEAN</vt:lpstr>
      <vt:lpstr>CH EUROPEAN</vt:lpstr>
      <vt:lpstr>CH EUROPEAN</vt:lpstr>
      <vt:lpstr>SON SŐZ</vt:lpstr>
      <vt:lpstr>DAHA DETAYLI BİLGİ İÇİN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POLONYA</dc:title>
  <dc:creator>Mazhar</dc:creator>
  <cp:lastModifiedBy>Mazhar</cp:lastModifiedBy>
  <cp:revision>200</cp:revision>
  <dcterms:created xsi:type="dcterms:W3CDTF">2015-05-12T10:39:39Z</dcterms:created>
  <dcterms:modified xsi:type="dcterms:W3CDTF">2015-06-03T08:06:03Z</dcterms:modified>
</cp:coreProperties>
</file>