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304" r:id="rId2"/>
    <p:sldId id="305" r:id="rId3"/>
    <p:sldId id="363" r:id="rId4"/>
    <p:sldId id="364" r:id="rId5"/>
    <p:sldId id="320" r:id="rId6"/>
    <p:sldId id="322" r:id="rId7"/>
    <p:sldId id="323" r:id="rId8"/>
    <p:sldId id="324" r:id="rId9"/>
    <p:sldId id="321" r:id="rId10"/>
    <p:sldId id="327" r:id="rId11"/>
    <p:sldId id="330" r:id="rId12"/>
    <p:sldId id="331" r:id="rId13"/>
    <p:sldId id="329" r:id="rId14"/>
    <p:sldId id="328" r:id="rId15"/>
    <p:sldId id="332" r:id="rId16"/>
    <p:sldId id="333" r:id="rId17"/>
    <p:sldId id="337" r:id="rId18"/>
    <p:sldId id="336" r:id="rId19"/>
    <p:sldId id="335" r:id="rId20"/>
    <p:sldId id="338" r:id="rId21"/>
    <p:sldId id="334" r:id="rId22"/>
    <p:sldId id="352" r:id="rId23"/>
    <p:sldId id="351" r:id="rId24"/>
    <p:sldId id="350" r:id="rId25"/>
    <p:sldId id="356" r:id="rId26"/>
    <p:sldId id="353" r:id="rId27"/>
    <p:sldId id="354" r:id="rId28"/>
    <p:sldId id="339" r:id="rId29"/>
    <p:sldId id="340" r:id="rId30"/>
    <p:sldId id="341" r:id="rId31"/>
    <p:sldId id="342" r:id="rId32"/>
    <p:sldId id="345" r:id="rId33"/>
    <p:sldId id="344" r:id="rId34"/>
    <p:sldId id="348" r:id="rId35"/>
    <p:sldId id="360" r:id="rId36"/>
    <p:sldId id="358" r:id="rId37"/>
    <p:sldId id="359" r:id="rId38"/>
    <p:sldId id="347" r:id="rId39"/>
    <p:sldId id="343" r:id="rId40"/>
    <p:sldId id="362" r:id="rId41"/>
    <p:sldId id="346" r:id="rId42"/>
    <p:sldId id="365" r:id="rId43"/>
    <p:sldId id="357" r:id="rId44"/>
    <p:sldId id="349" r:id="rId45"/>
    <p:sldId id="319" r:id="rId46"/>
  </p:sldIdLst>
  <p:sldSz cx="12192000" cy="6858000"/>
  <p:notesSz cx="9928225" cy="6797675"/>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dide Tabakoğlu" initials="NT" lastIdx="1" clrIdx="0">
    <p:extLst>
      <p:ext uri="{19B8F6BF-5375-455C-9EA6-DF929625EA0E}">
        <p15:presenceInfo xmlns:p15="http://schemas.microsoft.com/office/powerpoint/2012/main" userId="S-1-5-21-2511676890-555476121-1016102068-12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79" autoAdjust="0"/>
    <p:restoredTop sz="94653" autoAdjust="0"/>
  </p:normalViewPr>
  <p:slideViewPr>
    <p:cSldViewPr>
      <p:cViewPr varScale="1">
        <p:scale>
          <a:sx n="108" d="100"/>
          <a:sy n="108" d="100"/>
        </p:scale>
        <p:origin x="288" y="108"/>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9/20/2021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1" i="0">
                <a:solidFill>
                  <a:schemeClr val="bg1"/>
                </a:solidFill>
                <a:latin typeface="TeXGyreAdventor"/>
                <a:cs typeface="TeXGyreAdventor"/>
              </a:defRPr>
            </a:lvl1pPr>
          </a:lstStyle>
          <a:p>
            <a:endParaRPr/>
          </a:p>
        </p:txBody>
      </p:sp>
      <p:sp>
        <p:nvSpPr>
          <p:cNvPr id="3" name="Holder 3"/>
          <p:cNvSpPr>
            <a:spLocks noGrp="1"/>
          </p:cNvSpPr>
          <p:nvPr>
            <p:ph type="body" idx="1"/>
          </p:nvPr>
        </p:nvSpPr>
        <p:spPr/>
        <p:txBody>
          <a:bodyPr lIns="0" tIns="0" rIns="0" bIns="0"/>
          <a:lstStyle>
            <a:lvl1pPr>
              <a:defRPr sz="2000" b="1" i="1">
                <a:solidFill>
                  <a:srgbClr val="082F47"/>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9/20/2021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1" i="0">
                <a:solidFill>
                  <a:schemeClr val="bg1"/>
                </a:solidFill>
                <a:latin typeface="TeXGyreAdventor"/>
                <a:cs typeface="TeXGyreAdventor"/>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9/20/2021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1" i="0">
                <a:solidFill>
                  <a:schemeClr val="bg1"/>
                </a:solidFill>
                <a:latin typeface="TeXGyreAdventor"/>
                <a:cs typeface="TeXGyreAdvento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9/20/2021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9/20/2021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7999"/>
          </a:xfrm>
          <a:prstGeom prst="rect">
            <a:avLst/>
          </a:prstGeom>
          <a:blipFill>
            <a:blip r:embed="rId7" cstate="print"/>
            <a:stretch>
              <a:fillRect/>
            </a:stretch>
          </a:blipFill>
        </p:spPr>
        <p:txBody>
          <a:bodyPr wrap="square" lIns="0" tIns="0" rIns="0" bIns="0" rtlCol="0"/>
          <a:lstStyle/>
          <a:p>
            <a:endParaRPr/>
          </a:p>
        </p:txBody>
      </p:sp>
      <p:sp>
        <p:nvSpPr>
          <p:cNvPr id="17" name="bg object 17"/>
          <p:cNvSpPr/>
          <p:nvPr/>
        </p:nvSpPr>
        <p:spPr>
          <a:xfrm>
            <a:off x="0" y="6103618"/>
            <a:ext cx="12191999" cy="754380"/>
          </a:xfrm>
          <a:prstGeom prst="rect">
            <a:avLst/>
          </a:prstGeom>
          <a:blipFill>
            <a:blip r:embed="rId8" cstate="print"/>
            <a:stretch>
              <a:fillRect/>
            </a:stretch>
          </a:blipFill>
        </p:spPr>
        <p:txBody>
          <a:bodyPr wrap="square" lIns="0" tIns="0" rIns="0" bIns="0" rtlCol="0"/>
          <a:lstStyle/>
          <a:p>
            <a:endParaRPr/>
          </a:p>
        </p:txBody>
      </p:sp>
      <p:sp>
        <p:nvSpPr>
          <p:cNvPr id="18" name="bg object 18"/>
          <p:cNvSpPr/>
          <p:nvPr/>
        </p:nvSpPr>
        <p:spPr>
          <a:xfrm>
            <a:off x="0" y="6121907"/>
            <a:ext cx="12190730" cy="730250"/>
          </a:xfrm>
          <a:custGeom>
            <a:avLst/>
            <a:gdLst/>
            <a:ahLst/>
            <a:cxnLst/>
            <a:rect l="l" t="t" r="r" b="b"/>
            <a:pathLst>
              <a:path w="12190730" h="730250">
                <a:moveTo>
                  <a:pt x="12190476" y="0"/>
                </a:moveTo>
                <a:lnTo>
                  <a:pt x="0" y="0"/>
                </a:lnTo>
                <a:lnTo>
                  <a:pt x="0" y="630978"/>
                </a:lnTo>
                <a:lnTo>
                  <a:pt x="4988" y="655686"/>
                </a:lnTo>
                <a:lnTo>
                  <a:pt x="31063" y="694359"/>
                </a:lnTo>
                <a:lnTo>
                  <a:pt x="69737" y="720434"/>
                </a:lnTo>
                <a:lnTo>
                  <a:pt x="117096" y="729995"/>
                </a:lnTo>
                <a:lnTo>
                  <a:pt x="12068810" y="729995"/>
                </a:lnTo>
                <a:lnTo>
                  <a:pt x="12116163" y="720434"/>
                </a:lnTo>
                <a:lnTo>
                  <a:pt x="12154836" y="694359"/>
                </a:lnTo>
                <a:lnTo>
                  <a:pt x="12180913" y="655686"/>
                </a:lnTo>
                <a:lnTo>
                  <a:pt x="12190476" y="608329"/>
                </a:lnTo>
                <a:lnTo>
                  <a:pt x="12190476" y="0"/>
                </a:lnTo>
                <a:close/>
              </a:path>
            </a:pathLst>
          </a:custGeom>
          <a:solidFill>
            <a:srgbClr val="00ACC8"/>
          </a:solidFill>
        </p:spPr>
        <p:txBody>
          <a:bodyPr wrap="square" lIns="0" tIns="0" rIns="0" bIns="0" rtlCol="0"/>
          <a:lstStyle/>
          <a:p>
            <a:endParaRPr/>
          </a:p>
        </p:txBody>
      </p:sp>
      <p:sp>
        <p:nvSpPr>
          <p:cNvPr id="19" name="bg object 19"/>
          <p:cNvSpPr/>
          <p:nvPr/>
        </p:nvSpPr>
        <p:spPr>
          <a:xfrm>
            <a:off x="0" y="6121907"/>
            <a:ext cx="12190730" cy="730250"/>
          </a:xfrm>
          <a:custGeom>
            <a:avLst/>
            <a:gdLst/>
            <a:ahLst/>
            <a:cxnLst/>
            <a:rect l="l" t="t" r="r" b="b"/>
            <a:pathLst>
              <a:path w="12190730" h="730250">
                <a:moveTo>
                  <a:pt x="12068810" y="729995"/>
                </a:moveTo>
                <a:lnTo>
                  <a:pt x="117096" y="729995"/>
                </a:lnTo>
                <a:lnTo>
                  <a:pt x="69737" y="720434"/>
                </a:lnTo>
                <a:lnTo>
                  <a:pt x="31063" y="694359"/>
                </a:lnTo>
                <a:lnTo>
                  <a:pt x="4988" y="655686"/>
                </a:lnTo>
                <a:lnTo>
                  <a:pt x="0" y="630978"/>
                </a:lnTo>
              </a:path>
              <a:path w="12190730" h="730250">
                <a:moveTo>
                  <a:pt x="0" y="0"/>
                </a:moveTo>
                <a:lnTo>
                  <a:pt x="12190476" y="0"/>
                </a:lnTo>
                <a:lnTo>
                  <a:pt x="12190476" y="608329"/>
                </a:lnTo>
                <a:lnTo>
                  <a:pt x="12180913" y="655686"/>
                </a:lnTo>
                <a:lnTo>
                  <a:pt x="12154836" y="694359"/>
                </a:lnTo>
                <a:lnTo>
                  <a:pt x="12116163" y="720434"/>
                </a:lnTo>
                <a:lnTo>
                  <a:pt x="12068810" y="729995"/>
                </a:lnTo>
              </a:path>
            </a:pathLst>
          </a:custGeom>
          <a:ln w="9144">
            <a:solidFill>
              <a:srgbClr val="C3A471"/>
            </a:solidFill>
          </a:ln>
        </p:spPr>
        <p:txBody>
          <a:bodyPr wrap="square" lIns="0" tIns="0" rIns="0" bIns="0" rtlCol="0"/>
          <a:lstStyle/>
          <a:p>
            <a:endParaRPr/>
          </a:p>
        </p:txBody>
      </p:sp>
      <p:sp>
        <p:nvSpPr>
          <p:cNvPr id="20" name="bg object 20"/>
          <p:cNvSpPr/>
          <p:nvPr/>
        </p:nvSpPr>
        <p:spPr>
          <a:xfrm>
            <a:off x="0" y="0"/>
            <a:ext cx="12191999" cy="978408"/>
          </a:xfrm>
          <a:prstGeom prst="rect">
            <a:avLst/>
          </a:prstGeom>
          <a:blipFill>
            <a:blip r:embed="rId9" cstate="print"/>
            <a:stretch>
              <a:fillRect/>
            </a:stretch>
          </a:blipFill>
        </p:spPr>
        <p:txBody>
          <a:bodyPr wrap="square" lIns="0" tIns="0" rIns="0" bIns="0" rtlCol="0"/>
          <a:lstStyle/>
          <a:p>
            <a:endParaRPr/>
          </a:p>
        </p:txBody>
      </p:sp>
      <p:sp>
        <p:nvSpPr>
          <p:cNvPr id="21" name="bg object 21"/>
          <p:cNvSpPr/>
          <p:nvPr/>
        </p:nvSpPr>
        <p:spPr>
          <a:xfrm>
            <a:off x="0" y="0"/>
            <a:ext cx="12190730" cy="908685"/>
          </a:xfrm>
          <a:custGeom>
            <a:avLst/>
            <a:gdLst/>
            <a:ahLst/>
            <a:cxnLst/>
            <a:rect l="l" t="t" r="r" b="b"/>
            <a:pathLst>
              <a:path w="12190730" h="908685">
                <a:moveTo>
                  <a:pt x="12039092" y="0"/>
                </a:moveTo>
                <a:lnTo>
                  <a:pt x="146812" y="0"/>
                </a:lnTo>
                <a:lnTo>
                  <a:pt x="98963" y="7721"/>
                </a:lnTo>
                <a:lnTo>
                  <a:pt x="57406" y="29220"/>
                </a:lnTo>
                <a:lnTo>
                  <a:pt x="24636" y="61996"/>
                </a:lnTo>
                <a:lnTo>
                  <a:pt x="3145" y="103550"/>
                </a:lnTo>
                <a:lnTo>
                  <a:pt x="0" y="908303"/>
                </a:lnTo>
                <a:lnTo>
                  <a:pt x="12190476" y="908303"/>
                </a:lnTo>
                <a:lnTo>
                  <a:pt x="12190476" y="151383"/>
                </a:lnTo>
                <a:lnTo>
                  <a:pt x="12182754" y="103550"/>
                </a:lnTo>
                <a:lnTo>
                  <a:pt x="12161255" y="61996"/>
                </a:lnTo>
                <a:lnTo>
                  <a:pt x="12128479" y="29220"/>
                </a:lnTo>
                <a:lnTo>
                  <a:pt x="12086925" y="7721"/>
                </a:lnTo>
                <a:lnTo>
                  <a:pt x="12039092" y="0"/>
                </a:lnTo>
                <a:close/>
              </a:path>
            </a:pathLst>
          </a:custGeom>
          <a:solidFill>
            <a:srgbClr val="00ACC8"/>
          </a:solidFill>
        </p:spPr>
        <p:txBody>
          <a:bodyPr wrap="square" lIns="0" tIns="0" rIns="0" bIns="0" rtlCol="0"/>
          <a:lstStyle/>
          <a:p>
            <a:endParaRPr/>
          </a:p>
        </p:txBody>
      </p:sp>
      <p:sp>
        <p:nvSpPr>
          <p:cNvPr id="22" name="bg object 22"/>
          <p:cNvSpPr/>
          <p:nvPr/>
        </p:nvSpPr>
        <p:spPr>
          <a:xfrm>
            <a:off x="0" y="0"/>
            <a:ext cx="12190730" cy="908685"/>
          </a:xfrm>
          <a:custGeom>
            <a:avLst/>
            <a:gdLst/>
            <a:ahLst/>
            <a:cxnLst/>
            <a:rect l="l" t="t" r="r" b="b"/>
            <a:pathLst>
              <a:path w="12190730" h="908685">
                <a:moveTo>
                  <a:pt x="146812" y="0"/>
                </a:moveTo>
                <a:lnTo>
                  <a:pt x="12039092" y="0"/>
                </a:lnTo>
                <a:lnTo>
                  <a:pt x="12086925" y="7721"/>
                </a:lnTo>
                <a:lnTo>
                  <a:pt x="12128479" y="29220"/>
                </a:lnTo>
                <a:lnTo>
                  <a:pt x="12161255" y="61996"/>
                </a:lnTo>
                <a:lnTo>
                  <a:pt x="12182754" y="103550"/>
                </a:lnTo>
                <a:lnTo>
                  <a:pt x="12190476" y="151383"/>
                </a:lnTo>
                <a:lnTo>
                  <a:pt x="12190476" y="908303"/>
                </a:lnTo>
                <a:lnTo>
                  <a:pt x="0" y="908303"/>
                </a:lnTo>
              </a:path>
              <a:path w="12190730" h="908685">
                <a:moveTo>
                  <a:pt x="0" y="123047"/>
                </a:moveTo>
                <a:lnTo>
                  <a:pt x="3145" y="103550"/>
                </a:lnTo>
                <a:lnTo>
                  <a:pt x="24636" y="61996"/>
                </a:lnTo>
                <a:lnTo>
                  <a:pt x="57406" y="29220"/>
                </a:lnTo>
                <a:lnTo>
                  <a:pt x="98963" y="7721"/>
                </a:lnTo>
                <a:lnTo>
                  <a:pt x="146812" y="0"/>
                </a:lnTo>
              </a:path>
            </a:pathLst>
          </a:custGeom>
          <a:ln w="9144">
            <a:solidFill>
              <a:srgbClr val="C3A471"/>
            </a:solidFill>
          </a:ln>
        </p:spPr>
        <p:txBody>
          <a:bodyPr wrap="square" lIns="0" tIns="0" rIns="0" bIns="0" rtlCol="0"/>
          <a:lstStyle/>
          <a:p>
            <a:endParaRPr/>
          </a:p>
        </p:txBody>
      </p:sp>
      <p:sp>
        <p:nvSpPr>
          <p:cNvPr id="23" name="bg object 23"/>
          <p:cNvSpPr/>
          <p:nvPr/>
        </p:nvSpPr>
        <p:spPr>
          <a:xfrm>
            <a:off x="0" y="986027"/>
            <a:ext cx="12191999" cy="138684"/>
          </a:xfrm>
          <a:prstGeom prst="rect">
            <a:avLst/>
          </a:prstGeom>
          <a:blipFill>
            <a:blip r:embed="rId10" cstate="print"/>
            <a:stretch>
              <a:fillRect/>
            </a:stretch>
          </a:blipFill>
        </p:spPr>
        <p:txBody>
          <a:bodyPr wrap="square" lIns="0" tIns="0" rIns="0" bIns="0" rtlCol="0"/>
          <a:lstStyle/>
          <a:p>
            <a:endParaRPr/>
          </a:p>
        </p:txBody>
      </p:sp>
      <p:sp>
        <p:nvSpPr>
          <p:cNvPr id="24" name="bg object 24"/>
          <p:cNvSpPr/>
          <p:nvPr/>
        </p:nvSpPr>
        <p:spPr>
          <a:xfrm>
            <a:off x="-1524" y="1004328"/>
            <a:ext cx="12192000" cy="50800"/>
          </a:xfrm>
          <a:custGeom>
            <a:avLst/>
            <a:gdLst/>
            <a:ahLst/>
            <a:cxnLst/>
            <a:rect l="l" t="t" r="r" b="b"/>
            <a:pathLst>
              <a:path w="12192000" h="50800">
                <a:moveTo>
                  <a:pt x="1259586" y="0"/>
                </a:moveTo>
                <a:lnTo>
                  <a:pt x="0" y="0"/>
                </a:lnTo>
                <a:lnTo>
                  <a:pt x="0" y="50279"/>
                </a:lnTo>
                <a:lnTo>
                  <a:pt x="1259586" y="50279"/>
                </a:lnTo>
                <a:lnTo>
                  <a:pt x="1259586" y="0"/>
                </a:lnTo>
                <a:close/>
              </a:path>
              <a:path w="12192000" h="50800">
                <a:moveTo>
                  <a:pt x="12192000" y="0"/>
                </a:moveTo>
                <a:lnTo>
                  <a:pt x="2989326" y="0"/>
                </a:lnTo>
                <a:lnTo>
                  <a:pt x="2989326" y="50279"/>
                </a:lnTo>
                <a:lnTo>
                  <a:pt x="12192000" y="50279"/>
                </a:lnTo>
                <a:lnTo>
                  <a:pt x="12192000" y="0"/>
                </a:lnTo>
                <a:close/>
              </a:path>
            </a:pathLst>
          </a:custGeom>
          <a:solidFill>
            <a:srgbClr val="00ACC8"/>
          </a:solidFill>
        </p:spPr>
        <p:txBody>
          <a:bodyPr wrap="square" lIns="0" tIns="0" rIns="0" bIns="0" rtlCol="0"/>
          <a:lstStyle/>
          <a:p>
            <a:endParaRPr/>
          </a:p>
        </p:txBody>
      </p:sp>
      <p:sp>
        <p:nvSpPr>
          <p:cNvPr id="25" name="bg object 25"/>
          <p:cNvSpPr/>
          <p:nvPr/>
        </p:nvSpPr>
        <p:spPr>
          <a:xfrm>
            <a:off x="-1523" y="1004316"/>
            <a:ext cx="12192000" cy="50800"/>
          </a:xfrm>
          <a:custGeom>
            <a:avLst/>
            <a:gdLst/>
            <a:ahLst/>
            <a:cxnLst/>
            <a:rect l="l" t="t" r="r" b="b"/>
            <a:pathLst>
              <a:path w="12192000" h="50800">
                <a:moveTo>
                  <a:pt x="0" y="50291"/>
                </a:moveTo>
                <a:lnTo>
                  <a:pt x="12192000" y="50291"/>
                </a:lnTo>
                <a:lnTo>
                  <a:pt x="12192000" y="0"/>
                </a:lnTo>
                <a:lnTo>
                  <a:pt x="0" y="0"/>
                </a:lnTo>
                <a:lnTo>
                  <a:pt x="0" y="50291"/>
                </a:lnTo>
                <a:close/>
              </a:path>
            </a:pathLst>
          </a:custGeom>
          <a:ln w="9143">
            <a:solidFill>
              <a:srgbClr val="C3A471"/>
            </a:solidFill>
          </a:ln>
        </p:spPr>
        <p:txBody>
          <a:bodyPr wrap="square" lIns="0" tIns="0" rIns="0" bIns="0" rtlCol="0"/>
          <a:lstStyle/>
          <a:p>
            <a:endParaRPr/>
          </a:p>
        </p:txBody>
      </p:sp>
      <p:sp>
        <p:nvSpPr>
          <p:cNvPr id="26" name="bg object 26"/>
          <p:cNvSpPr/>
          <p:nvPr/>
        </p:nvSpPr>
        <p:spPr>
          <a:xfrm>
            <a:off x="1258062" y="826769"/>
            <a:ext cx="1729739" cy="327660"/>
          </a:xfrm>
          <a:custGeom>
            <a:avLst/>
            <a:gdLst/>
            <a:ahLst/>
            <a:cxnLst/>
            <a:rect l="l" t="t" r="r" b="b"/>
            <a:pathLst>
              <a:path w="1729739" h="327659">
                <a:moveTo>
                  <a:pt x="1729739" y="0"/>
                </a:moveTo>
                <a:lnTo>
                  <a:pt x="0" y="0"/>
                </a:lnTo>
                <a:lnTo>
                  <a:pt x="0" y="327660"/>
                </a:lnTo>
                <a:lnTo>
                  <a:pt x="1729739" y="327660"/>
                </a:lnTo>
                <a:lnTo>
                  <a:pt x="1729739" y="0"/>
                </a:lnTo>
                <a:close/>
              </a:path>
            </a:pathLst>
          </a:custGeom>
          <a:solidFill>
            <a:srgbClr val="FFFFFF"/>
          </a:solidFill>
        </p:spPr>
        <p:txBody>
          <a:bodyPr wrap="square" lIns="0" tIns="0" rIns="0" bIns="0" rtlCol="0"/>
          <a:lstStyle/>
          <a:p>
            <a:endParaRPr/>
          </a:p>
        </p:txBody>
      </p:sp>
      <p:sp>
        <p:nvSpPr>
          <p:cNvPr id="27" name="bg object 27"/>
          <p:cNvSpPr/>
          <p:nvPr/>
        </p:nvSpPr>
        <p:spPr>
          <a:xfrm>
            <a:off x="1258062" y="826769"/>
            <a:ext cx="1729739" cy="327660"/>
          </a:xfrm>
          <a:custGeom>
            <a:avLst/>
            <a:gdLst/>
            <a:ahLst/>
            <a:cxnLst/>
            <a:rect l="l" t="t" r="r" b="b"/>
            <a:pathLst>
              <a:path w="1729739" h="327659">
                <a:moveTo>
                  <a:pt x="0" y="327660"/>
                </a:moveTo>
                <a:lnTo>
                  <a:pt x="1729739" y="327660"/>
                </a:lnTo>
                <a:lnTo>
                  <a:pt x="1729739" y="0"/>
                </a:lnTo>
                <a:lnTo>
                  <a:pt x="0" y="0"/>
                </a:lnTo>
                <a:lnTo>
                  <a:pt x="0" y="327660"/>
                </a:lnTo>
                <a:close/>
              </a:path>
            </a:pathLst>
          </a:custGeom>
          <a:ln w="19812">
            <a:solidFill>
              <a:srgbClr val="FFFFFF"/>
            </a:solidFill>
          </a:ln>
        </p:spPr>
        <p:txBody>
          <a:bodyPr wrap="square" lIns="0" tIns="0" rIns="0" bIns="0" rtlCol="0"/>
          <a:lstStyle/>
          <a:p>
            <a:endParaRPr/>
          </a:p>
        </p:txBody>
      </p:sp>
      <p:sp>
        <p:nvSpPr>
          <p:cNvPr id="28" name="bg object 28"/>
          <p:cNvSpPr/>
          <p:nvPr/>
        </p:nvSpPr>
        <p:spPr>
          <a:xfrm>
            <a:off x="380999" y="617219"/>
            <a:ext cx="795528" cy="795527"/>
          </a:xfrm>
          <a:prstGeom prst="rect">
            <a:avLst/>
          </a:prstGeom>
          <a:blipFill>
            <a:blip r:embed="rId11" cstate="print"/>
            <a:stretch>
              <a:fillRect/>
            </a:stretch>
          </a:blipFill>
        </p:spPr>
        <p:txBody>
          <a:bodyPr wrap="square" lIns="0" tIns="0" rIns="0" bIns="0" rtlCol="0"/>
          <a:lstStyle/>
          <a:p>
            <a:endParaRPr/>
          </a:p>
        </p:txBody>
      </p:sp>
      <p:sp>
        <p:nvSpPr>
          <p:cNvPr id="29" name="bg object 29"/>
          <p:cNvSpPr/>
          <p:nvPr/>
        </p:nvSpPr>
        <p:spPr>
          <a:xfrm>
            <a:off x="371856" y="605027"/>
            <a:ext cx="2615184" cy="815339"/>
          </a:xfrm>
          <a:prstGeom prst="rect">
            <a:avLst/>
          </a:prstGeom>
          <a:blipFill>
            <a:blip r:embed="rId12" cstate="print"/>
            <a:stretch>
              <a:fillRect/>
            </a:stretch>
          </a:blipFill>
        </p:spPr>
        <p:txBody>
          <a:bodyPr wrap="square" lIns="0" tIns="0" rIns="0" bIns="0" rtlCol="0"/>
          <a:lstStyle/>
          <a:p>
            <a:endParaRPr/>
          </a:p>
        </p:txBody>
      </p:sp>
      <p:sp>
        <p:nvSpPr>
          <p:cNvPr id="2" name="Holder 2"/>
          <p:cNvSpPr>
            <a:spLocks noGrp="1"/>
          </p:cNvSpPr>
          <p:nvPr>
            <p:ph type="title"/>
          </p:nvPr>
        </p:nvSpPr>
        <p:spPr>
          <a:xfrm>
            <a:off x="3932174" y="323215"/>
            <a:ext cx="4327651" cy="406400"/>
          </a:xfrm>
          <a:prstGeom prst="rect">
            <a:avLst/>
          </a:prstGeom>
        </p:spPr>
        <p:txBody>
          <a:bodyPr wrap="square" lIns="0" tIns="0" rIns="0" bIns="0">
            <a:spAutoFit/>
          </a:bodyPr>
          <a:lstStyle>
            <a:lvl1pPr>
              <a:defRPr sz="2500" b="1" i="0">
                <a:solidFill>
                  <a:schemeClr val="bg1"/>
                </a:solidFill>
                <a:latin typeface="TeXGyreAdventor"/>
                <a:cs typeface="TeXGyreAdventor"/>
              </a:defRPr>
            </a:lvl1pPr>
          </a:lstStyle>
          <a:p>
            <a:endParaRPr/>
          </a:p>
        </p:txBody>
      </p:sp>
      <p:sp>
        <p:nvSpPr>
          <p:cNvPr id="3" name="Holder 3"/>
          <p:cNvSpPr>
            <a:spLocks noGrp="1"/>
          </p:cNvSpPr>
          <p:nvPr>
            <p:ph type="body" idx="1"/>
          </p:nvPr>
        </p:nvSpPr>
        <p:spPr>
          <a:xfrm>
            <a:off x="1628013" y="3428923"/>
            <a:ext cx="9250680" cy="1932304"/>
          </a:xfrm>
          <a:prstGeom prst="rect">
            <a:avLst/>
          </a:prstGeom>
        </p:spPr>
        <p:txBody>
          <a:bodyPr wrap="square" lIns="0" tIns="0" rIns="0" bIns="0">
            <a:spAutoFit/>
          </a:bodyPr>
          <a:lstStyle>
            <a:lvl1pPr>
              <a:defRPr sz="2000" b="1" i="1">
                <a:solidFill>
                  <a:srgbClr val="082F47"/>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9/20/2021</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3137916" y="6505954"/>
            <a:ext cx="5675376" cy="352043"/>
          </a:xfrm>
          <a:prstGeom prst="rect">
            <a:avLst/>
          </a:prstGeom>
          <a:blipFill>
            <a:blip r:embed="rId2" cstate="print"/>
            <a:stretch>
              <a:fillRect/>
            </a:stretch>
          </a:blipFill>
        </p:spPr>
        <p:txBody>
          <a:bodyPr wrap="square" lIns="0" tIns="0" rIns="0" bIns="0" rtlCol="0"/>
          <a:lstStyle/>
          <a:p>
            <a:endParaRPr/>
          </a:p>
        </p:txBody>
      </p:sp>
      <p:pic>
        <p:nvPicPr>
          <p:cNvPr id="4" name="Resim 3">
            <a:extLst>
              <a:ext uri="{FF2B5EF4-FFF2-40B4-BE49-F238E27FC236}">
                <a16:creationId xmlns:a16="http://schemas.microsoft.com/office/drawing/2014/main" id="{12251BE0-9292-460C-86AD-04B0BDCF9D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2209800"/>
            <a:ext cx="1780812" cy="1628239"/>
          </a:xfrm>
          <a:prstGeom prst="rect">
            <a:avLst/>
          </a:prstGeom>
        </p:spPr>
      </p:pic>
      <p:sp>
        <p:nvSpPr>
          <p:cNvPr id="6" name="Metin kutusu 5">
            <a:extLst>
              <a:ext uri="{FF2B5EF4-FFF2-40B4-BE49-F238E27FC236}">
                <a16:creationId xmlns:a16="http://schemas.microsoft.com/office/drawing/2014/main" id="{F81669F8-FB52-413B-8F5D-3A846E795D0C}"/>
              </a:ext>
            </a:extLst>
          </p:cNvPr>
          <p:cNvSpPr txBox="1"/>
          <p:nvPr/>
        </p:nvSpPr>
        <p:spPr>
          <a:xfrm>
            <a:off x="3733800" y="2411258"/>
            <a:ext cx="7086600" cy="1323439"/>
          </a:xfrm>
          <a:prstGeom prst="rect">
            <a:avLst/>
          </a:prstGeom>
          <a:noFill/>
        </p:spPr>
        <p:txBody>
          <a:bodyPr wrap="square" rtlCol="0">
            <a:spAutoFit/>
          </a:bodyPr>
          <a:lstStyle/>
          <a:p>
            <a:r>
              <a:rPr lang="tr-TR" sz="4000" b="1" dirty="0">
                <a:solidFill>
                  <a:schemeClr val="accent1">
                    <a:lumMod val="75000"/>
                  </a:schemeClr>
                </a:solidFill>
              </a:rPr>
              <a:t>DESTEK YÖNETİM SİSTEMİ (DYS) </a:t>
            </a:r>
          </a:p>
          <a:p>
            <a:r>
              <a:rPr lang="tr-TR" sz="4000" b="1" dirty="0">
                <a:solidFill>
                  <a:schemeClr val="accent1">
                    <a:lumMod val="75000"/>
                  </a:schemeClr>
                </a:solidFill>
              </a:rPr>
              <a:t>BİLGİLENDİRME SUNUMU</a:t>
            </a:r>
          </a:p>
        </p:txBody>
      </p:sp>
      <p:pic>
        <p:nvPicPr>
          <p:cNvPr id="7" name="Resim 6">
            <a:extLst>
              <a:ext uri="{FF2B5EF4-FFF2-40B4-BE49-F238E27FC236}">
                <a16:creationId xmlns:a16="http://schemas.microsoft.com/office/drawing/2014/main" id="{9BED71A4-8850-4B57-AB60-5201275A9E18}"/>
              </a:ext>
            </a:extLst>
          </p:cNvPr>
          <p:cNvPicPr>
            <a:picLocks noChangeAspect="1"/>
          </p:cNvPicPr>
          <p:nvPr/>
        </p:nvPicPr>
        <p:blipFill>
          <a:blip r:embed="rId4"/>
          <a:stretch>
            <a:fillRect/>
          </a:stretch>
        </p:blipFill>
        <p:spPr>
          <a:xfrm>
            <a:off x="1676400" y="4191000"/>
            <a:ext cx="9717001" cy="4507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C0159B4F-FA88-41F0-AC22-C0E67913FE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447800"/>
            <a:ext cx="10136015" cy="4334480"/>
          </a:xfrm>
          <a:prstGeom prst="rect">
            <a:avLst/>
          </a:prstGeom>
        </p:spPr>
      </p:pic>
      <p:sp>
        <p:nvSpPr>
          <p:cNvPr id="2" name="Ok: Aşağı 1">
            <a:extLst>
              <a:ext uri="{FF2B5EF4-FFF2-40B4-BE49-F238E27FC236}">
                <a16:creationId xmlns:a16="http://schemas.microsoft.com/office/drawing/2014/main" id="{A0976E49-C1F8-4878-857C-517EE11EA940}"/>
              </a:ext>
            </a:extLst>
          </p:cNvPr>
          <p:cNvSpPr/>
          <p:nvPr/>
        </p:nvSpPr>
        <p:spPr>
          <a:xfrm rot="7500508">
            <a:off x="5797086" y="3646200"/>
            <a:ext cx="381000" cy="1143000"/>
          </a:xfrm>
          <a:prstGeom prst="down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a:extLst>
              <a:ext uri="{FF2B5EF4-FFF2-40B4-BE49-F238E27FC236}">
                <a16:creationId xmlns:a16="http://schemas.microsoft.com/office/drawing/2014/main" id="{118236D6-0DC5-4455-B04B-6D2C7321085F}"/>
              </a:ext>
            </a:extLst>
          </p:cNvPr>
          <p:cNvPicPr>
            <a:picLocks noChangeAspect="1"/>
          </p:cNvPicPr>
          <p:nvPr/>
        </p:nvPicPr>
        <p:blipFill>
          <a:blip r:embed="rId3"/>
          <a:stretch>
            <a:fillRect/>
          </a:stretch>
        </p:blipFill>
        <p:spPr>
          <a:xfrm>
            <a:off x="6660684" y="3962400"/>
            <a:ext cx="4343928" cy="2443460"/>
          </a:xfrm>
          <a:prstGeom prst="rect">
            <a:avLst/>
          </a:prstGeom>
        </p:spPr>
      </p:pic>
      <p:pic>
        <p:nvPicPr>
          <p:cNvPr id="5" name="Resim 4">
            <a:extLst>
              <a:ext uri="{FF2B5EF4-FFF2-40B4-BE49-F238E27FC236}">
                <a16:creationId xmlns:a16="http://schemas.microsoft.com/office/drawing/2014/main" id="{D71D59EF-8079-479E-913F-1568EE92AAA4}"/>
              </a:ext>
            </a:extLst>
          </p:cNvPr>
          <p:cNvPicPr>
            <a:picLocks noChangeAspect="1"/>
          </p:cNvPicPr>
          <p:nvPr/>
        </p:nvPicPr>
        <p:blipFill>
          <a:blip r:embed="rId4"/>
          <a:stretch>
            <a:fillRect/>
          </a:stretch>
        </p:blipFill>
        <p:spPr>
          <a:xfrm>
            <a:off x="10744200" y="51863"/>
            <a:ext cx="1011638" cy="923320"/>
          </a:xfrm>
          <a:prstGeom prst="rect">
            <a:avLst/>
          </a:prstGeom>
        </p:spPr>
      </p:pic>
    </p:spTree>
    <p:extLst>
      <p:ext uri="{BB962C8B-B14F-4D97-AF65-F5344CB8AC3E}">
        <p14:creationId xmlns:p14="http://schemas.microsoft.com/office/powerpoint/2010/main" val="106858707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55FD2E8F-D1B8-4805-9286-6132F166F9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371600"/>
            <a:ext cx="10972800" cy="4872096"/>
          </a:xfrm>
          <a:prstGeom prst="rect">
            <a:avLst/>
          </a:prstGeom>
        </p:spPr>
      </p:pic>
      <p:sp>
        <p:nvSpPr>
          <p:cNvPr id="4" name="Ok: Sol 3">
            <a:extLst>
              <a:ext uri="{FF2B5EF4-FFF2-40B4-BE49-F238E27FC236}">
                <a16:creationId xmlns:a16="http://schemas.microsoft.com/office/drawing/2014/main" id="{D24AF8A3-8525-4A4B-B2CC-B3A6AFEEDE60}"/>
              </a:ext>
            </a:extLst>
          </p:cNvPr>
          <p:cNvSpPr/>
          <p:nvPr/>
        </p:nvSpPr>
        <p:spPr>
          <a:xfrm>
            <a:off x="2209800" y="2209800"/>
            <a:ext cx="609600" cy="1524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a:extLst>
              <a:ext uri="{FF2B5EF4-FFF2-40B4-BE49-F238E27FC236}">
                <a16:creationId xmlns:a16="http://schemas.microsoft.com/office/drawing/2014/main" id="{DCBBA0E5-6F02-4CC4-8EEF-A55F8768E1FE}"/>
              </a:ext>
            </a:extLst>
          </p:cNvPr>
          <p:cNvPicPr>
            <a:picLocks noChangeAspect="1"/>
          </p:cNvPicPr>
          <p:nvPr/>
        </p:nvPicPr>
        <p:blipFill>
          <a:blip r:embed="rId3"/>
          <a:stretch>
            <a:fillRect/>
          </a:stretch>
        </p:blipFill>
        <p:spPr>
          <a:xfrm>
            <a:off x="10820400" y="76200"/>
            <a:ext cx="996763" cy="909744"/>
          </a:xfrm>
          <a:prstGeom prst="rect">
            <a:avLst/>
          </a:prstGeom>
        </p:spPr>
      </p:pic>
    </p:spTree>
    <p:extLst>
      <p:ext uri="{BB962C8B-B14F-4D97-AF65-F5344CB8AC3E}">
        <p14:creationId xmlns:p14="http://schemas.microsoft.com/office/powerpoint/2010/main" val="311608982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FB0270CE-D902-4F2C-9A81-CD82698900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0"/>
            <a:ext cx="6797357" cy="6858000"/>
          </a:xfrm>
          <a:prstGeom prst="rect">
            <a:avLst/>
          </a:prstGeom>
        </p:spPr>
      </p:pic>
      <p:sp>
        <p:nvSpPr>
          <p:cNvPr id="9" name="Metin kutusu 8">
            <a:extLst>
              <a:ext uri="{FF2B5EF4-FFF2-40B4-BE49-F238E27FC236}">
                <a16:creationId xmlns:a16="http://schemas.microsoft.com/office/drawing/2014/main" id="{EB0F231E-4E06-46D3-91FB-401742AF1DBA}"/>
              </a:ext>
            </a:extLst>
          </p:cNvPr>
          <p:cNvSpPr txBox="1"/>
          <p:nvPr/>
        </p:nvSpPr>
        <p:spPr>
          <a:xfrm>
            <a:off x="762000" y="1600200"/>
            <a:ext cx="4343400" cy="4247317"/>
          </a:xfrm>
          <a:prstGeom prst="rect">
            <a:avLst/>
          </a:prstGeom>
          <a:noFill/>
        </p:spPr>
        <p:txBody>
          <a:bodyPr wrap="square" rtlCol="0">
            <a:spAutoFit/>
          </a:bodyPr>
          <a:lstStyle/>
          <a:p>
            <a:r>
              <a:rPr lang="tr-TR" b="1" dirty="0">
                <a:solidFill>
                  <a:srgbClr val="C00000"/>
                </a:solidFill>
              </a:rPr>
              <a:t>Başvuru Türleri</a:t>
            </a:r>
          </a:p>
          <a:p>
            <a:r>
              <a:rPr lang="tr-TR" dirty="0"/>
              <a:t>Başvurular 2 türdedir: </a:t>
            </a:r>
          </a:p>
          <a:p>
            <a:endParaRPr lang="tr-TR" dirty="0"/>
          </a:p>
          <a:p>
            <a:pPr marL="285750" indent="-285750">
              <a:buFont typeface="Arial" panose="020B0604020202020204" pitchFamily="34" charset="0"/>
              <a:buChar char="•"/>
            </a:pPr>
            <a:r>
              <a:rPr lang="tr-TR" dirty="0"/>
              <a:t>Ön Onay (Rapor, KTZ, Tasarım, Yurtdışı Birim)</a:t>
            </a:r>
          </a:p>
          <a:p>
            <a:pPr marL="285750" indent="-285750">
              <a:buFont typeface="Arial" panose="020B0604020202020204" pitchFamily="34" charset="0"/>
              <a:buChar char="•"/>
            </a:pPr>
            <a:endParaRPr lang="tr-TR" dirty="0"/>
          </a:p>
          <a:p>
            <a:pPr marL="285750" indent="-285750">
              <a:buFont typeface="Arial" panose="020B0604020202020204" pitchFamily="34" charset="0"/>
              <a:buChar char="•"/>
            </a:pPr>
            <a:r>
              <a:rPr lang="tr-TR" dirty="0"/>
              <a:t>Destek Ödeme Başvurusu (Fuar, Pazara Giriş Belgeleri (PGB), Pazar Araştırması vb.)</a:t>
            </a:r>
          </a:p>
          <a:p>
            <a:pPr marL="285750" indent="-285750">
              <a:buFont typeface="Arial" panose="020B0604020202020204" pitchFamily="34" charset="0"/>
              <a:buChar char="•"/>
            </a:pPr>
            <a:endParaRPr lang="tr-TR" dirty="0"/>
          </a:p>
          <a:p>
            <a:endParaRPr lang="tr-TR" dirty="0"/>
          </a:p>
          <a:p>
            <a:r>
              <a:rPr lang="tr-TR" dirty="0"/>
              <a:t>Ön Onay verilen başvurular için iletilecek olan ilave faaliyet ve destek ödeme başvuruları «ÖN ONAY VERİLEN BAŞVURUNUN İÇERİSİNDEN YAPILMALIDIR.»</a:t>
            </a:r>
          </a:p>
        </p:txBody>
      </p:sp>
    </p:spTree>
    <p:extLst>
      <p:ext uri="{BB962C8B-B14F-4D97-AF65-F5344CB8AC3E}">
        <p14:creationId xmlns:p14="http://schemas.microsoft.com/office/powerpoint/2010/main" val="880705022"/>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D2C41691-80FF-4F34-86FD-1AD20CF21B5D}"/>
              </a:ext>
            </a:extLst>
          </p:cNvPr>
          <p:cNvSpPr txBox="1"/>
          <p:nvPr/>
        </p:nvSpPr>
        <p:spPr>
          <a:xfrm>
            <a:off x="762000" y="1828800"/>
            <a:ext cx="10972800" cy="2862322"/>
          </a:xfrm>
          <a:prstGeom prst="rect">
            <a:avLst/>
          </a:prstGeom>
          <a:noFill/>
        </p:spPr>
        <p:txBody>
          <a:bodyPr wrap="square" rtlCol="0">
            <a:spAutoFit/>
          </a:bodyPr>
          <a:lstStyle/>
          <a:p>
            <a:r>
              <a:rPr lang="tr-TR" b="1" dirty="0">
                <a:solidFill>
                  <a:srgbClr val="C00000"/>
                </a:solidFill>
              </a:rPr>
              <a:t>Yurtdışı Fuar Destekleri  (2017-4 sayılı Tebliğ)</a:t>
            </a:r>
          </a:p>
          <a:p>
            <a:endParaRPr lang="tr-TR" dirty="0"/>
          </a:p>
          <a:p>
            <a:endParaRPr lang="tr-TR" b="1" dirty="0"/>
          </a:p>
          <a:p>
            <a:r>
              <a:rPr lang="tr-TR" b="1" dirty="0"/>
              <a:t>Fuar Ekleme Başvurusu:  </a:t>
            </a:r>
            <a:r>
              <a:rPr lang="tr-TR" i="1" dirty="0"/>
              <a:t>Fuar tarihinden en geç 1 ay öncesine kadar başvuru DYS üzerinden Ticaret Bakanlığı’na iletilir. </a:t>
            </a:r>
          </a:p>
          <a:p>
            <a:endParaRPr lang="tr-TR" b="1" dirty="0"/>
          </a:p>
          <a:p>
            <a:r>
              <a:rPr lang="tr-TR" b="1" dirty="0"/>
              <a:t>Destek Ödeme Başvuruları: </a:t>
            </a:r>
            <a:r>
              <a:rPr lang="tr-TR" dirty="0"/>
              <a:t>Fuar bitiş tarihinden itibaren 3 ay içinde DYS üzerinden ilgili </a:t>
            </a:r>
            <a:r>
              <a:rPr lang="tr-TR" dirty="0" err="1"/>
              <a:t>İBGS’ye</a:t>
            </a:r>
            <a:r>
              <a:rPr lang="tr-TR" dirty="0"/>
              <a:t> iletilir.</a:t>
            </a:r>
          </a:p>
          <a:p>
            <a:endParaRPr lang="tr-TR" dirty="0"/>
          </a:p>
          <a:p>
            <a:r>
              <a:rPr lang="tr-TR" dirty="0"/>
              <a:t>Bireysel Katılım: Üyesi olunan İBGS</a:t>
            </a:r>
          </a:p>
          <a:p>
            <a:r>
              <a:rPr lang="tr-TR" dirty="0"/>
              <a:t>Milli Katılım: Ticaret Bakanlığı tarafından belirlenen İBGS </a:t>
            </a:r>
          </a:p>
        </p:txBody>
      </p:sp>
      <p:pic>
        <p:nvPicPr>
          <p:cNvPr id="5" name="Resim 4">
            <a:extLst>
              <a:ext uri="{FF2B5EF4-FFF2-40B4-BE49-F238E27FC236}">
                <a16:creationId xmlns:a16="http://schemas.microsoft.com/office/drawing/2014/main" id="{E9680437-8F6B-435A-ACD6-44B510D55E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7899" y="4038600"/>
            <a:ext cx="4486901" cy="1867161"/>
          </a:xfrm>
          <a:prstGeom prst="rect">
            <a:avLst/>
          </a:prstGeom>
        </p:spPr>
      </p:pic>
      <p:pic>
        <p:nvPicPr>
          <p:cNvPr id="2" name="Resim 1">
            <a:extLst>
              <a:ext uri="{FF2B5EF4-FFF2-40B4-BE49-F238E27FC236}">
                <a16:creationId xmlns:a16="http://schemas.microsoft.com/office/drawing/2014/main" id="{06F2DD74-9405-4404-A71C-3A61D0EBFCD1}"/>
              </a:ext>
            </a:extLst>
          </p:cNvPr>
          <p:cNvPicPr>
            <a:picLocks noChangeAspect="1"/>
          </p:cNvPicPr>
          <p:nvPr/>
        </p:nvPicPr>
        <p:blipFill>
          <a:blip r:embed="rId3"/>
          <a:stretch>
            <a:fillRect/>
          </a:stretch>
        </p:blipFill>
        <p:spPr>
          <a:xfrm>
            <a:off x="10849008" y="112043"/>
            <a:ext cx="920563" cy="840196"/>
          </a:xfrm>
          <a:prstGeom prst="rect">
            <a:avLst/>
          </a:prstGeom>
        </p:spPr>
      </p:pic>
    </p:spTree>
    <p:extLst>
      <p:ext uri="{BB962C8B-B14F-4D97-AF65-F5344CB8AC3E}">
        <p14:creationId xmlns:p14="http://schemas.microsoft.com/office/powerpoint/2010/main" val="1544431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AD0C575C-920F-4D6E-9F8B-0F37E6FF2939}"/>
              </a:ext>
            </a:extLst>
          </p:cNvPr>
          <p:cNvPicPr>
            <a:picLocks noChangeAspect="1"/>
          </p:cNvPicPr>
          <p:nvPr/>
        </p:nvPicPr>
        <p:blipFill>
          <a:blip r:embed="rId2"/>
          <a:stretch>
            <a:fillRect/>
          </a:stretch>
        </p:blipFill>
        <p:spPr>
          <a:xfrm>
            <a:off x="933979" y="1905000"/>
            <a:ext cx="10324041" cy="3978241"/>
          </a:xfrm>
          <a:prstGeom prst="rect">
            <a:avLst/>
          </a:prstGeom>
        </p:spPr>
      </p:pic>
      <p:sp>
        <p:nvSpPr>
          <p:cNvPr id="3" name="Metin kutusu 2">
            <a:extLst>
              <a:ext uri="{FF2B5EF4-FFF2-40B4-BE49-F238E27FC236}">
                <a16:creationId xmlns:a16="http://schemas.microsoft.com/office/drawing/2014/main" id="{EAB7A9AC-2851-4CB3-8974-76A69FB77D30}"/>
              </a:ext>
            </a:extLst>
          </p:cNvPr>
          <p:cNvSpPr txBox="1"/>
          <p:nvPr/>
        </p:nvSpPr>
        <p:spPr>
          <a:xfrm>
            <a:off x="908579" y="1447800"/>
            <a:ext cx="10210800" cy="369332"/>
          </a:xfrm>
          <a:prstGeom prst="rect">
            <a:avLst/>
          </a:prstGeom>
          <a:noFill/>
        </p:spPr>
        <p:txBody>
          <a:bodyPr wrap="square" rtlCol="0">
            <a:spAutoFit/>
          </a:bodyPr>
          <a:lstStyle/>
          <a:p>
            <a:r>
              <a:rPr lang="tr-TR" b="1" dirty="0">
                <a:solidFill>
                  <a:srgbClr val="C00000"/>
                </a:solidFill>
              </a:rPr>
              <a:t>Fuar Ekleme Başvurusu</a:t>
            </a:r>
          </a:p>
        </p:txBody>
      </p:sp>
      <p:pic>
        <p:nvPicPr>
          <p:cNvPr id="4" name="Resim 3">
            <a:extLst>
              <a:ext uri="{FF2B5EF4-FFF2-40B4-BE49-F238E27FC236}">
                <a16:creationId xmlns:a16="http://schemas.microsoft.com/office/drawing/2014/main" id="{3B2844AB-1703-4DDC-B966-B6CBEB202CB6}"/>
              </a:ext>
            </a:extLst>
          </p:cNvPr>
          <p:cNvPicPr>
            <a:picLocks noChangeAspect="1"/>
          </p:cNvPicPr>
          <p:nvPr/>
        </p:nvPicPr>
        <p:blipFill>
          <a:blip r:embed="rId3"/>
          <a:stretch>
            <a:fillRect/>
          </a:stretch>
        </p:blipFill>
        <p:spPr>
          <a:xfrm>
            <a:off x="8743420" y="1295200"/>
            <a:ext cx="2514600" cy="4588041"/>
          </a:xfrm>
          <a:prstGeom prst="rect">
            <a:avLst/>
          </a:prstGeom>
        </p:spPr>
      </p:pic>
      <p:sp>
        <p:nvSpPr>
          <p:cNvPr id="5" name="Ok: Sağ 4">
            <a:extLst>
              <a:ext uri="{FF2B5EF4-FFF2-40B4-BE49-F238E27FC236}">
                <a16:creationId xmlns:a16="http://schemas.microsoft.com/office/drawing/2014/main" id="{43D0500B-AD00-40CF-A7C9-F58462C8F5B9}"/>
              </a:ext>
            </a:extLst>
          </p:cNvPr>
          <p:cNvSpPr/>
          <p:nvPr/>
        </p:nvSpPr>
        <p:spPr>
          <a:xfrm>
            <a:off x="8153400" y="2590800"/>
            <a:ext cx="1066800" cy="3048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Resim 5">
            <a:extLst>
              <a:ext uri="{FF2B5EF4-FFF2-40B4-BE49-F238E27FC236}">
                <a16:creationId xmlns:a16="http://schemas.microsoft.com/office/drawing/2014/main" id="{9241E4BF-6F80-4E21-A7F3-573FE9884B0D}"/>
              </a:ext>
            </a:extLst>
          </p:cNvPr>
          <p:cNvPicPr>
            <a:picLocks noChangeAspect="1"/>
          </p:cNvPicPr>
          <p:nvPr/>
        </p:nvPicPr>
        <p:blipFill>
          <a:blip r:embed="rId4"/>
          <a:stretch>
            <a:fillRect/>
          </a:stretch>
        </p:blipFill>
        <p:spPr>
          <a:xfrm>
            <a:off x="10744200" y="70369"/>
            <a:ext cx="990898" cy="904390"/>
          </a:xfrm>
          <a:prstGeom prst="rect">
            <a:avLst/>
          </a:prstGeom>
        </p:spPr>
      </p:pic>
    </p:spTree>
    <p:extLst>
      <p:ext uri="{BB962C8B-B14F-4D97-AF65-F5344CB8AC3E}">
        <p14:creationId xmlns:p14="http://schemas.microsoft.com/office/powerpoint/2010/main" val="281059328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2E82662-4596-4CC6-9AFC-E35B0C8FE9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617" y="1676400"/>
            <a:ext cx="11476765" cy="3200400"/>
          </a:xfrm>
          <a:prstGeom prst="rect">
            <a:avLst/>
          </a:prstGeom>
        </p:spPr>
      </p:pic>
      <p:sp>
        <p:nvSpPr>
          <p:cNvPr id="2" name="Oval 1">
            <a:extLst>
              <a:ext uri="{FF2B5EF4-FFF2-40B4-BE49-F238E27FC236}">
                <a16:creationId xmlns:a16="http://schemas.microsoft.com/office/drawing/2014/main" id="{133B7532-8EE8-4395-88E5-5372C91F065F}"/>
              </a:ext>
            </a:extLst>
          </p:cNvPr>
          <p:cNvSpPr/>
          <p:nvPr/>
        </p:nvSpPr>
        <p:spPr>
          <a:xfrm>
            <a:off x="6858000" y="3352800"/>
            <a:ext cx="990600" cy="609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Resim 6">
            <a:extLst>
              <a:ext uri="{FF2B5EF4-FFF2-40B4-BE49-F238E27FC236}">
                <a16:creationId xmlns:a16="http://schemas.microsoft.com/office/drawing/2014/main" id="{BD2C2D95-2F4F-49AB-8B1F-0990C25CFD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4352852"/>
            <a:ext cx="7059010" cy="1047896"/>
          </a:xfrm>
          <a:prstGeom prst="rect">
            <a:avLst/>
          </a:prstGeom>
        </p:spPr>
      </p:pic>
      <p:sp>
        <p:nvSpPr>
          <p:cNvPr id="8" name="Ok: Aşağı 7">
            <a:extLst>
              <a:ext uri="{FF2B5EF4-FFF2-40B4-BE49-F238E27FC236}">
                <a16:creationId xmlns:a16="http://schemas.microsoft.com/office/drawing/2014/main" id="{00C5FA31-49EB-40DF-90AE-38501C175876}"/>
              </a:ext>
            </a:extLst>
          </p:cNvPr>
          <p:cNvSpPr/>
          <p:nvPr/>
        </p:nvSpPr>
        <p:spPr>
          <a:xfrm>
            <a:off x="2286000" y="3200400"/>
            <a:ext cx="152400" cy="6096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a:extLst>
              <a:ext uri="{FF2B5EF4-FFF2-40B4-BE49-F238E27FC236}">
                <a16:creationId xmlns:a16="http://schemas.microsoft.com/office/drawing/2014/main" id="{188D3087-27D6-4027-9D8E-C152391C5D88}"/>
              </a:ext>
            </a:extLst>
          </p:cNvPr>
          <p:cNvSpPr txBox="1"/>
          <p:nvPr/>
        </p:nvSpPr>
        <p:spPr>
          <a:xfrm>
            <a:off x="2057400" y="3810000"/>
            <a:ext cx="838200" cy="369332"/>
          </a:xfrm>
          <a:prstGeom prst="rect">
            <a:avLst/>
          </a:prstGeom>
          <a:noFill/>
        </p:spPr>
        <p:txBody>
          <a:bodyPr wrap="square" rtlCol="0">
            <a:spAutoFit/>
          </a:bodyPr>
          <a:lstStyle/>
          <a:p>
            <a:r>
              <a:rPr lang="tr-TR" dirty="0">
                <a:solidFill>
                  <a:srgbClr val="FF0000"/>
                </a:solidFill>
              </a:rPr>
              <a:t>Yükle</a:t>
            </a:r>
          </a:p>
        </p:txBody>
      </p:sp>
      <p:sp>
        <p:nvSpPr>
          <p:cNvPr id="10" name="Ok: Sağ 9">
            <a:extLst>
              <a:ext uri="{FF2B5EF4-FFF2-40B4-BE49-F238E27FC236}">
                <a16:creationId xmlns:a16="http://schemas.microsoft.com/office/drawing/2014/main" id="{C6CFB382-3871-4E86-BBF2-B90D9D7C6376}"/>
              </a:ext>
            </a:extLst>
          </p:cNvPr>
          <p:cNvSpPr/>
          <p:nvPr/>
        </p:nvSpPr>
        <p:spPr>
          <a:xfrm>
            <a:off x="2417379" y="4778079"/>
            <a:ext cx="838200" cy="19744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BDE4A2EF-69AF-42E1-84EB-B062CB1A3DB9}"/>
              </a:ext>
            </a:extLst>
          </p:cNvPr>
          <p:cNvPicPr>
            <a:picLocks noChangeAspect="1"/>
          </p:cNvPicPr>
          <p:nvPr/>
        </p:nvPicPr>
        <p:blipFill>
          <a:blip r:embed="rId4"/>
          <a:stretch>
            <a:fillRect/>
          </a:stretch>
        </p:blipFill>
        <p:spPr>
          <a:xfrm>
            <a:off x="10999495" y="152400"/>
            <a:ext cx="834887" cy="762000"/>
          </a:xfrm>
          <a:prstGeom prst="rect">
            <a:avLst/>
          </a:prstGeom>
        </p:spPr>
      </p:pic>
    </p:spTree>
    <p:extLst>
      <p:ext uri="{BB962C8B-B14F-4D97-AF65-F5344CB8AC3E}">
        <p14:creationId xmlns:p14="http://schemas.microsoft.com/office/powerpoint/2010/main" val="266342104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02EF7CB4-B504-45E8-ABA7-07A52D108F8E}"/>
              </a:ext>
            </a:extLst>
          </p:cNvPr>
          <p:cNvSpPr txBox="1"/>
          <p:nvPr/>
        </p:nvSpPr>
        <p:spPr>
          <a:xfrm>
            <a:off x="762000" y="1828800"/>
            <a:ext cx="10363200" cy="369332"/>
          </a:xfrm>
          <a:prstGeom prst="rect">
            <a:avLst/>
          </a:prstGeom>
          <a:noFill/>
        </p:spPr>
        <p:txBody>
          <a:bodyPr wrap="square" rtlCol="0">
            <a:spAutoFit/>
          </a:bodyPr>
          <a:lstStyle/>
          <a:p>
            <a:r>
              <a:rPr lang="tr-TR" dirty="0"/>
              <a:t> </a:t>
            </a:r>
          </a:p>
        </p:txBody>
      </p:sp>
      <p:sp>
        <p:nvSpPr>
          <p:cNvPr id="3" name="Metin kutusu 2">
            <a:extLst>
              <a:ext uri="{FF2B5EF4-FFF2-40B4-BE49-F238E27FC236}">
                <a16:creationId xmlns:a16="http://schemas.microsoft.com/office/drawing/2014/main" id="{50F8325E-ACC5-4803-AA4E-4E6B6CC72FD6}"/>
              </a:ext>
            </a:extLst>
          </p:cNvPr>
          <p:cNvSpPr txBox="1"/>
          <p:nvPr/>
        </p:nvSpPr>
        <p:spPr>
          <a:xfrm>
            <a:off x="990600" y="1828800"/>
            <a:ext cx="5334000" cy="3139321"/>
          </a:xfrm>
          <a:prstGeom prst="rect">
            <a:avLst/>
          </a:prstGeom>
          <a:noFill/>
        </p:spPr>
        <p:txBody>
          <a:bodyPr wrap="square" rtlCol="0">
            <a:spAutoFit/>
          </a:bodyPr>
          <a:lstStyle/>
          <a:p>
            <a:r>
              <a:rPr lang="tr-TR" b="1" dirty="0">
                <a:solidFill>
                  <a:srgbClr val="C00000"/>
                </a:solidFill>
              </a:rPr>
              <a:t>Pazara Giriş Belgesi Destekleri (2014-8 sayılı Tebliğ)</a:t>
            </a:r>
          </a:p>
          <a:p>
            <a:endParaRPr lang="tr-TR" dirty="0"/>
          </a:p>
          <a:p>
            <a:r>
              <a:rPr lang="tr-TR" dirty="0"/>
              <a:t>Belge/Sertifika ilk alım başvurusu</a:t>
            </a:r>
          </a:p>
          <a:p>
            <a:r>
              <a:rPr lang="tr-TR" dirty="0"/>
              <a:t>Belge/Sertifika Yenileme başvurusu     </a:t>
            </a:r>
          </a:p>
          <a:p>
            <a:endParaRPr lang="tr-TR" dirty="0"/>
          </a:p>
          <a:p>
            <a:r>
              <a:rPr lang="tr-TR" dirty="0"/>
              <a:t>Test-Analiz Destek Ödeme Başvurusu </a:t>
            </a:r>
          </a:p>
          <a:p>
            <a:endParaRPr lang="tr-TR" dirty="0"/>
          </a:p>
          <a:p>
            <a:r>
              <a:rPr lang="tr-TR" dirty="0"/>
              <a:t>Tarım Analiz Destek Ödeme Başvurusu</a:t>
            </a:r>
          </a:p>
          <a:p>
            <a:endParaRPr lang="tr-TR" dirty="0"/>
          </a:p>
          <a:p>
            <a:r>
              <a:rPr lang="tr-TR" dirty="0"/>
              <a:t>Belge/Sertifika Kapsama Alınma Başvurusu </a:t>
            </a:r>
          </a:p>
          <a:p>
            <a:endParaRPr lang="tr-TR" b="1" dirty="0"/>
          </a:p>
        </p:txBody>
      </p:sp>
      <p:sp>
        <p:nvSpPr>
          <p:cNvPr id="4" name="Ok: Sağ 3">
            <a:extLst>
              <a:ext uri="{FF2B5EF4-FFF2-40B4-BE49-F238E27FC236}">
                <a16:creationId xmlns:a16="http://schemas.microsoft.com/office/drawing/2014/main" id="{BFB48510-795D-4E62-95D8-C38DC62E5126}"/>
              </a:ext>
            </a:extLst>
          </p:cNvPr>
          <p:cNvSpPr/>
          <p:nvPr/>
        </p:nvSpPr>
        <p:spPr>
          <a:xfrm>
            <a:off x="4724400" y="2590800"/>
            <a:ext cx="1066800"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a:p>
        </p:txBody>
      </p:sp>
      <p:sp>
        <p:nvSpPr>
          <p:cNvPr id="5" name="Metin kutusu 4">
            <a:extLst>
              <a:ext uri="{FF2B5EF4-FFF2-40B4-BE49-F238E27FC236}">
                <a16:creationId xmlns:a16="http://schemas.microsoft.com/office/drawing/2014/main" id="{2DC1AD44-FE09-408D-B957-626BD9E18A42}"/>
              </a:ext>
            </a:extLst>
          </p:cNvPr>
          <p:cNvSpPr txBox="1"/>
          <p:nvPr/>
        </p:nvSpPr>
        <p:spPr>
          <a:xfrm>
            <a:off x="5867400" y="1905000"/>
            <a:ext cx="5562600" cy="923330"/>
          </a:xfrm>
          <a:prstGeom prst="rect">
            <a:avLst/>
          </a:prstGeom>
          <a:noFill/>
        </p:spPr>
        <p:txBody>
          <a:bodyPr wrap="square" rtlCol="0">
            <a:spAutoFit/>
          </a:bodyPr>
          <a:lstStyle/>
          <a:p>
            <a:endParaRPr lang="tr-TR" dirty="0"/>
          </a:p>
          <a:p>
            <a:endParaRPr lang="tr-TR" b="1" dirty="0"/>
          </a:p>
          <a:p>
            <a:r>
              <a:rPr lang="tr-TR" b="1" dirty="0"/>
              <a:t>Doğru seçeneği seçmek önemli </a:t>
            </a:r>
            <a:r>
              <a:rPr lang="tr-TR" dirty="0"/>
              <a:t>!</a:t>
            </a:r>
          </a:p>
        </p:txBody>
      </p:sp>
      <p:sp>
        <p:nvSpPr>
          <p:cNvPr id="6" name="Metin kutusu 5">
            <a:extLst>
              <a:ext uri="{FF2B5EF4-FFF2-40B4-BE49-F238E27FC236}">
                <a16:creationId xmlns:a16="http://schemas.microsoft.com/office/drawing/2014/main" id="{B20949D4-9E8E-40DA-B0BC-306769E27331}"/>
              </a:ext>
            </a:extLst>
          </p:cNvPr>
          <p:cNvSpPr txBox="1"/>
          <p:nvPr/>
        </p:nvSpPr>
        <p:spPr>
          <a:xfrm>
            <a:off x="8686406" y="4810582"/>
            <a:ext cx="3048394" cy="1200329"/>
          </a:xfrm>
          <a:prstGeom prst="rect">
            <a:avLst/>
          </a:prstGeom>
          <a:noFill/>
        </p:spPr>
        <p:txBody>
          <a:bodyPr wrap="square" rtlCol="0">
            <a:spAutoFit/>
          </a:bodyPr>
          <a:lstStyle/>
          <a:p>
            <a:r>
              <a:rPr lang="tr-TR" dirty="0"/>
              <a:t>Pazara Giriş Belgesi düzenleniş tarihinden itibaren 6 ay içinde başvuru DYS üzerinden iletilmelidir.</a:t>
            </a:r>
          </a:p>
        </p:txBody>
      </p:sp>
      <p:pic>
        <p:nvPicPr>
          <p:cNvPr id="8" name="Resim 7">
            <a:extLst>
              <a:ext uri="{FF2B5EF4-FFF2-40B4-BE49-F238E27FC236}">
                <a16:creationId xmlns:a16="http://schemas.microsoft.com/office/drawing/2014/main" id="{D2BAFB01-C9D8-47EF-9C31-B781B1FEA3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6406" y="2935025"/>
            <a:ext cx="2819794" cy="1857634"/>
          </a:xfrm>
          <a:prstGeom prst="rect">
            <a:avLst/>
          </a:prstGeom>
        </p:spPr>
      </p:pic>
      <p:pic>
        <p:nvPicPr>
          <p:cNvPr id="10" name="Resim 9">
            <a:extLst>
              <a:ext uri="{FF2B5EF4-FFF2-40B4-BE49-F238E27FC236}">
                <a16:creationId xmlns:a16="http://schemas.microsoft.com/office/drawing/2014/main" id="{E06D07C1-4674-43C5-B867-157EC64CD1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6150" y="1405235"/>
            <a:ext cx="2330050" cy="923330"/>
          </a:xfrm>
          <a:prstGeom prst="rect">
            <a:avLst/>
          </a:prstGeom>
        </p:spPr>
      </p:pic>
      <p:pic>
        <p:nvPicPr>
          <p:cNvPr id="9" name="Resim 8">
            <a:extLst>
              <a:ext uri="{FF2B5EF4-FFF2-40B4-BE49-F238E27FC236}">
                <a16:creationId xmlns:a16="http://schemas.microsoft.com/office/drawing/2014/main" id="{C7CFF72E-BFF6-4647-8C0E-7A9B8E0B28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6401" y="4542976"/>
            <a:ext cx="2726605" cy="1335221"/>
          </a:xfrm>
          <a:prstGeom prst="rect">
            <a:avLst/>
          </a:prstGeom>
        </p:spPr>
      </p:pic>
      <p:cxnSp>
        <p:nvCxnSpPr>
          <p:cNvPr id="12" name="Düz Ok Bağlayıcısı 11">
            <a:extLst>
              <a:ext uri="{FF2B5EF4-FFF2-40B4-BE49-F238E27FC236}">
                <a16:creationId xmlns:a16="http://schemas.microsoft.com/office/drawing/2014/main" id="{151C8E4A-8CFE-4F68-B6A4-F24831C32043}"/>
              </a:ext>
            </a:extLst>
          </p:cNvPr>
          <p:cNvCxnSpPr>
            <a:cxnSpLocks/>
          </p:cNvCxnSpPr>
          <p:nvPr/>
        </p:nvCxnSpPr>
        <p:spPr>
          <a:xfrm>
            <a:off x="4658247" y="4663321"/>
            <a:ext cx="980553" cy="1052288"/>
          </a:xfrm>
          <a:prstGeom prst="straightConnector1">
            <a:avLst/>
          </a:prstGeom>
          <a:ln cmpd="tri">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7" name="Resim 6">
            <a:extLst>
              <a:ext uri="{FF2B5EF4-FFF2-40B4-BE49-F238E27FC236}">
                <a16:creationId xmlns:a16="http://schemas.microsoft.com/office/drawing/2014/main" id="{A1264304-CD06-4830-86DC-F251E14445CE}"/>
              </a:ext>
            </a:extLst>
          </p:cNvPr>
          <p:cNvPicPr>
            <a:picLocks noChangeAspect="1"/>
          </p:cNvPicPr>
          <p:nvPr/>
        </p:nvPicPr>
        <p:blipFill>
          <a:blip r:embed="rId5"/>
          <a:stretch>
            <a:fillRect/>
          </a:stretch>
        </p:blipFill>
        <p:spPr>
          <a:xfrm>
            <a:off x="10966637" y="182471"/>
            <a:ext cx="768163" cy="701101"/>
          </a:xfrm>
          <a:prstGeom prst="rect">
            <a:avLst/>
          </a:prstGeom>
        </p:spPr>
      </p:pic>
    </p:spTree>
    <p:extLst>
      <p:ext uri="{BB962C8B-B14F-4D97-AF65-F5344CB8AC3E}">
        <p14:creationId xmlns:p14="http://schemas.microsoft.com/office/powerpoint/2010/main" val="261774369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2C51E17E-19F8-4F2E-A751-A2A9D27A0B5A}"/>
              </a:ext>
            </a:extLst>
          </p:cNvPr>
          <p:cNvSpPr txBox="1"/>
          <p:nvPr/>
        </p:nvSpPr>
        <p:spPr>
          <a:xfrm>
            <a:off x="1276350" y="1295400"/>
            <a:ext cx="10077450" cy="369332"/>
          </a:xfrm>
          <a:prstGeom prst="rect">
            <a:avLst/>
          </a:prstGeom>
          <a:noFill/>
        </p:spPr>
        <p:txBody>
          <a:bodyPr wrap="square" rtlCol="0">
            <a:spAutoFit/>
          </a:bodyPr>
          <a:lstStyle/>
          <a:p>
            <a:r>
              <a:rPr lang="tr-TR" b="1" dirty="0">
                <a:solidFill>
                  <a:srgbClr val="C00000"/>
                </a:solidFill>
              </a:rPr>
              <a:t>Belge/Sertifika Kapsama Alma Başvurusu (EK-5)</a:t>
            </a:r>
          </a:p>
        </p:txBody>
      </p:sp>
      <p:pic>
        <p:nvPicPr>
          <p:cNvPr id="4" name="Resim 3">
            <a:extLst>
              <a:ext uri="{FF2B5EF4-FFF2-40B4-BE49-F238E27FC236}">
                <a16:creationId xmlns:a16="http://schemas.microsoft.com/office/drawing/2014/main" id="{1D057E89-89C8-48DF-BFE6-E4CCF41392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9289" y="1664732"/>
            <a:ext cx="9277512" cy="4050269"/>
          </a:xfrm>
          <a:prstGeom prst="rect">
            <a:avLst/>
          </a:prstGeom>
        </p:spPr>
      </p:pic>
      <p:pic>
        <p:nvPicPr>
          <p:cNvPr id="5" name="Resim 4">
            <a:extLst>
              <a:ext uri="{FF2B5EF4-FFF2-40B4-BE49-F238E27FC236}">
                <a16:creationId xmlns:a16="http://schemas.microsoft.com/office/drawing/2014/main" id="{88C9D6ED-D59B-4EC8-8B3D-65CC807B7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584" y="1820214"/>
            <a:ext cx="2185705" cy="3669267"/>
          </a:xfrm>
          <a:prstGeom prst="rect">
            <a:avLst/>
          </a:prstGeom>
        </p:spPr>
      </p:pic>
      <p:sp>
        <p:nvSpPr>
          <p:cNvPr id="6" name="Ok: Sağ 5">
            <a:extLst>
              <a:ext uri="{FF2B5EF4-FFF2-40B4-BE49-F238E27FC236}">
                <a16:creationId xmlns:a16="http://schemas.microsoft.com/office/drawing/2014/main" id="{ABD0BB95-4872-4FC0-90DD-2859F8ED439F}"/>
              </a:ext>
            </a:extLst>
          </p:cNvPr>
          <p:cNvSpPr/>
          <p:nvPr/>
        </p:nvSpPr>
        <p:spPr>
          <a:xfrm rot="20477239">
            <a:off x="2667279" y="3352800"/>
            <a:ext cx="914400" cy="1524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a:extLst>
              <a:ext uri="{FF2B5EF4-FFF2-40B4-BE49-F238E27FC236}">
                <a16:creationId xmlns:a16="http://schemas.microsoft.com/office/drawing/2014/main" id="{737509E0-6E59-4BB4-B3E2-C2D138500DAB}"/>
              </a:ext>
            </a:extLst>
          </p:cNvPr>
          <p:cNvPicPr>
            <a:picLocks noChangeAspect="1"/>
          </p:cNvPicPr>
          <p:nvPr/>
        </p:nvPicPr>
        <p:blipFill>
          <a:blip r:embed="rId4"/>
          <a:stretch>
            <a:fillRect/>
          </a:stretch>
        </p:blipFill>
        <p:spPr>
          <a:xfrm>
            <a:off x="10896600" y="152400"/>
            <a:ext cx="841281" cy="767836"/>
          </a:xfrm>
          <a:prstGeom prst="rect">
            <a:avLst/>
          </a:prstGeom>
        </p:spPr>
      </p:pic>
    </p:spTree>
    <p:extLst>
      <p:ext uri="{BB962C8B-B14F-4D97-AF65-F5344CB8AC3E}">
        <p14:creationId xmlns:p14="http://schemas.microsoft.com/office/powerpoint/2010/main" val="2779743788"/>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19056F3D-62A8-4113-AB0B-3646E2CA16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834" y="1905000"/>
            <a:ext cx="10518331" cy="2895600"/>
          </a:xfrm>
          <a:prstGeom prst="rect">
            <a:avLst/>
          </a:prstGeom>
        </p:spPr>
      </p:pic>
      <p:sp>
        <p:nvSpPr>
          <p:cNvPr id="2" name="Ok: Sağ 1">
            <a:extLst>
              <a:ext uri="{FF2B5EF4-FFF2-40B4-BE49-F238E27FC236}">
                <a16:creationId xmlns:a16="http://schemas.microsoft.com/office/drawing/2014/main" id="{4874CF6C-896F-4FF3-A2E8-544C5FD9D89C}"/>
              </a:ext>
            </a:extLst>
          </p:cNvPr>
          <p:cNvSpPr/>
          <p:nvPr/>
        </p:nvSpPr>
        <p:spPr>
          <a:xfrm rot="16200000">
            <a:off x="2111267" y="3832333"/>
            <a:ext cx="1111469" cy="457202"/>
          </a:xfrm>
          <a:prstGeom prst="rightArrow">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8707E258-258C-4B16-87A4-7155CCB77F71}"/>
              </a:ext>
            </a:extLst>
          </p:cNvPr>
          <p:cNvSpPr txBox="1"/>
          <p:nvPr/>
        </p:nvSpPr>
        <p:spPr>
          <a:xfrm>
            <a:off x="2362200" y="4615934"/>
            <a:ext cx="838200" cy="369332"/>
          </a:xfrm>
          <a:prstGeom prst="rect">
            <a:avLst/>
          </a:prstGeom>
          <a:noFill/>
        </p:spPr>
        <p:txBody>
          <a:bodyPr wrap="square" rtlCol="0">
            <a:spAutoFit/>
          </a:bodyPr>
          <a:lstStyle/>
          <a:p>
            <a:r>
              <a:rPr lang="tr-TR" dirty="0"/>
              <a:t>yükle</a:t>
            </a:r>
          </a:p>
        </p:txBody>
      </p:sp>
      <p:pic>
        <p:nvPicPr>
          <p:cNvPr id="5" name="Resim 4">
            <a:extLst>
              <a:ext uri="{FF2B5EF4-FFF2-40B4-BE49-F238E27FC236}">
                <a16:creationId xmlns:a16="http://schemas.microsoft.com/office/drawing/2014/main" id="{C109935D-CFB2-47FD-9E89-5317BA9C3892}"/>
              </a:ext>
            </a:extLst>
          </p:cNvPr>
          <p:cNvPicPr>
            <a:picLocks noChangeAspect="1"/>
          </p:cNvPicPr>
          <p:nvPr/>
        </p:nvPicPr>
        <p:blipFill>
          <a:blip r:embed="rId3"/>
          <a:stretch>
            <a:fillRect/>
          </a:stretch>
        </p:blipFill>
        <p:spPr>
          <a:xfrm>
            <a:off x="10668000" y="18495"/>
            <a:ext cx="995046" cy="908177"/>
          </a:xfrm>
          <a:prstGeom prst="rect">
            <a:avLst/>
          </a:prstGeom>
        </p:spPr>
      </p:pic>
    </p:spTree>
    <p:extLst>
      <p:ext uri="{BB962C8B-B14F-4D97-AF65-F5344CB8AC3E}">
        <p14:creationId xmlns:p14="http://schemas.microsoft.com/office/powerpoint/2010/main" val="275101231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621B05C4-FC79-432F-A0C7-7A054B207D1F}"/>
              </a:ext>
            </a:extLst>
          </p:cNvPr>
          <p:cNvSpPr txBox="1"/>
          <p:nvPr/>
        </p:nvSpPr>
        <p:spPr>
          <a:xfrm>
            <a:off x="914400" y="1219200"/>
            <a:ext cx="10744200" cy="5078313"/>
          </a:xfrm>
          <a:prstGeom prst="rect">
            <a:avLst/>
          </a:prstGeom>
          <a:noFill/>
        </p:spPr>
        <p:txBody>
          <a:bodyPr wrap="square" rtlCol="0">
            <a:spAutoFit/>
          </a:bodyPr>
          <a:lstStyle/>
          <a:p>
            <a:r>
              <a:rPr lang="tr-TR" b="1" dirty="0">
                <a:solidFill>
                  <a:srgbClr val="C00000"/>
                </a:solidFill>
              </a:rPr>
              <a:t>   Destek Ödeme Başvurusu - Genel Başvuru Akışı:</a:t>
            </a:r>
          </a:p>
          <a:p>
            <a:endParaRPr lang="tr-TR" b="1" dirty="0"/>
          </a:p>
          <a:p>
            <a:r>
              <a:rPr lang="tr-TR" b="1" dirty="0"/>
              <a:t>Her aşamada ilgili seçenekler seçilip, istenilen bilgiler doğru bir şekilde girildikten sonra «KAYDET VE İLERLE» seçeneklerinin seçilmesi önem taşımaktadır.</a:t>
            </a:r>
          </a:p>
          <a:p>
            <a:pPr marL="285750" indent="-285750">
              <a:buFont typeface="Arial" panose="020B0604020202020204" pitchFamily="34" charset="0"/>
              <a:buChar char="•"/>
            </a:pPr>
            <a:endParaRPr lang="tr-TR" b="1" dirty="0"/>
          </a:p>
          <a:p>
            <a:pPr marL="285750" indent="-285750">
              <a:buFont typeface="Arial" panose="020B0604020202020204" pitchFamily="34" charset="0"/>
              <a:buChar char="•"/>
            </a:pPr>
            <a:r>
              <a:rPr lang="tr-TR" b="1" dirty="0"/>
              <a:t>Künye Bilgileri : </a:t>
            </a:r>
            <a:r>
              <a:rPr lang="tr-TR" dirty="0"/>
              <a:t>Yararlanıcılar sisteme tanımlanırken </a:t>
            </a:r>
            <a:r>
              <a:rPr lang="tr-TR" i="1" dirty="0"/>
              <a:t>ibraz edilen bilgi ve belgeler ve </a:t>
            </a:r>
            <a:r>
              <a:rPr lang="tr-TR" i="1" dirty="0" err="1"/>
              <a:t>Mersis</a:t>
            </a:r>
            <a:r>
              <a:rPr lang="tr-TR" i="1" dirty="0"/>
              <a:t> verilerinden alınmaktadır. </a:t>
            </a:r>
            <a:r>
              <a:rPr lang="tr-TR" i="1" dirty="0" err="1"/>
              <a:t>Mersis</a:t>
            </a:r>
            <a:r>
              <a:rPr lang="tr-TR" i="1" dirty="0"/>
              <a:t> kayıtlarının güncel tutulması ve Kapasite Raporu, İmza Sirküleri, EK C gibi süreli evrakların KEP yoluyla </a:t>
            </a:r>
            <a:r>
              <a:rPr lang="tr-TR" i="1" u="sng" dirty="0"/>
              <a:t>zamanında güncellenmesi sorumluluğu firmalara aittir</a:t>
            </a:r>
            <a:r>
              <a:rPr lang="tr-TR" i="1" dirty="0"/>
              <a:t>.</a:t>
            </a:r>
          </a:p>
          <a:p>
            <a:pPr marL="285750" indent="-285750">
              <a:buFont typeface="Arial" panose="020B0604020202020204" pitchFamily="34" charset="0"/>
              <a:buChar char="•"/>
            </a:pPr>
            <a:endParaRPr lang="tr-TR" b="1" dirty="0"/>
          </a:p>
          <a:p>
            <a:pPr marL="285750" indent="-285750">
              <a:buFont typeface="Arial" panose="020B0604020202020204" pitchFamily="34" charset="0"/>
              <a:buChar char="•"/>
            </a:pPr>
            <a:r>
              <a:rPr lang="tr-TR" b="1" dirty="0"/>
              <a:t>Fuar / Belge Bilgileri /İcmal/ Yurtdışı Birim  gibi Destek Kalemine özel bilgilerin verildiği kısım</a:t>
            </a:r>
          </a:p>
          <a:p>
            <a:pPr marL="285750" indent="-285750">
              <a:buFont typeface="Arial" panose="020B0604020202020204" pitchFamily="34" charset="0"/>
              <a:buChar char="•"/>
            </a:pPr>
            <a:endParaRPr lang="tr-TR" b="1" dirty="0"/>
          </a:p>
          <a:p>
            <a:pPr marL="285750" indent="-285750">
              <a:buFont typeface="Arial" panose="020B0604020202020204" pitchFamily="34" charset="0"/>
              <a:buChar char="•"/>
            </a:pPr>
            <a:r>
              <a:rPr lang="tr-TR" b="1" dirty="0"/>
              <a:t>Harcama Bilgileri: </a:t>
            </a:r>
            <a:r>
              <a:rPr lang="tr-TR" dirty="0"/>
              <a:t>Fatura (</a:t>
            </a:r>
            <a:r>
              <a:rPr lang="tr-TR" dirty="0" err="1"/>
              <a:t>pdf</a:t>
            </a:r>
            <a:r>
              <a:rPr lang="tr-TR" dirty="0"/>
              <a:t>/ </a:t>
            </a:r>
            <a:r>
              <a:rPr lang="tr-TR" dirty="0" err="1"/>
              <a:t>xml</a:t>
            </a:r>
            <a:r>
              <a:rPr lang="tr-TR" dirty="0"/>
              <a:t>) ve banka onaylı ödeme belgesi yüklenir ve ilgili bilgilerin girişi yapılır.</a:t>
            </a:r>
          </a:p>
          <a:p>
            <a:pPr marL="285750" indent="-285750">
              <a:buFont typeface="Arial" panose="020B0604020202020204" pitchFamily="34" charset="0"/>
              <a:buChar char="•"/>
            </a:pPr>
            <a:endParaRPr lang="tr-TR" b="1" dirty="0"/>
          </a:p>
          <a:p>
            <a:pPr marL="285750" indent="-285750">
              <a:buFont typeface="Arial" panose="020B0604020202020204" pitchFamily="34" charset="0"/>
              <a:buChar char="•"/>
            </a:pPr>
            <a:r>
              <a:rPr lang="tr-TR" b="1" dirty="0"/>
              <a:t>Başvuru Evrakları: </a:t>
            </a:r>
            <a:r>
              <a:rPr lang="tr-TR" dirty="0"/>
              <a:t>Ekrana gelen listedeki evrak dışında başka bir evrak ibraz edilmek istenirse «Evrak Yükle» seçeneği kullanılarak işlem tamamlanacaktır.</a:t>
            </a:r>
          </a:p>
          <a:p>
            <a:endParaRPr lang="tr-TR" b="1" dirty="0"/>
          </a:p>
          <a:p>
            <a:endParaRPr lang="tr-TR" b="1" dirty="0"/>
          </a:p>
          <a:p>
            <a:endParaRPr lang="tr-TR" b="1" dirty="0"/>
          </a:p>
        </p:txBody>
      </p:sp>
      <p:pic>
        <p:nvPicPr>
          <p:cNvPr id="3" name="Resim 2">
            <a:extLst>
              <a:ext uri="{FF2B5EF4-FFF2-40B4-BE49-F238E27FC236}">
                <a16:creationId xmlns:a16="http://schemas.microsoft.com/office/drawing/2014/main" id="{222E7A6F-019F-4A4D-B375-9324A6858E82}"/>
              </a:ext>
            </a:extLst>
          </p:cNvPr>
          <p:cNvPicPr>
            <a:picLocks noChangeAspect="1"/>
          </p:cNvPicPr>
          <p:nvPr/>
        </p:nvPicPr>
        <p:blipFill>
          <a:blip r:embed="rId2"/>
          <a:stretch>
            <a:fillRect/>
          </a:stretch>
        </p:blipFill>
        <p:spPr>
          <a:xfrm>
            <a:off x="10820400" y="76200"/>
            <a:ext cx="990892" cy="904385"/>
          </a:xfrm>
          <a:prstGeom prst="rect">
            <a:avLst/>
          </a:prstGeom>
        </p:spPr>
      </p:pic>
    </p:spTree>
    <p:extLst>
      <p:ext uri="{BB962C8B-B14F-4D97-AF65-F5344CB8AC3E}">
        <p14:creationId xmlns:p14="http://schemas.microsoft.com/office/powerpoint/2010/main" val="286486807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B680D55C-C8A0-4381-AB1A-1615A7D6DE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8612" y="1753820"/>
            <a:ext cx="7620000" cy="4347730"/>
          </a:xfrm>
          <a:prstGeom prst="rect">
            <a:avLst/>
          </a:prstGeom>
        </p:spPr>
      </p:pic>
      <p:sp>
        <p:nvSpPr>
          <p:cNvPr id="2" name="Metin kutusu 1">
            <a:extLst>
              <a:ext uri="{FF2B5EF4-FFF2-40B4-BE49-F238E27FC236}">
                <a16:creationId xmlns:a16="http://schemas.microsoft.com/office/drawing/2014/main" id="{09F2AE43-9897-4DBC-8962-392EBE10CB7E}"/>
              </a:ext>
            </a:extLst>
          </p:cNvPr>
          <p:cNvSpPr txBox="1"/>
          <p:nvPr/>
        </p:nvSpPr>
        <p:spPr>
          <a:xfrm>
            <a:off x="1066800" y="1143000"/>
            <a:ext cx="10515600" cy="646331"/>
          </a:xfrm>
          <a:prstGeom prst="rect">
            <a:avLst/>
          </a:prstGeom>
          <a:noFill/>
        </p:spPr>
        <p:txBody>
          <a:bodyPr wrap="square" rtlCol="0">
            <a:spAutoFit/>
          </a:bodyPr>
          <a:lstStyle/>
          <a:p>
            <a:r>
              <a:rPr lang="tr-TR" dirty="0"/>
              <a:t>T.C. Ticaret Bakanlığı tarafından sağlanan Devlet Yardımları ile ilgili Destek Mevzuatı ve ilgili eklere nereden ulaşabilirim?</a:t>
            </a:r>
          </a:p>
        </p:txBody>
      </p:sp>
      <p:pic>
        <p:nvPicPr>
          <p:cNvPr id="8" name="Resim 7">
            <a:extLst>
              <a:ext uri="{FF2B5EF4-FFF2-40B4-BE49-F238E27FC236}">
                <a16:creationId xmlns:a16="http://schemas.microsoft.com/office/drawing/2014/main" id="{54C1D3B2-CE63-4D56-B95E-8D3F86A0985A}"/>
              </a:ext>
            </a:extLst>
          </p:cNvPr>
          <p:cNvPicPr>
            <a:picLocks noChangeAspect="1"/>
          </p:cNvPicPr>
          <p:nvPr/>
        </p:nvPicPr>
        <p:blipFill>
          <a:blip r:embed="rId3"/>
          <a:stretch>
            <a:fillRect/>
          </a:stretch>
        </p:blipFill>
        <p:spPr>
          <a:xfrm>
            <a:off x="8839200" y="2932133"/>
            <a:ext cx="2590799" cy="844674"/>
          </a:xfrm>
          <a:prstGeom prst="rect">
            <a:avLst/>
          </a:prstGeom>
        </p:spPr>
      </p:pic>
      <p:pic>
        <p:nvPicPr>
          <p:cNvPr id="4" name="Resim 3">
            <a:extLst>
              <a:ext uri="{FF2B5EF4-FFF2-40B4-BE49-F238E27FC236}">
                <a16:creationId xmlns:a16="http://schemas.microsoft.com/office/drawing/2014/main" id="{4552207A-3A76-410A-A429-632176D52786}"/>
              </a:ext>
            </a:extLst>
          </p:cNvPr>
          <p:cNvPicPr>
            <a:picLocks noChangeAspect="1"/>
          </p:cNvPicPr>
          <p:nvPr/>
        </p:nvPicPr>
        <p:blipFill>
          <a:blip r:embed="rId4"/>
          <a:stretch>
            <a:fillRect/>
          </a:stretch>
        </p:blipFill>
        <p:spPr>
          <a:xfrm>
            <a:off x="10972403" y="50016"/>
            <a:ext cx="915192" cy="834440"/>
          </a:xfrm>
          <a:prstGeom prst="rect">
            <a:avLst/>
          </a:prstGeom>
        </p:spPr>
      </p:pic>
    </p:spTree>
    <p:extLst>
      <p:ext uri="{BB962C8B-B14F-4D97-AF65-F5344CB8AC3E}">
        <p14:creationId xmlns:p14="http://schemas.microsoft.com/office/powerpoint/2010/main" val="414896463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5278200C-B39F-471A-A060-8884CFD7922F}"/>
              </a:ext>
            </a:extLst>
          </p:cNvPr>
          <p:cNvSpPr txBox="1"/>
          <p:nvPr/>
        </p:nvSpPr>
        <p:spPr>
          <a:xfrm>
            <a:off x="914400" y="1524001"/>
            <a:ext cx="9829800" cy="1877437"/>
          </a:xfrm>
          <a:prstGeom prst="rect">
            <a:avLst/>
          </a:prstGeom>
          <a:noFill/>
        </p:spPr>
        <p:txBody>
          <a:bodyPr wrap="square" rtlCol="0">
            <a:spAutoFit/>
          </a:bodyPr>
          <a:lstStyle/>
          <a:p>
            <a:pPr algn="ctr"/>
            <a:r>
              <a:rPr lang="tr-TR" sz="2000" b="1" dirty="0">
                <a:solidFill>
                  <a:srgbClr val="C00000"/>
                </a:solidFill>
              </a:rPr>
              <a:t>BAŞVURU BİLGİLERİ</a:t>
            </a:r>
          </a:p>
          <a:p>
            <a:r>
              <a:rPr lang="tr-TR" sz="2000" b="1" dirty="0">
                <a:solidFill>
                  <a:srgbClr val="C00000"/>
                </a:solidFill>
              </a:rPr>
              <a:t>2017-4 sayılı Tebliğ/ Fuar Bilgileri:</a:t>
            </a:r>
          </a:p>
          <a:p>
            <a:r>
              <a:rPr lang="tr-TR" sz="2000" b="1" dirty="0"/>
              <a:t>Desteğe konu fuar adı seçilmeli ve </a:t>
            </a:r>
            <a:r>
              <a:rPr lang="tr-TR" sz="2000" b="1" dirty="0" err="1"/>
              <a:t>stand</a:t>
            </a:r>
            <a:r>
              <a:rPr lang="tr-TR" sz="2000" b="1" dirty="0"/>
              <a:t> alanı (m2) bilgisi girilmelidir.</a:t>
            </a:r>
          </a:p>
          <a:p>
            <a:r>
              <a:rPr lang="tr-TR" sz="2000" b="1" dirty="0"/>
              <a:t> </a:t>
            </a:r>
          </a:p>
          <a:p>
            <a:endParaRPr lang="tr-TR" dirty="0"/>
          </a:p>
          <a:p>
            <a:endParaRPr lang="tr-TR" dirty="0"/>
          </a:p>
        </p:txBody>
      </p:sp>
      <p:pic>
        <p:nvPicPr>
          <p:cNvPr id="4" name="Resim 3">
            <a:extLst>
              <a:ext uri="{FF2B5EF4-FFF2-40B4-BE49-F238E27FC236}">
                <a16:creationId xmlns:a16="http://schemas.microsoft.com/office/drawing/2014/main" id="{35D3745F-C162-424C-A466-6900E2BD14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645324"/>
            <a:ext cx="6781800" cy="3435212"/>
          </a:xfrm>
          <a:prstGeom prst="rect">
            <a:avLst/>
          </a:prstGeom>
        </p:spPr>
      </p:pic>
      <p:pic>
        <p:nvPicPr>
          <p:cNvPr id="6" name="Resim 5">
            <a:extLst>
              <a:ext uri="{FF2B5EF4-FFF2-40B4-BE49-F238E27FC236}">
                <a16:creationId xmlns:a16="http://schemas.microsoft.com/office/drawing/2014/main" id="{79652803-3B92-4EB7-8E22-0D560287C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3191426"/>
            <a:ext cx="6082519" cy="2662669"/>
          </a:xfrm>
          <a:prstGeom prst="rect">
            <a:avLst/>
          </a:prstGeom>
        </p:spPr>
      </p:pic>
      <p:pic>
        <p:nvPicPr>
          <p:cNvPr id="3" name="Resim 2">
            <a:extLst>
              <a:ext uri="{FF2B5EF4-FFF2-40B4-BE49-F238E27FC236}">
                <a16:creationId xmlns:a16="http://schemas.microsoft.com/office/drawing/2014/main" id="{F2A0D945-2147-4731-92E0-FF85728239F6}"/>
              </a:ext>
            </a:extLst>
          </p:cNvPr>
          <p:cNvPicPr>
            <a:picLocks noChangeAspect="1"/>
          </p:cNvPicPr>
          <p:nvPr/>
        </p:nvPicPr>
        <p:blipFill>
          <a:blip r:embed="rId4"/>
          <a:stretch>
            <a:fillRect/>
          </a:stretch>
        </p:blipFill>
        <p:spPr>
          <a:xfrm>
            <a:off x="10896600" y="76200"/>
            <a:ext cx="932953" cy="851505"/>
          </a:xfrm>
          <a:prstGeom prst="rect">
            <a:avLst/>
          </a:prstGeom>
        </p:spPr>
      </p:pic>
    </p:spTree>
    <p:extLst>
      <p:ext uri="{BB962C8B-B14F-4D97-AF65-F5344CB8AC3E}">
        <p14:creationId xmlns:p14="http://schemas.microsoft.com/office/powerpoint/2010/main" val="421563219"/>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84E6154A-5C5F-4476-8FF4-0F3CD03B7D1E}"/>
              </a:ext>
            </a:extLst>
          </p:cNvPr>
          <p:cNvSpPr txBox="1"/>
          <p:nvPr/>
        </p:nvSpPr>
        <p:spPr>
          <a:xfrm>
            <a:off x="3200400" y="1142999"/>
            <a:ext cx="8458200" cy="369332"/>
          </a:xfrm>
          <a:prstGeom prst="rect">
            <a:avLst/>
          </a:prstGeom>
          <a:noFill/>
        </p:spPr>
        <p:txBody>
          <a:bodyPr wrap="square" rtlCol="0">
            <a:spAutoFit/>
          </a:bodyPr>
          <a:lstStyle/>
          <a:p>
            <a:r>
              <a:rPr lang="tr-TR" b="1" dirty="0">
                <a:solidFill>
                  <a:srgbClr val="C00000"/>
                </a:solidFill>
              </a:rPr>
              <a:t>2014-8 sayılı Karar- Belge/Sertifika Bilgileri</a:t>
            </a:r>
          </a:p>
        </p:txBody>
      </p:sp>
      <p:pic>
        <p:nvPicPr>
          <p:cNvPr id="3" name="Resim 2">
            <a:extLst>
              <a:ext uri="{FF2B5EF4-FFF2-40B4-BE49-F238E27FC236}">
                <a16:creationId xmlns:a16="http://schemas.microsoft.com/office/drawing/2014/main" id="{53642414-62F4-4751-BDEC-9C0D00F541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12331"/>
            <a:ext cx="10058400" cy="4373217"/>
          </a:xfrm>
          <a:prstGeom prst="rect">
            <a:avLst/>
          </a:prstGeom>
        </p:spPr>
      </p:pic>
      <p:pic>
        <p:nvPicPr>
          <p:cNvPr id="6" name="Resim 5">
            <a:extLst>
              <a:ext uri="{FF2B5EF4-FFF2-40B4-BE49-F238E27FC236}">
                <a16:creationId xmlns:a16="http://schemas.microsoft.com/office/drawing/2014/main" id="{5949E711-B169-42A8-AB61-870CC78B2E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2488156"/>
            <a:ext cx="6955956" cy="3226845"/>
          </a:xfrm>
          <a:prstGeom prst="rect">
            <a:avLst/>
          </a:prstGeom>
        </p:spPr>
      </p:pic>
      <p:sp>
        <p:nvSpPr>
          <p:cNvPr id="7" name="Ok: Aşağı 6">
            <a:extLst>
              <a:ext uri="{FF2B5EF4-FFF2-40B4-BE49-F238E27FC236}">
                <a16:creationId xmlns:a16="http://schemas.microsoft.com/office/drawing/2014/main" id="{A32E562B-6A75-4A3A-B4F5-79602184DEBB}"/>
              </a:ext>
            </a:extLst>
          </p:cNvPr>
          <p:cNvSpPr/>
          <p:nvPr/>
        </p:nvSpPr>
        <p:spPr>
          <a:xfrm rot="2463931">
            <a:off x="4601081" y="2337264"/>
            <a:ext cx="152400" cy="6096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Oval 7">
            <a:extLst>
              <a:ext uri="{FF2B5EF4-FFF2-40B4-BE49-F238E27FC236}">
                <a16:creationId xmlns:a16="http://schemas.microsoft.com/office/drawing/2014/main" id="{05982612-190A-4090-B61B-280960B11D47}"/>
              </a:ext>
            </a:extLst>
          </p:cNvPr>
          <p:cNvSpPr/>
          <p:nvPr/>
        </p:nvSpPr>
        <p:spPr>
          <a:xfrm>
            <a:off x="2438400" y="4038600"/>
            <a:ext cx="1066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Oval 8">
            <a:extLst>
              <a:ext uri="{FF2B5EF4-FFF2-40B4-BE49-F238E27FC236}">
                <a16:creationId xmlns:a16="http://schemas.microsoft.com/office/drawing/2014/main" id="{99925EC2-F95C-429D-BEED-9E358C27F961}"/>
              </a:ext>
            </a:extLst>
          </p:cNvPr>
          <p:cNvSpPr/>
          <p:nvPr/>
        </p:nvSpPr>
        <p:spPr>
          <a:xfrm>
            <a:off x="2286000" y="2658703"/>
            <a:ext cx="2133599"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Ok: Aşağı 1">
            <a:extLst>
              <a:ext uri="{FF2B5EF4-FFF2-40B4-BE49-F238E27FC236}">
                <a16:creationId xmlns:a16="http://schemas.microsoft.com/office/drawing/2014/main" id="{3B3A98BF-4AA2-4971-9831-783D207E6655}"/>
              </a:ext>
            </a:extLst>
          </p:cNvPr>
          <p:cNvSpPr/>
          <p:nvPr/>
        </p:nvSpPr>
        <p:spPr>
          <a:xfrm rot="14259695">
            <a:off x="1308826" y="4042148"/>
            <a:ext cx="229156" cy="518671"/>
          </a:xfrm>
          <a:prstGeom prst="downArrow">
            <a:avLst>
              <a:gd name="adj1" fmla="val 50000"/>
              <a:gd name="adj2" fmla="val 573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a:extLst>
              <a:ext uri="{FF2B5EF4-FFF2-40B4-BE49-F238E27FC236}">
                <a16:creationId xmlns:a16="http://schemas.microsoft.com/office/drawing/2014/main" id="{A6E8D653-C432-4BFB-B3FC-75A904066523}"/>
              </a:ext>
            </a:extLst>
          </p:cNvPr>
          <p:cNvSpPr txBox="1"/>
          <p:nvPr/>
        </p:nvSpPr>
        <p:spPr>
          <a:xfrm>
            <a:off x="457200" y="4537015"/>
            <a:ext cx="1066800" cy="646331"/>
          </a:xfrm>
          <a:prstGeom prst="rect">
            <a:avLst/>
          </a:prstGeom>
          <a:noFill/>
        </p:spPr>
        <p:txBody>
          <a:bodyPr wrap="square" rtlCol="0">
            <a:spAutoFit/>
          </a:bodyPr>
          <a:lstStyle/>
          <a:p>
            <a:r>
              <a:rPr lang="tr-TR" sz="1200" dirty="0">
                <a:solidFill>
                  <a:srgbClr val="C00000"/>
                </a:solidFill>
              </a:rPr>
              <a:t>Yenileme başvurusu ise giriş yapılır.</a:t>
            </a:r>
          </a:p>
        </p:txBody>
      </p:sp>
      <p:pic>
        <p:nvPicPr>
          <p:cNvPr id="10" name="Resim 9">
            <a:extLst>
              <a:ext uri="{FF2B5EF4-FFF2-40B4-BE49-F238E27FC236}">
                <a16:creationId xmlns:a16="http://schemas.microsoft.com/office/drawing/2014/main" id="{D27173EB-4C69-4833-9BEC-E0B5433272CB}"/>
              </a:ext>
            </a:extLst>
          </p:cNvPr>
          <p:cNvPicPr>
            <a:picLocks noChangeAspect="1"/>
          </p:cNvPicPr>
          <p:nvPr/>
        </p:nvPicPr>
        <p:blipFill>
          <a:blip r:embed="rId4"/>
          <a:stretch>
            <a:fillRect/>
          </a:stretch>
        </p:blipFill>
        <p:spPr>
          <a:xfrm>
            <a:off x="10896600" y="69548"/>
            <a:ext cx="989270" cy="902904"/>
          </a:xfrm>
          <a:prstGeom prst="rect">
            <a:avLst/>
          </a:prstGeom>
        </p:spPr>
      </p:pic>
    </p:spTree>
    <p:extLst>
      <p:ext uri="{BB962C8B-B14F-4D97-AF65-F5344CB8AC3E}">
        <p14:creationId xmlns:p14="http://schemas.microsoft.com/office/powerpoint/2010/main" val="413395085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2D98E559-B076-4963-821B-699C8F2C73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447800"/>
            <a:ext cx="11277600" cy="4267200"/>
          </a:xfrm>
          <a:prstGeom prst="rect">
            <a:avLst/>
          </a:prstGeom>
        </p:spPr>
      </p:pic>
      <p:sp>
        <p:nvSpPr>
          <p:cNvPr id="4" name="Oval 3">
            <a:extLst>
              <a:ext uri="{FF2B5EF4-FFF2-40B4-BE49-F238E27FC236}">
                <a16:creationId xmlns:a16="http://schemas.microsoft.com/office/drawing/2014/main" id="{D13437BC-0490-4935-89EC-0F1205CB71BF}"/>
              </a:ext>
            </a:extLst>
          </p:cNvPr>
          <p:cNvSpPr/>
          <p:nvPr/>
        </p:nvSpPr>
        <p:spPr>
          <a:xfrm>
            <a:off x="76200" y="1371600"/>
            <a:ext cx="35052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Resim 5">
            <a:extLst>
              <a:ext uri="{FF2B5EF4-FFF2-40B4-BE49-F238E27FC236}">
                <a16:creationId xmlns:a16="http://schemas.microsoft.com/office/drawing/2014/main" id="{7A0FA215-782D-4701-9685-2BEBBDB45C6E}"/>
              </a:ext>
            </a:extLst>
          </p:cNvPr>
          <p:cNvPicPr>
            <a:picLocks noChangeAspect="1"/>
          </p:cNvPicPr>
          <p:nvPr/>
        </p:nvPicPr>
        <p:blipFill>
          <a:blip r:embed="rId3"/>
          <a:stretch>
            <a:fillRect/>
          </a:stretch>
        </p:blipFill>
        <p:spPr>
          <a:xfrm>
            <a:off x="3412788" y="0"/>
            <a:ext cx="8093412" cy="1047203"/>
          </a:xfrm>
          <a:prstGeom prst="rect">
            <a:avLst/>
          </a:prstGeom>
        </p:spPr>
      </p:pic>
      <p:sp>
        <p:nvSpPr>
          <p:cNvPr id="7" name="Ok: Sağ 6">
            <a:extLst>
              <a:ext uri="{FF2B5EF4-FFF2-40B4-BE49-F238E27FC236}">
                <a16:creationId xmlns:a16="http://schemas.microsoft.com/office/drawing/2014/main" id="{28CF1D5E-168C-4013-A8B6-91AC2C50AF71}"/>
              </a:ext>
            </a:extLst>
          </p:cNvPr>
          <p:cNvSpPr/>
          <p:nvPr/>
        </p:nvSpPr>
        <p:spPr>
          <a:xfrm rot="19100100">
            <a:off x="3045180" y="1111068"/>
            <a:ext cx="381000" cy="3048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a:extLst>
              <a:ext uri="{FF2B5EF4-FFF2-40B4-BE49-F238E27FC236}">
                <a16:creationId xmlns:a16="http://schemas.microsoft.com/office/drawing/2014/main" id="{2F8C5251-83A4-4A51-ACDA-2521825ECB2A}"/>
              </a:ext>
            </a:extLst>
          </p:cNvPr>
          <p:cNvPicPr>
            <a:picLocks noChangeAspect="1"/>
          </p:cNvPicPr>
          <p:nvPr/>
        </p:nvPicPr>
        <p:blipFill>
          <a:blip r:embed="rId4"/>
          <a:stretch>
            <a:fillRect/>
          </a:stretch>
        </p:blipFill>
        <p:spPr>
          <a:xfrm>
            <a:off x="10978943" y="90987"/>
            <a:ext cx="947989" cy="865228"/>
          </a:xfrm>
          <a:prstGeom prst="rect">
            <a:avLst/>
          </a:prstGeom>
        </p:spPr>
      </p:pic>
    </p:spTree>
    <p:extLst>
      <p:ext uri="{BB962C8B-B14F-4D97-AF65-F5344CB8AC3E}">
        <p14:creationId xmlns:p14="http://schemas.microsoft.com/office/powerpoint/2010/main" val="1340032214"/>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A814E1EA-E303-4779-A35F-EFA03EA309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524000"/>
            <a:ext cx="11429999" cy="4245428"/>
          </a:xfrm>
          <a:prstGeom prst="rect">
            <a:avLst/>
          </a:prstGeom>
        </p:spPr>
      </p:pic>
      <p:pic>
        <p:nvPicPr>
          <p:cNvPr id="2" name="Resim 1">
            <a:extLst>
              <a:ext uri="{FF2B5EF4-FFF2-40B4-BE49-F238E27FC236}">
                <a16:creationId xmlns:a16="http://schemas.microsoft.com/office/drawing/2014/main" id="{9C99DE81-4916-41B2-8574-A9C94AAD6CDD}"/>
              </a:ext>
            </a:extLst>
          </p:cNvPr>
          <p:cNvPicPr>
            <a:picLocks noChangeAspect="1"/>
          </p:cNvPicPr>
          <p:nvPr/>
        </p:nvPicPr>
        <p:blipFill>
          <a:blip r:embed="rId3"/>
          <a:stretch>
            <a:fillRect/>
          </a:stretch>
        </p:blipFill>
        <p:spPr>
          <a:xfrm>
            <a:off x="10814236" y="2959"/>
            <a:ext cx="996763" cy="909744"/>
          </a:xfrm>
          <a:prstGeom prst="rect">
            <a:avLst/>
          </a:prstGeom>
        </p:spPr>
      </p:pic>
    </p:spTree>
    <p:extLst>
      <p:ext uri="{BB962C8B-B14F-4D97-AF65-F5344CB8AC3E}">
        <p14:creationId xmlns:p14="http://schemas.microsoft.com/office/powerpoint/2010/main" val="394030204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B38D2C66-797C-4276-B717-A641E73A8B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472" y="1191756"/>
            <a:ext cx="10965056" cy="4011615"/>
          </a:xfrm>
          <a:prstGeom prst="rect">
            <a:avLst/>
          </a:prstGeom>
        </p:spPr>
      </p:pic>
      <p:sp>
        <p:nvSpPr>
          <p:cNvPr id="4" name="Oval 3">
            <a:extLst>
              <a:ext uri="{FF2B5EF4-FFF2-40B4-BE49-F238E27FC236}">
                <a16:creationId xmlns:a16="http://schemas.microsoft.com/office/drawing/2014/main" id="{17E4C0BD-3D19-4013-91C3-5EBC81D6BA5A}"/>
              </a:ext>
            </a:extLst>
          </p:cNvPr>
          <p:cNvSpPr/>
          <p:nvPr/>
        </p:nvSpPr>
        <p:spPr>
          <a:xfrm>
            <a:off x="1447800" y="2667000"/>
            <a:ext cx="3962400" cy="2514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Metin kutusu 6">
            <a:extLst>
              <a:ext uri="{FF2B5EF4-FFF2-40B4-BE49-F238E27FC236}">
                <a16:creationId xmlns:a16="http://schemas.microsoft.com/office/drawing/2014/main" id="{B3B47865-E459-4421-A05E-5C1FD8DF89D8}"/>
              </a:ext>
            </a:extLst>
          </p:cNvPr>
          <p:cNvSpPr txBox="1"/>
          <p:nvPr/>
        </p:nvSpPr>
        <p:spPr>
          <a:xfrm>
            <a:off x="5410200" y="3505200"/>
            <a:ext cx="2743200" cy="1477328"/>
          </a:xfrm>
          <a:prstGeom prst="rect">
            <a:avLst/>
          </a:prstGeom>
          <a:noFill/>
        </p:spPr>
        <p:txBody>
          <a:bodyPr wrap="square" rtlCol="0">
            <a:spAutoFit/>
          </a:bodyPr>
          <a:lstStyle/>
          <a:p>
            <a:r>
              <a:rPr lang="tr-TR" dirty="0">
                <a:solidFill>
                  <a:srgbClr val="FF0000"/>
                </a:solidFill>
              </a:rPr>
              <a:t>Kümülatif icmal bilgileri Akredite kuruluş/YMM tarafından hazırlanan İcmal tablosu ile uyumlu olmalıdır.</a:t>
            </a:r>
          </a:p>
        </p:txBody>
      </p:sp>
      <p:sp>
        <p:nvSpPr>
          <p:cNvPr id="8" name="Oval 7">
            <a:extLst>
              <a:ext uri="{FF2B5EF4-FFF2-40B4-BE49-F238E27FC236}">
                <a16:creationId xmlns:a16="http://schemas.microsoft.com/office/drawing/2014/main" id="{B4ED1330-1412-4490-A0E2-8FA2AABCCD1B}"/>
              </a:ext>
            </a:extLst>
          </p:cNvPr>
          <p:cNvSpPr/>
          <p:nvPr/>
        </p:nvSpPr>
        <p:spPr>
          <a:xfrm>
            <a:off x="1676400" y="1632858"/>
            <a:ext cx="4724400" cy="990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a:extLst>
              <a:ext uri="{FF2B5EF4-FFF2-40B4-BE49-F238E27FC236}">
                <a16:creationId xmlns:a16="http://schemas.microsoft.com/office/drawing/2014/main" id="{4DE851D0-B945-4C79-87EF-88C73F101535}"/>
              </a:ext>
            </a:extLst>
          </p:cNvPr>
          <p:cNvSpPr txBox="1"/>
          <p:nvPr/>
        </p:nvSpPr>
        <p:spPr>
          <a:xfrm>
            <a:off x="4038600" y="369332"/>
            <a:ext cx="6781800" cy="646331"/>
          </a:xfrm>
          <a:prstGeom prst="rect">
            <a:avLst/>
          </a:prstGeom>
          <a:noFill/>
        </p:spPr>
        <p:txBody>
          <a:bodyPr wrap="square" rtlCol="0">
            <a:spAutoFit/>
          </a:bodyPr>
          <a:lstStyle/>
          <a:p>
            <a:r>
              <a:rPr lang="tr-TR" dirty="0"/>
              <a:t>Başvuru Evrakları kısmına imzalı İcmal Tablosu yükleneceğinden bu kısmın doldurulması zorunlu değildir.</a:t>
            </a:r>
          </a:p>
        </p:txBody>
      </p:sp>
      <p:sp>
        <p:nvSpPr>
          <p:cNvPr id="10" name="Ok: Sağ 9">
            <a:extLst>
              <a:ext uri="{FF2B5EF4-FFF2-40B4-BE49-F238E27FC236}">
                <a16:creationId xmlns:a16="http://schemas.microsoft.com/office/drawing/2014/main" id="{1FBD3461-8CD0-4AF3-ADF6-9E7C79F02989}"/>
              </a:ext>
            </a:extLst>
          </p:cNvPr>
          <p:cNvSpPr/>
          <p:nvPr/>
        </p:nvSpPr>
        <p:spPr>
          <a:xfrm rot="17980965">
            <a:off x="3972869" y="1269870"/>
            <a:ext cx="725854" cy="270438"/>
          </a:xfrm>
          <a:prstGeom prst="rightArrow">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a:extLst>
              <a:ext uri="{FF2B5EF4-FFF2-40B4-BE49-F238E27FC236}">
                <a16:creationId xmlns:a16="http://schemas.microsoft.com/office/drawing/2014/main" id="{BBE149B6-D555-44BA-B24E-487C7B0DF0B6}"/>
              </a:ext>
            </a:extLst>
          </p:cNvPr>
          <p:cNvPicPr>
            <a:picLocks noChangeAspect="1"/>
          </p:cNvPicPr>
          <p:nvPr/>
        </p:nvPicPr>
        <p:blipFill>
          <a:blip r:embed="rId3"/>
          <a:stretch>
            <a:fillRect/>
          </a:stretch>
        </p:blipFill>
        <p:spPr>
          <a:xfrm>
            <a:off x="10896600" y="76200"/>
            <a:ext cx="898765" cy="820301"/>
          </a:xfrm>
          <a:prstGeom prst="rect">
            <a:avLst/>
          </a:prstGeom>
        </p:spPr>
      </p:pic>
      <p:sp>
        <p:nvSpPr>
          <p:cNvPr id="5" name="Metin kutusu 4">
            <a:extLst>
              <a:ext uri="{FF2B5EF4-FFF2-40B4-BE49-F238E27FC236}">
                <a16:creationId xmlns:a16="http://schemas.microsoft.com/office/drawing/2014/main" id="{6D1A83B7-1EA6-46B7-BE3E-E104D8997206}"/>
              </a:ext>
            </a:extLst>
          </p:cNvPr>
          <p:cNvSpPr txBox="1"/>
          <p:nvPr/>
        </p:nvSpPr>
        <p:spPr>
          <a:xfrm>
            <a:off x="990600" y="5246913"/>
            <a:ext cx="10587928" cy="923330"/>
          </a:xfrm>
          <a:prstGeom prst="rect">
            <a:avLst/>
          </a:prstGeom>
          <a:noFill/>
        </p:spPr>
        <p:txBody>
          <a:bodyPr wrap="square" rtlCol="0">
            <a:spAutoFit/>
          </a:bodyPr>
          <a:lstStyle/>
          <a:p>
            <a:r>
              <a:rPr lang="tr-TR" b="1" dirty="0"/>
              <a:t>Fatura ve Test Raporlarında olan ancak çeşitli nedenlerle destek kapsamında değerlendirilmeyip icmale dahil edilmeyen kalemlere ilişkin bilgiye başvuru gönderilirken eklenen «Yazışmalar» kısmında yer verilmelidir. (İcmal Tablosu hazırlanırken dikkat edilmesi gerekenler için: </a:t>
            </a:r>
            <a:r>
              <a:rPr lang="tr-TR" b="1" dirty="0" err="1"/>
              <a:t>Bkz</a:t>
            </a:r>
            <a:r>
              <a:rPr lang="tr-TR" b="1" dirty="0"/>
              <a:t>: İcmal Taahhütnamesi)</a:t>
            </a:r>
          </a:p>
        </p:txBody>
      </p:sp>
    </p:spTree>
    <p:extLst>
      <p:ext uri="{BB962C8B-B14F-4D97-AF65-F5344CB8AC3E}">
        <p14:creationId xmlns:p14="http://schemas.microsoft.com/office/powerpoint/2010/main" val="231441010"/>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B9033455-B68F-4439-B913-E0E1E77ADDAF}"/>
              </a:ext>
            </a:extLst>
          </p:cNvPr>
          <p:cNvSpPr txBox="1"/>
          <p:nvPr/>
        </p:nvSpPr>
        <p:spPr>
          <a:xfrm>
            <a:off x="1066800" y="1524000"/>
            <a:ext cx="8305800" cy="923330"/>
          </a:xfrm>
          <a:prstGeom prst="rect">
            <a:avLst/>
          </a:prstGeom>
          <a:noFill/>
        </p:spPr>
        <p:txBody>
          <a:bodyPr wrap="square" rtlCol="0">
            <a:spAutoFit/>
          </a:bodyPr>
          <a:lstStyle/>
          <a:p>
            <a:r>
              <a:rPr lang="tr-TR" b="1" dirty="0">
                <a:solidFill>
                  <a:srgbClr val="C00000"/>
                </a:solidFill>
              </a:rPr>
              <a:t>2008-2 sayılı Tebliğ/ Tasarım Desteği </a:t>
            </a:r>
          </a:p>
          <a:p>
            <a:endParaRPr lang="tr-TR" dirty="0"/>
          </a:p>
          <a:p>
            <a:r>
              <a:rPr lang="tr-TR" dirty="0"/>
              <a:t>Tasarım ve Ürün Geliştirme Projeleri Başvuru Ekranı</a:t>
            </a:r>
          </a:p>
        </p:txBody>
      </p:sp>
      <p:pic>
        <p:nvPicPr>
          <p:cNvPr id="4" name="Resim 3">
            <a:extLst>
              <a:ext uri="{FF2B5EF4-FFF2-40B4-BE49-F238E27FC236}">
                <a16:creationId xmlns:a16="http://schemas.microsoft.com/office/drawing/2014/main" id="{7D4D4FAB-AC8F-48A7-9A91-269E3C280C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295400"/>
            <a:ext cx="2214691" cy="4658375"/>
          </a:xfrm>
          <a:prstGeom prst="rect">
            <a:avLst/>
          </a:prstGeom>
        </p:spPr>
      </p:pic>
      <p:pic>
        <p:nvPicPr>
          <p:cNvPr id="7" name="Resim 6">
            <a:extLst>
              <a:ext uri="{FF2B5EF4-FFF2-40B4-BE49-F238E27FC236}">
                <a16:creationId xmlns:a16="http://schemas.microsoft.com/office/drawing/2014/main" id="{5989C2F6-4C18-49C7-A29D-D80069A8D7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2857500"/>
            <a:ext cx="3717097" cy="2543771"/>
          </a:xfrm>
          <a:prstGeom prst="rect">
            <a:avLst/>
          </a:prstGeom>
        </p:spPr>
      </p:pic>
      <p:pic>
        <p:nvPicPr>
          <p:cNvPr id="3" name="Resim 2">
            <a:extLst>
              <a:ext uri="{FF2B5EF4-FFF2-40B4-BE49-F238E27FC236}">
                <a16:creationId xmlns:a16="http://schemas.microsoft.com/office/drawing/2014/main" id="{BE2F8ADA-E3C5-4F5F-98C7-C0699315C82B}"/>
              </a:ext>
            </a:extLst>
          </p:cNvPr>
          <p:cNvPicPr>
            <a:picLocks noChangeAspect="1"/>
          </p:cNvPicPr>
          <p:nvPr/>
        </p:nvPicPr>
        <p:blipFill>
          <a:blip r:embed="rId4"/>
          <a:stretch>
            <a:fillRect/>
          </a:stretch>
        </p:blipFill>
        <p:spPr>
          <a:xfrm>
            <a:off x="10896600" y="76200"/>
            <a:ext cx="918376" cy="838200"/>
          </a:xfrm>
          <a:prstGeom prst="rect">
            <a:avLst/>
          </a:prstGeom>
        </p:spPr>
      </p:pic>
    </p:spTree>
    <p:extLst>
      <p:ext uri="{BB962C8B-B14F-4D97-AF65-F5344CB8AC3E}">
        <p14:creationId xmlns:p14="http://schemas.microsoft.com/office/powerpoint/2010/main" val="1292427422"/>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0578FD82-4041-45CF-9D1B-06029EC7E927}"/>
              </a:ext>
            </a:extLst>
          </p:cNvPr>
          <p:cNvSpPr txBox="1"/>
          <p:nvPr/>
        </p:nvSpPr>
        <p:spPr>
          <a:xfrm>
            <a:off x="1066800" y="1371600"/>
            <a:ext cx="6629400" cy="646331"/>
          </a:xfrm>
          <a:prstGeom prst="rect">
            <a:avLst/>
          </a:prstGeom>
          <a:noFill/>
        </p:spPr>
        <p:txBody>
          <a:bodyPr wrap="square" rtlCol="0">
            <a:spAutoFit/>
          </a:bodyPr>
          <a:lstStyle/>
          <a:p>
            <a:r>
              <a:rPr lang="tr-TR" b="1" dirty="0">
                <a:solidFill>
                  <a:srgbClr val="C00000"/>
                </a:solidFill>
              </a:rPr>
              <a:t>2010-6 sayılı Tebliğ </a:t>
            </a:r>
          </a:p>
          <a:p>
            <a:r>
              <a:rPr lang="tr-TR" b="1" dirty="0">
                <a:solidFill>
                  <a:srgbClr val="C00000"/>
                </a:solidFill>
              </a:rPr>
              <a:t>Yurtdışı Birim Kira </a:t>
            </a:r>
          </a:p>
        </p:txBody>
      </p:sp>
      <p:pic>
        <p:nvPicPr>
          <p:cNvPr id="4" name="Resim 3">
            <a:extLst>
              <a:ext uri="{FF2B5EF4-FFF2-40B4-BE49-F238E27FC236}">
                <a16:creationId xmlns:a16="http://schemas.microsoft.com/office/drawing/2014/main" id="{6450A2AF-A3AD-4F04-90C6-B1FC5C2BD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398931"/>
            <a:ext cx="8673881" cy="3639143"/>
          </a:xfrm>
          <a:prstGeom prst="rect">
            <a:avLst/>
          </a:prstGeom>
        </p:spPr>
      </p:pic>
      <p:pic>
        <p:nvPicPr>
          <p:cNvPr id="6" name="Resim 5">
            <a:extLst>
              <a:ext uri="{FF2B5EF4-FFF2-40B4-BE49-F238E27FC236}">
                <a16:creationId xmlns:a16="http://schemas.microsoft.com/office/drawing/2014/main" id="{8AC921A1-8038-47A5-ABF3-8532FA0FDD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990600"/>
            <a:ext cx="8001000" cy="1311818"/>
          </a:xfrm>
          <a:prstGeom prst="rect">
            <a:avLst/>
          </a:prstGeom>
        </p:spPr>
      </p:pic>
      <p:sp>
        <p:nvSpPr>
          <p:cNvPr id="3" name="Metin kutusu 2">
            <a:extLst>
              <a:ext uri="{FF2B5EF4-FFF2-40B4-BE49-F238E27FC236}">
                <a16:creationId xmlns:a16="http://schemas.microsoft.com/office/drawing/2014/main" id="{9ED50FFD-1ADC-4736-8590-15D76FE5A67F}"/>
              </a:ext>
            </a:extLst>
          </p:cNvPr>
          <p:cNvSpPr txBox="1"/>
          <p:nvPr/>
        </p:nvSpPr>
        <p:spPr>
          <a:xfrm>
            <a:off x="9296400" y="2017931"/>
            <a:ext cx="2667000" cy="1200329"/>
          </a:xfrm>
          <a:prstGeom prst="rect">
            <a:avLst/>
          </a:prstGeom>
          <a:noFill/>
        </p:spPr>
        <p:txBody>
          <a:bodyPr wrap="square" rtlCol="0">
            <a:spAutoFit/>
          </a:bodyPr>
          <a:lstStyle/>
          <a:p>
            <a:r>
              <a:rPr lang="tr-TR" dirty="0">
                <a:solidFill>
                  <a:srgbClr val="C00000"/>
                </a:solidFill>
              </a:rPr>
              <a:t>Destek Ödeme Başvurusu , Yurt Dışı Birim Onay Başvurusu içine girildikten sonra yapılabilmektedir.</a:t>
            </a:r>
          </a:p>
        </p:txBody>
      </p:sp>
      <p:pic>
        <p:nvPicPr>
          <p:cNvPr id="7" name="Resim 6">
            <a:extLst>
              <a:ext uri="{FF2B5EF4-FFF2-40B4-BE49-F238E27FC236}">
                <a16:creationId xmlns:a16="http://schemas.microsoft.com/office/drawing/2014/main" id="{FBE48B0E-2F83-4E74-BBDB-5E61524EEF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9151" y="3810000"/>
            <a:ext cx="2381848" cy="1310219"/>
          </a:xfrm>
          <a:prstGeom prst="rect">
            <a:avLst/>
          </a:prstGeom>
        </p:spPr>
      </p:pic>
      <p:sp>
        <p:nvSpPr>
          <p:cNvPr id="9" name="Metin kutusu 8">
            <a:extLst>
              <a:ext uri="{FF2B5EF4-FFF2-40B4-BE49-F238E27FC236}">
                <a16:creationId xmlns:a16="http://schemas.microsoft.com/office/drawing/2014/main" id="{7B628B7B-BDD2-48D3-A4EC-67DEB7B0F597}"/>
              </a:ext>
            </a:extLst>
          </p:cNvPr>
          <p:cNvSpPr txBox="1"/>
          <p:nvPr/>
        </p:nvSpPr>
        <p:spPr>
          <a:xfrm>
            <a:off x="3810000" y="3886200"/>
            <a:ext cx="2514600" cy="369332"/>
          </a:xfrm>
          <a:prstGeom prst="rect">
            <a:avLst/>
          </a:prstGeom>
          <a:noFill/>
        </p:spPr>
        <p:txBody>
          <a:bodyPr wrap="square" rtlCol="0">
            <a:spAutoFit/>
          </a:bodyPr>
          <a:lstStyle/>
          <a:p>
            <a:r>
              <a:rPr lang="tr-TR" dirty="0" err="1">
                <a:solidFill>
                  <a:srgbClr val="C00000"/>
                </a:solidFill>
              </a:rPr>
              <a:t>Showroom</a:t>
            </a:r>
            <a:r>
              <a:rPr lang="tr-TR" dirty="0">
                <a:solidFill>
                  <a:srgbClr val="C00000"/>
                </a:solidFill>
              </a:rPr>
              <a:t>, Depo, Ofis </a:t>
            </a:r>
          </a:p>
        </p:txBody>
      </p:sp>
      <p:pic>
        <p:nvPicPr>
          <p:cNvPr id="5" name="Resim 4">
            <a:extLst>
              <a:ext uri="{FF2B5EF4-FFF2-40B4-BE49-F238E27FC236}">
                <a16:creationId xmlns:a16="http://schemas.microsoft.com/office/drawing/2014/main" id="{B3069EA2-EFFF-4263-A7EC-BF56D11BFBAA}"/>
              </a:ext>
            </a:extLst>
          </p:cNvPr>
          <p:cNvPicPr>
            <a:picLocks noChangeAspect="1"/>
          </p:cNvPicPr>
          <p:nvPr/>
        </p:nvPicPr>
        <p:blipFill>
          <a:blip r:embed="rId5"/>
          <a:stretch>
            <a:fillRect/>
          </a:stretch>
        </p:blipFill>
        <p:spPr>
          <a:xfrm>
            <a:off x="10838966" y="78858"/>
            <a:ext cx="946880" cy="864216"/>
          </a:xfrm>
          <a:prstGeom prst="rect">
            <a:avLst/>
          </a:prstGeom>
        </p:spPr>
      </p:pic>
    </p:spTree>
    <p:extLst>
      <p:ext uri="{BB962C8B-B14F-4D97-AF65-F5344CB8AC3E}">
        <p14:creationId xmlns:p14="http://schemas.microsoft.com/office/powerpoint/2010/main" val="321193053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A5BD02C7-734D-4213-AACB-609F090586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599" y="1545430"/>
            <a:ext cx="7412567" cy="4169569"/>
          </a:xfrm>
          <a:prstGeom prst="rect">
            <a:avLst/>
          </a:prstGeom>
        </p:spPr>
      </p:pic>
      <p:pic>
        <p:nvPicPr>
          <p:cNvPr id="5" name="Resim 4">
            <a:extLst>
              <a:ext uri="{FF2B5EF4-FFF2-40B4-BE49-F238E27FC236}">
                <a16:creationId xmlns:a16="http://schemas.microsoft.com/office/drawing/2014/main" id="{3EA14E4C-B057-4999-BA53-93C32DE364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630214"/>
            <a:ext cx="7391795" cy="2313386"/>
          </a:xfrm>
          <a:prstGeom prst="rect">
            <a:avLst/>
          </a:prstGeom>
        </p:spPr>
      </p:pic>
      <p:sp>
        <p:nvSpPr>
          <p:cNvPr id="2" name="Metin kutusu 1">
            <a:extLst>
              <a:ext uri="{FF2B5EF4-FFF2-40B4-BE49-F238E27FC236}">
                <a16:creationId xmlns:a16="http://schemas.microsoft.com/office/drawing/2014/main" id="{BB8FFA52-0533-46E1-8753-A22DF9FC446C}"/>
              </a:ext>
            </a:extLst>
          </p:cNvPr>
          <p:cNvSpPr txBox="1"/>
          <p:nvPr/>
        </p:nvSpPr>
        <p:spPr>
          <a:xfrm>
            <a:off x="8305800" y="1676400"/>
            <a:ext cx="3429000" cy="1477328"/>
          </a:xfrm>
          <a:prstGeom prst="rect">
            <a:avLst/>
          </a:prstGeom>
          <a:noFill/>
        </p:spPr>
        <p:txBody>
          <a:bodyPr wrap="square" rtlCol="0">
            <a:spAutoFit/>
          </a:bodyPr>
          <a:lstStyle/>
          <a:p>
            <a:r>
              <a:rPr lang="tr-TR" dirty="0">
                <a:solidFill>
                  <a:srgbClr val="C00000"/>
                </a:solidFill>
              </a:rPr>
              <a:t>Eğer Birime bağlı tanıtım yapılmıyor, markaya bağlı tanıtım desteği alınacaksa Marka Bilgileri EK-B belgesi ile KEP yolu ile güncellenmelidir.</a:t>
            </a:r>
          </a:p>
        </p:txBody>
      </p:sp>
      <p:cxnSp>
        <p:nvCxnSpPr>
          <p:cNvPr id="6" name="Düz Ok Bağlayıcısı 5">
            <a:extLst>
              <a:ext uri="{FF2B5EF4-FFF2-40B4-BE49-F238E27FC236}">
                <a16:creationId xmlns:a16="http://schemas.microsoft.com/office/drawing/2014/main" id="{7B4487C3-B9FE-467A-9224-070B3BE5F804}"/>
              </a:ext>
            </a:extLst>
          </p:cNvPr>
          <p:cNvCxnSpPr/>
          <p:nvPr/>
        </p:nvCxnSpPr>
        <p:spPr>
          <a:xfrm flipH="1">
            <a:off x="5960876" y="3153728"/>
            <a:ext cx="2362200" cy="17252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Metin kutusu 3">
            <a:extLst>
              <a:ext uri="{FF2B5EF4-FFF2-40B4-BE49-F238E27FC236}">
                <a16:creationId xmlns:a16="http://schemas.microsoft.com/office/drawing/2014/main" id="{F5CD5760-7AFA-47C1-BEA3-195BA89E77A3}"/>
              </a:ext>
            </a:extLst>
          </p:cNvPr>
          <p:cNvSpPr txBox="1"/>
          <p:nvPr/>
        </p:nvSpPr>
        <p:spPr>
          <a:xfrm>
            <a:off x="1371600" y="1173470"/>
            <a:ext cx="5410200" cy="369332"/>
          </a:xfrm>
          <a:prstGeom prst="rect">
            <a:avLst/>
          </a:prstGeom>
          <a:noFill/>
        </p:spPr>
        <p:txBody>
          <a:bodyPr wrap="square" rtlCol="0">
            <a:spAutoFit/>
          </a:bodyPr>
          <a:lstStyle/>
          <a:p>
            <a:r>
              <a:rPr lang="tr-TR" b="1" dirty="0">
                <a:solidFill>
                  <a:srgbClr val="C00000"/>
                </a:solidFill>
              </a:rPr>
              <a:t>2010-6 sayılı Tebliğ- Tanıtım</a:t>
            </a:r>
          </a:p>
        </p:txBody>
      </p:sp>
      <p:sp>
        <p:nvSpPr>
          <p:cNvPr id="7" name="Dikdörtgen 6">
            <a:extLst>
              <a:ext uri="{FF2B5EF4-FFF2-40B4-BE49-F238E27FC236}">
                <a16:creationId xmlns:a16="http://schemas.microsoft.com/office/drawing/2014/main" id="{2387C410-169E-4135-8AA8-B029BE001129}"/>
              </a:ext>
            </a:extLst>
          </p:cNvPr>
          <p:cNvSpPr/>
          <p:nvPr/>
        </p:nvSpPr>
        <p:spPr>
          <a:xfrm>
            <a:off x="1295400" y="2057400"/>
            <a:ext cx="1447800" cy="76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a:p>
        </p:txBody>
      </p:sp>
      <p:sp>
        <p:nvSpPr>
          <p:cNvPr id="8" name="Dikdörtgen 7">
            <a:extLst>
              <a:ext uri="{FF2B5EF4-FFF2-40B4-BE49-F238E27FC236}">
                <a16:creationId xmlns:a16="http://schemas.microsoft.com/office/drawing/2014/main" id="{17C76CC8-5B78-4265-8114-FFA8FF159D32}"/>
              </a:ext>
            </a:extLst>
          </p:cNvPr>
          <p:cNvSpPr/>
          <p:nvPr/>
        </p:nvSpPr>
        <p:spPr>
          <a:xfrm>
            <a:off x="1295400" y="1981200"/>
            <a:ext cx="381000" cy="7357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tr-TR"/>
          </a:p>
        </p:txBody>
      </p:sp>
      <p:pic>
        <p:nvPicPr>
          <p:cNvPr id="9" name="Resim 8">
            <a:extLst>
              <a:ext uri="{FF2B5EF4-FFF2-40B4-BE49-F238E27FC236}">
                <a16:creationId xmlns:a16="http://schemas.microsoft.com/office/drawing/2014/main" id="{CADB9A9E-D5EF-4037-A790-984068B0403C}"/>
              </a:ext>
            </a:extLst>
          </p:cNvPr>
          <p:cNvPicPr>
            <a:picLocks noChangeAspect="1"/>
          </p:cNvPicPr>
          <p:nvPr/>
        </p:nvPicPr>
        <p:blipFill>
          <a:blip r:embed="rId4"/>
          <a:stretch>
            <a:fillRect/>
          </a:stretch>
        </p:blipFill>
        <p:spPr>
          <a:xfrm>
            <a:off x="10826781" y="76200"/>
            <a:ext cx="918376" cy="838200"/>
          </a:xfrm>
          <a:prstGeom prst="rect">
            <a:avLst/>
          </a:prstGeom>
        </p:spPr>
      </p:pic>
    </p:spTree>
    <p:extLst>
      <p:ext uri="{BB962C8B-B14F-4D97-AF65-F5344CB8AC3E}">
        <p14:creationId xmlns:p14="http://schemas.microsoft.com/office/powerpoint/2010/main" val="2787823366"/>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E3261C64-41DD-4661-8B14-0F7576441F7A}"/>
              </a:ext>
            </a:extLst>
          </p:cNvPr>
          <p:cNvSpPr txBox="1"/>
          <p:nvPr/>
        </p:nvSpPr>
        <p:spPr>
          <a:xfrm>
            <a:off x="685800" y="1066800"/>
            <a:ext cx="11049000" cy="923330"/>
          </a:xfrm>
          <a:prstGeom prst="rect">
            <a:avLst/>
          </a:prstGeom>
          <a:noFill/>
        </p:spPr>
        <p:txBody>
          <a:bodyPr wrap="square" rtlCol="0">
            <a:spAutoFit/>
          </a:bodyPr>
          <a:lstStyle/>
          <a:p>
            <a:pPr algn="ctr"/>
            <a:r>
              <a:rPr lang="tr-TR" b="1" dirty="0">
                <a:solidFill>
                  <a:srgbClr val="C00000"/>
                </a:solidFill>
              </a:rPr>
              <a:t>HARCAMA BİLGİLERİ</a:t>
            </a:r>
          </a:p>
          <a:p>
            <a:endParaRPr lang="tr-TR" b="1" dirty="0"/>
          </a:p>
          <a:p>
            <a:endParaRPr lang="tr-TR" b="1" dirty="0"/>
          </a:p>
        </p:txBody>
      </p:sp>
      <p:pic>
        <p:nvPicPr>
          <p:cNvPr id="4" name="Resim 3">
            <a:extLst>
              <a:ext uri="{FF2B5EF4-FFF2-40B4-BE49-F238E27FC236}">
                <a16:creationId xmlns:a16="http://schemas.microsoft.com/office/drawing/2014/main" id="{34318526-0C46-448F-BD61-85693A5C92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445" y="1507444"/>
            <a:ext cx="10788109" cy="3920979"/>
          </a:xfrm>
          <a:prstGeom prst="rect">
            <a:avLst/>
          </a:prstGeom>
        </p:spPr>
      </p:pic>
      <p:sp>
        <p:nvSpPr>
          <p:cNvPr id="3" name="Metin kutusu 2">
            <a:extLst>
              <a:ext uri="{FF2B5EF4-FFF2-40B4-BE49-F238E27FC236}">
                <a16:creationId xmlns:a16="http://schemas.microsoft.com/office/drawing/2014/main" id="{42DF8F0F-1308-4D6C-95E1-89924EDED2EA}"/>
              </a:ext>
            </a:extLst>
          </p:cNvPr>
          <p:cNvSpPr txBox="1"/>
          <p:nvPr/>
        </p:nvSpPr>
        <p:spPr>
          <a:xfrm>
            <a:off x="892444" y="5638800"/>
            <a:ext cx="10994755" cy="369332"/>
          </a:xfrm>
          <a:prstGeom prst="rect">
            <a:avLst/>
          </a:prstGeom>
          <a:noFill/>
        </p:spPr>
        <p:txBody>
          <a:bodyPr wrap="square" rtlCol="0">
            <a:spAutoFit/>
          </a:bodyPr>
          <a:lstStyle/>
          <a:p>
            <a:r>
              <a:rPr lang="tr-TR" dirty="0"/>
              <a:t>Belge Türü her zaman «FATURA» seçilmelidir.</a:t>
            </a:r>
          </a:p>
        </p:txBody>
      </p:sp>
      <p:pic>
        <p:nvPicPr>
          <p:cNvPr id="5" name="Resim 4">
            <a:extLst>
              <a:ext uri="{FF2B5EF4-FFF2-40B4-BE49-F238E27FC236}">
                <a16:creationId xmlns:a16="http://schemas.microsoft.com/office/drawing/2014/main" id="{CBD53064-8797-41BA-AADB-A8EFA2F743B2}"/>
              </a:ext>
            </a:extLst>
          </p:cNvPr>
          <p:cNvPicPr>
            <a:picLocks noChangeAspect="1"/>
          </p:cNvPicPr>
          <p:nvPr/>
        </p:nvPicPr>
        <p:blipFill>
          <a:blip r:embed="rId3"/>
          <a:stretch>
            <a:fillRect/>
          </a:stretch>
        </p:blipFill>
        <p:spPr>
          <a:xfrm>
            <a:off x="10820400" y="87400"/>
            <a:ext cx="860154" cy="785061"/>
          </a:xfrm>
          <a:prstGeom prst="rect">
            <a:avLst/>
          </a:prstGeom>
        </p:spPr>
      </p:pic>
    </p:spTree>
    <p:extLst>
      <p:ext uri="{BB962C8B-B14F-4D97-AF65-F5344CB8AC3E}">
        <p14:creationId xmlns:p14="http://schemas.microsoft.com/office/powerpoint/2010/main" val="640143987"/>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C6C46C40-2802-4753-8A22-3E273F98D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620" y="1521093"/>
            <a:ext cx="10498759" cy="3815814"/>
          </a:xfrm>
          <a:prstGeom prst="rect">
            <a:avLst/>
          </a:prstGeom>
        </p:spPr>
      </p:pic>
      <p:sp>
        <p:nvSpPr>
          <p:cNvPr id="2" name="Metin kutusu 1">
            <a:extLst>
              <a:ext uri="{FF2B5EF4-FFF2-40B4-BE49-F238E27FC236}">
                <a16:creationId xmlns:a16="http://schemas.microsoft.com/office/drawing/2014/main" id="{E45E8AE0-B34E-4A9E-814B-D3AD2527B060}"/>
              </a:ext>
            </a:extLst>
          </p:cNvPr>
          <p:cNvSpPr txBox="1"/>
          <p:nvPr/>
        </p:nvSpPr>
        <p:spPr>
          <a:xfrm>
            <a:off x="846620" y="5562600"/>
            <a:ext cx="10583380" cy="369332"/>
          </a:xfrm>
          <a:prstGeom prst="rect">
            <a:avLst/>
          </a:prstGeom>
          <a:noFill/>
        </p:spPr>
        <p:txBody>
          <a:bodyPr wrap="square" rtlCol="0">
            <a:spAutoFit/>
          </a:bodyPr>
          <a:lstStyle/>
          <a:p>
            <a:r>
              <a:rPr lang="tr-TR" dirty="0"/>
              <a:t>Fatura; «e-fatura» ise daima bu kısma XML kodu yüklenmelidir. </a:t>
            </a:r>
          </a:p>
        </p:txBody>
      </p:sp>
      <p:pic>
        <p:nvPicPr>
          <p:cNvPr id="3" name="Resim 2">
            <a:extLst>
              <a:ext uri="{FF2B5EF4-FFF2-40B4-BE49-F238E27FC236}">
                <a16:creationId xmlns:a16="http://schemas.microsoft.com/office/drawing/2014/main" id="{8A439C39-F391-47CE-B75E-5D8E25D0590F}"/>
              </a:ext>
            </a:extLst>
          </p:cNvPr>
          <p:cNvPicPr>
            <a:picLocks noChangeAspect="1"/>
          </p:cNvPicPr>
          <p:nvPr/>
        </p:nvPicPr>
        <p:blipFill>
          <a:blip r:embed="rId3"/>
          <a:stretch>
            <a:fillRect/>
          </a:stretch>
        </p:blipFill>
        <p:spPr>
          <a:xfrm>
            <a:off x="10961297" y="152400"/>
            <a:ext cx="768163" cy="701101"/>
          </a:xfrm>
          <a:prstGeom prst="rect">
            <a:avLst/>
          </a:prstGeom>
        </p:spPr>
      </p:pic>
    </p:spTree>
    <p:extLst>
      <p:ext uri="{BB962C8B-B14F-4D97-AF65-F5344CB8AC3E}">
        <p14:creationId xmlns:p14="http://schemas.microsoft.com/office/powerpoint/2010/main" val="31090726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AE59E1E3-34E4-4DF0-B087-415382CDA0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600200"/>
            <a:ext cx="6640436" cy="4114799"/>
          </a:xfrm>
          <a:prstGeom prst="rect">
            <a:avLst/>
          </a:prstGeom>
        </p:spPr>
      </p:pic>
      <p:sp>
        <p:nvSpPr>
          <p:cNvPr id="4" name="Oval 3">
            <a:extLst>
              <a:ext uri="{FF2B5EF4-FFF2-40B4-BE49-F238E27FC236}">
                <a16:creationId xmlns:a16="http://schemas.microsoft.com/office/drawing/2014/main" id="{F55DE5D4-DEE7-41D4-831B-A777C16E16A5}"/>
              </a:ext>
            </a:extLst>
          </p:cNvPr>
          <p:cNvSpPr/>
          <p:nvPr/>
        </p:nvSpPr>
        <p:spPr>
          <a:xfrm>
            <a:off x="2362200" y="3124200"/>
            <a:ext cx="1524000" cy="1143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a:extLst>
              <a:ext uri="{FF2B5EF4-FFF2-40B4-BE49-F238E27FC236}">
                <a16:creationId xmlns:a16="http://schemas.microsoft.com/office/drawing/2014/main" id="{135B83E8-500D-4EF6-BA43-2BD14E520B61}"/>
              </a:ext>
            </a:extLst>
          </p:cNvPr>
          <p:cNvPicPr>
            <a:picLocks noChangeAspect="1"/>
          </p:cNvPicPr>
          <p:nvPr/>
        </p:nvPicPr>
        <p:blipFill>
          <a:blip r:embed="rId3"/>
          <a:stretch>
            <a:fillRect/>
          </a:stretch>
        </p:blipFill>
        <p:spPr>
          <a:xfrm>
            <a:off x="4419600" y="1143002"/>
            <a:ext cx="7239000" cy="4876798"/>
          </a:xfrm>
          <a:prstGeom prst="rect">
            <a:avLst/>
          </a:prstGeom>
        </p:spPr>
      </p:pic>
      <p:sp>
        <p:nvSpPr>
          <p:cNvPr id="6" name="Ok: Sağ 5">
            <a:extLst>
              <a:ext uri="{FF2B5EF4-FFF2-40B4-BE49-F238E27FC236}">
                <a16:creationId xmlns:a16="http://schemas.microsoft.com/office/drawing/2014/main" id="{EE064352-B1BE-4509-B60B-88AD857A01C2}"/>
              </a:ext>
            </a:extLst>
          </p:cNvPr>
          <p:cNvSpPr/>
          <p:nvPr/>
        </p:nvSpPr>
        <p:spPr>
          <a:xfrm rot="18939361">
            <a:off x="3752095" y="2680676"/>
            <a:ext cx="1228887" cy="397188"/>
          </a:xfrm>
          <a:prstGeom prst="rightArrow">
            <a:avLst>
              <a:gd name="adj1" fmla="val 50000"/>
              <a:gd name="adj2" fmla="val 4715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Ok: Sağ 1">
            <a:extLst>
              <a:ext uri="{FF2B5EF4-FFF2-40B4-BE49-F238E27FC236}">
                <a16:creationId xmlns:a16="http://schemas.microsoft.com/office/drawing/2014/main" id="{023D558B-04D8-4B72-91C7-DE61C0465FA1}"/>
              </a:ext>
            </a:extLst>
          </p:cNvPr>
          <p:cNvSpPr/>
          <p:nvPr/>
        </p:nvSpPr>
        <p:spPr>
          <a:xfrm>
            <a:off x="6172200" y="2307770"/>
            <a:ext cx="198677" cy="1306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Ok: Sağ 7">
            <a:extLst>
              <a:ext uri="{FF2B5EF4-FFF2-40B4-BE49-F238E27FC236}">
                <a16:creationId xmlns:a16="http://schemas.microsoft.com/office/drawing/2014/main" id="{C4F3E09C-3DA1-45FD-886D-D2932E5BB466}"/>
              </a:ext>
            </a:extLst>
          </p:cNvPr>
          <p:cNvSpPr/>
          <p:nvPr/>
        </p:nvSpPr>
        <p:spPr>
          <a:xfrm>
            <a:off x="6172200" y="2590800"/>
            <a:ext cx="198677" cy="1306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Ok: Sağ 9">
            <a:extLst>
              <a:ext uri="{FF2B5EF4-FFF2-40B4-BE49-F238E27FC236}">
                <a16:creationId xmlns:a16="http://schemas.microsoft.com/office/drawing/2014/main" id="{0C28A5B9-5B0E-4D32-9F43-D71AA9BC8119}"/>
              </a:ext>
            </a:extLst>
          </p:cNvPr>
          <p:cNvSpPr/>
          <p:nvPr/>
        </p:nvSpPr>
        <p:spPr>
          <a:xfrm>
            <a:off x="6232533" y="4016083"/>
            <a:ext cx="198677" cy="1306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Ok: Sağ 10">
            <a:extLst>
              <a:ext uri="{FF2B5EF4-FFF2-40B4-BE49-F238E27FC236}">
                <a16:creationId xmlns:a16="http://schemas.microsoft.com/office/drawing/2014/main" id="{737319CB-FC8A-43E1-976B-DB4603FB217F}"/>
              </a:ext>
            </a:extLst>
          </p:cNvPr>
          <p:cNvSpPr/>
          <p:nvPr/>
        </p:nvSpPr>
        <p:spPr>
          <a:xfrm>
            <a:off x="6232533" y="4334937"/>
            <a:ext cx="198677" cy="1306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Resim 6">
            <a:extLst>
              <a:ext uri="{FF2B5EF4-FFF2-40B4-BE49-F238E27FC236}">
                <a16:creationId xmlns:a16="http://schemas.microsoft.com/office/drawing/2014/main" id="{97127353-7412-4191-AA1B-7B8B606455D9}"/>
              </a:ext>
            </a:extLst>
          </p:cNvPr>
          <p:cNvPicPr>
            <a:picLocks noChangeAspect="1"/>
          </p:cNvPicPr>
          <p:nvPr/>
        </p:nvPicPr>
        <p:blipFill>
          <a:blip r:embed="rId4"/>
          <a:stretch>
            <a:fillRect/>
          </a:stretch>
        </p:blipFill>
        <p:spPr>
          <a:xfrm>
            <a:off x="10896600" y="76200"/>
            <a:ext cx="936605" cy="847404"/>
          </a:xfrm>
          <a:prstGeom prst="rect">
            <a:avLst/>
          </a:prstGeom>
        </p:spPr>
      </p:pic>
    </p:spTree>
    <p:extLst>
      <p:ext uri="{BB962C8B-B14F-4D97-AF65-F5344CB8AC3E}">
        <p14:creationId xmlns:p14="http://schemas.microsoft.com/office/powerpoint/2010/main" val="1143699059"/>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1A27BA49-95D6-4A36-8218-E9F9E1A6A0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507" y="1431150"/>
            <a:ext cx="10858986" cy="3995699"/>
          </a:xfrm>
          <a:prstGeom prst="rect">
            <a:avLst/>
          </a:prstGeom>
        </p:spPr>
      </p:pic>
      <p:sp>
        <p:nvSpPr>
          <p:cNvPr id="8" name="Dikdörtgen 7">
            <a:extLst>
              <a:ext uri="{FF2B5EF4-FFF2-40B4-BE49-F238E27FC236}">
                <a16:creationId xmlns:a16="http://schemas.microsoft.com/office/drawing/2014/main" id="{C51E3CDB-327B-4EEE-8DE0-7541CD8AF3BE}"/>
              </a:ext>
            </a:extLst>
          </p:cNvPr>
          <p:cNvSpPr/>
          <p:nvPr/>
        </p:nvSpPr>
        <p:spPr>
          <a:xfrm>
            <a:off x="1447800" y="1752600"/>
            <a:ext cx="4572000" cy="152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a:extLst>
              <a:ext uri="{FF2B5EF4-FFF2-40B4-BE49-F238E27FC236}">
                <a16:creationId xmlns:a16="http://schemas.microsoft.com/office/drawing/2014/main" id="{A45F7355-D28D-41D2-A698-E75757B8117A}"/>
              </a:ext>
            </a:extLst>
          </p:cNvPr>
          <p:cNvSpPr txBox="1"/>
          <p:nvPr/>
        </p:nvSpPr>
        <p:spPr>
          <a:xfrm>
            <a:off x="1828800" y="2971800"/>
            <a:ext cx="3733800" cy="369332"/>
          </a:xfrm>
          <a:prstGeom prst="rect">
            <a:avLst/>
          </a:prstGeom>
          <a:noFill/>
        </p:spPr>
        <p:txBody>
          <a:bodyPr wrap="square" rtlCol="0">
            <a:spAutoFit/>
          </a:bodyPr>
          <a:lstStyle/>
          <a:p>
            <a:r>
              <a:rPr lang="tr-TR" dirty="0" err="1">
                <a:solidFill>
                  <a:srgbClr val="FF0000"/>
                </a:solidFill>
              </a:rPr>
              <a:t>Xml</a:t>
            </a:r>
            <a:r>
              <a:rPr lang="tr-TR" dirty="0">
                <a:solidFill>
                  <a:srgbClr val="FF0000"/>
                </a:solidFill>
              </a:rPr>
              <a:t> yüklenince bilgiler otomatik çıkar.</a:t>
            </a:r>
          </a:p>
        </p:txBody>
      </p:sp>
      <p:sp>
        <p:nvSpPr>
          <p:cNvPr id="10" name="Dikdörtgen 9">
            <a:extLst>
              <a:ext uri="{FF2B5EF4-FFF2-40B4-BE49-F238E27FC236}">
                <a16:creationId xmlns:a16="http://schemas.microsoft.com/office/drawing/2014/main" id="{969A0A17-9F61-43B1-9653-866ED1691760}"/>
              </a:ext>
            </a:extLst>
          </p:cNvPr>
          <p:cNvSpPr/>
          <p:nvPr/>
        </p:nvSpPr>
        <p:spPr>
          <a:xfrm>
            <a:off x="6096000" y="1600200"/>
            <a:ext cx="5257800" cy="1676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Metin kutusu 10">
            <a:extLst>
              <a:ext uri="{FF2B5EF4-FFF2-40B4-BE49-F238E27FC236}">
                <a16:creationId xmlns:a16="http://schemas.microsoft.com/office/drawing/2014/main" id="{E678F06E-8C3C-45C5-8613-3BDBDD9C9D1A}"/>
              </a:ext>
            </a:extLst>
          </p:cNvPr>
          <p:cNvSpPr txBox="1"/>
          <p:nvPr/>
        </p:nvSpPr>
        <p:spPr>
          <a:xfrm>
            <a:off x="6648207" y="2602468"/>
            <a:ext cx="4743693" cy="646331"/>
          </a:xfrm>
          <a:prstGeom prst="rect">
            <a:avLst/>
          </a:prstGeom>
          <a:noFill/>
        </p:spPr>
        <p:txBody>
          <a:bodyPr wrap="square" rtlCol="0">
            <a:spAutoFit/>
          </a:bodyPr>
          <a:lstStyle/>
          <a:p>
            <a:r>
              <a:rPr lang="tr-TR" dirty="0">
                <a:solidFill>
                  <a:srgbClr val="FF0000"/>
                </a:solidFill>
              </a:rPr>
              <a:t>Faturayı kesen firma ile ilgili verilerin doğru ve eksiksiz olarak girilmesi gerekir.</a:t>
            </a:r>
          </a:p>
        </p:txBody>
      </p:sp>
      <p:pic>
        <p:nvPicPr>
          <p:cNvPr id="2" name="Resim 1">
            <a:extLst>
              <a:ext uri="{FF2B5EF4-FFF2-40B4-BE49-F238E27FC236}">
                <a16:creationId xmlns:a16="http://schemas.microsoft.com/office/drawing/2014/main" id="{6374961A-CC69-45C2-8E9F-F245031611F2}"/>
              </a:ext>
            </a:extLst>
          </p:cNvPr>
          <p:cNvPicPr>
            <a:picLocks noChangeAspect="1"/>
          </p:cNvPicPr>
          <p:nvPr/>
        </p:nvPicPr>
        <p:blipFill>
          <a:blip r:embed="rId3"/>
          <a:stretch>
            <a:fillRect/>
          </a:stretch>
        </p:blipFill>
        <p:spPr>
          <a:xfrm>
            <a:off x="10745688" y="76200"/>
            <a:ext cx="918376" cy="838200"/>
          </a:xfrm>
          <a:prstGeom prst="rect">
            <a:avLst/>
          </a:prstGeom>
        </p:spPr>
      </p:pic>
      <p:sp>
        <p:nvSpPr>
          <p:cNvPr id="3" name="Metin kutusu 2">
            <a:extLst>
              <a:ext uri="{FF2B5EF4-FFF2-40B4-BE49-F238E27FC236}">
                <a16:creationId xmlns:a16="http://schemas.microsoft.com/office/drawing/2014/main" id="{63B52B02-469E-4FBD-AD72-DD2050999754}"/>
              </a:ext>
            </a:extLst>
          </p:cNvPr>
          <p:cNvSpPr txBox="1"/>
          <p:nvPr/>
        </p:nvSpPr>
        <p:spPr>
          <a:xfrm>
            <a:off x="666507" y="5638800"/>
            <a:ext cx="10858986" cy="923330"/>
          </a:xfrm>
          <a:prstGeom prst="rect">
            <a:avLst/>
          </a:prstGeom>
          <a:noFill/>
        </p:spPr>
        <p:txBody>
          <a:bodyPr wrap="square" rtlCol="0">
            <a:spAutoFit/>
          </a:bodyPr>
          <a:lstStyle/>
          <a:p>
            <a:r>
              <a:rPr lang="tr-TR" dirty="0"/>
              <a:t>NOT: PGB-Test/Analiz Raporları Destek Ödeme Başvurularında: İcmal Tablosu sunulduğunda fatura ibrazı zorunlu olmasa da sistemde </a:t>
            </a:r>
            <a:r>
              <a:rPr lang="tr-TR" dirty="0" err="1"/>
              <a:t>hakediş</a:t>
            </a:r>
            <a:r>
              <a:rPr lang="tr-TR" dirty="0"/>
              <a:t> hesaplaması yapılabilmesi için tüm faturaların </a:t>
            </a:r>
            <a:r>
              <a:rPr lang="tr-TR" dirty="0" err="1"/>
              <a:t>XML’lerinin</a:t>
            </a:r>
            <a:r>
              <a:rPr lang="tr-TR" dirty="0"/>
              <a:t> bu kısma yüklenmesi gerekmektedir. Belge Açıklaması kısmına da her faturanın ilişkili olduğu rapor numarası girilmelidir.</a:t>
            </a:r>
          </a:p>
        </p:txBody>
      </p:sp>
    </p:spTree>
    <p:extLst>
      <p:ext uri="{BB962C8B-B14F-4D97-AF65-F5344CB8AC3E}">
        <p14:creationId xmlns:p14="http://schemas.microsoft.com/office/powerpoint/2010/main" val="1325798526"/>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058FFB7E-F716-412E-AD16-A108C0D6A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355678"/>
            <a:ext cx="10744200" cy="4291248"/>
          </a:xfrm>
          <a:prstGeom prst="rect">
            <a:avLst/>
          </a:prstGeom>
        </p:spPr>
      </p:pic>
      <p:sp>
        <p:nvSpPr>
          <p:cNvPr id="9" name="Oval 8">
            <a:extLst>
              <a:ext uri="{FF2B5EF4-FFF2-40B4-BE49-F238E27FC236}">
                <a16:creationId xmlns:a16="http://schemas.microsoft.com/office/drawing/2014/main" id="{A8430307-95D4-4AA1-91FD-627162F12A8F}"/>
              </a:ext>
            </a:extLst>
          </p:cNvPr>
          <p:cNvSpPr/>
          <p:nvPr/>
        </p:nvSpPr>
        <p:spPr>
          <a:xfrm>
            <a:off x="10363200" y="3429000"/>
            <a:ext cx="1143000" cy="457200"/>
          </a:xfrm>
          <a:prstGeom prst="ellipse">
            <a:avLst/>
          </a:prstGeom>
          <a:noFill/>
          <a:ln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Ok: Aşağı 9">
            <a:extLst>
              <a:ext uri="{FF2B5EF4-FFF2-40B4-BE49-F238E27FC236}">
                <a16:creationId xmlns:a16="http://schemas.microsoft.com/office/drawing/2014/main" id="{716F541D-9438-4CF5-9F9F-A6F333DA33E8}"/>
              </a:ext>
            </a:extLst>
          </p:cNvPr>
          <p:cNvSpPr/>
          <p:nvPr/>
        </p:nvSpPr>
        <p:spPr>
          <a:xfrm>
            <a:off x="10896600" y="3048000"/>
            <a:ext cx="304800" cy="381000"/>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Metin kutusu 10">
            <a:extLst>
              <a:ext uri="{FF2B5EF4-FFF2-40B4-BE49-F238E27FC236}">
                <a16:creationId xmlns:a16="http://schemas.microsoft.com/office/drawing/2014/main" id="{4BB01D7B-B7E3-43AA-9A35-5B7625231FA7}"/>
              </a:ext>
            </a:extLst>
          </p:cNvPr>
          <p:cNvSpPr txBox="1"/>
          <p:nvPr/>
        </p:nvSpPr>
        <p:spPr>
          <a:xfrm>
            <a:off x="9982200" y="2743200"/>
            <a:ext cx="1371600" cy="369332"/>
          </a:xfrm>
          <a:prstGeom prst="rect">
            <a:avLst/>
          </a:prstGeom>
          <a:noFill/>
        </p:spPr>
        <p:txBody>
          <a:bodyPr wrap="square" rtlCol="0">
            <a:spAutoFit/>
          </a:bodyPr>
          <a:lstStyle/>
          <a:p>
            <a:r>
              <a:rPr lang="tr-TR" dirty="0">
                <a:solidFill>
                  <a:srgbClr val="FF0000"/>
                </a:solidFill>
              </a:rPr>
              <a:t>Tıklayınız</a:t>
            </a:r>
          </a:p>
        </p:txBody>
      </p:sp>
      <p:sp>
        <p:nvSpPr>
          <p:cNvPr id="12" name="Oval 11">
            <a:extLst>
              <a:ext uri="{FF2B5EF4-FFF2-40B4-BE49-F238E27FC236}">
                <a16:creationId xmlns:a16="http://schemas.microsoft.com/office/drawing/2014/main" id="{EB7410BD-C2C5-4454-B603-1324436D0895}"/>
              </a:ext>
            </a:extLst>
          </p:cNvPr>
          <p:cNvSpPr/>
          <p:nvPr/>
        </p:nvSpPr>
        <p:spPr>
          <a:xfrm>
            <a:off x="5257800" y="2546866"/>
            <a:ext cx="2438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Metin kutusu 12">
            <a:extLst>
              <a:ext uri="{FF2B5EF4-FFF2-40B4-BE49-F238E27FC236}">
                <a16:creationId xmlns:a16="http://schemas.microsoft.com/office/drawing/2014/main" id="{B6563BB7-299E-4440-9A07-6F1EA2DB9F0C}"/>
              </a:ext>
            </a:extLst>
          </p:cNvPr>
          <p:cNvSpPr txBox="1"/>
          <p:nvPr/>
        </p:nvSpPr>
        <p:spPr>
          <a:xfrm>
            <a:off x="6857999" y="2988867"/>
            <a:ext cx="2819401" cy="369332"/>
          </a:xfrm>
          <a:prstGeom prst="rect">
            <a:avLst/>
          </a:prstGeom>
          <a:noFill/>
        </p:spPr>
        <p:txBody>
          <a:bodyPr wrap="square" rtlCol="0">
            <a:spAutoFit/>
          </a:bodyPr>
          <a:lstStyle/>
          <a:p>
            <a:r>
              <a:rPr lang="tr-TR" dirty="0">
                <a:solidFill>
                  <a:srgbClr val="FF0000"/>
                </a:solidFill>
              </a:rPr>
              <a:t>KDV hariç tutar girilmelidir.</a:t>
            </a:r>
          </a:p>
        </p:txBody>
      </p:sp>
      <p:sp>
        <p:nvSpPr>
          <p:cNvPr id="14" name="Metin kutusu 13">
            <a:extLst>
              <a:ext uri="{FF2B5EF4-FFF2-40B4-BE49-F238E27FC236}">
                <a16:creationId xmlns:a16="http://schemas.microsoft.com/office/drawing/2014/main" id="{ADCB0ADB-BFD3-4FAB-8F97-C8ADAF2FBED6}"/>
              </a:ext>
            </a:extLst>
          </p:cNvPr>
          <p:cNvSpPr txBox="1"/>
          <p:nvPr/>
        </p:nvSpPr>
        <p:spPr>
          <a:xfrm>
            <a:off x="838200" y="5707927"/>
            <a:ext cx="10363200" cy="923330"/>
          </a:xfrm>
          <a:prstGeom prst="rect">
            <a:avLst/>
          </a:prstGeom>
          <a:noFill/>
        </p:spPr>
        <p:txBody>
          <a:bodyPr wrap="square" rtlCol="0">
            <a:spAutoFit/>
          </a:bodyPr>
          <a:lstStyle/>
          <a:p>
            <a:r>
              <a:rPr lang="tr-TR" dirty="0"/>
              <a:t>Faturada yazan tüm kalemler her seferinde «ekle» tıklanarak satır </a:t>
            </a:r>
            <a:r>
              <a:rPr lang="tr-TR" dirty="0" err="1"/>
              <a:t>satır</a:t>
            </a:r>
            <a:r>
              <a:rPr lang="tr-TR" dirty="0"/>
              <a:t> girilmelidir. </a:t>
            </a:r>
          </a:p>
          <a:p>
            <a:r>
              <a:rPr lang="tr-TR" dirty="0"/>
              <a:t> (İstisna: Test-analiz raporlarına ilişkin faturalar KDV hariç olarak tek satır girilmeli, Ancak; Hızlı test bedeli </a:t>
            </a:r>
            <a:r>
              <a:rPr lang="tr-TR" dirty="0" err="1"/>
              <a:t>vb</a:t>
            </a:r>
            <a:r>
              <a:rPr lang="tr-TR" dirty="0"/>
              <a:t> desteklenmeyen ilave kalemler ayrı satırda belirtilmelidir.)</a:t>
            </a:r>
          </a:p>
        </p:txBody>
      </p:sp>
      <p:pic>
        <p:nvPicPr>
          <p:cNvPr id="2" name="Resim 1">
            <a:extLst>
              <a:ext uri="{FF2B5EF4-FFF2-40B4-BE49-F238E27FC236}">
                <a16:creationId xmlns:a16="http://schemas.microsoft.com/office/drawing/2014/main" id="{8C3CCF72-5B3C-4FED-B88F-F8FD408A9237}"/>
              </a:ext>
            </a:extLst>
          </p:cNvPr>
          <p:cNvPicPr>
            <a:picLocks noChangeAspect="1"/>
          </p:cNvPicPr>
          <p:nvPr/>
        </p:nvPicPr>
        <p:blipFill>
          <a:blip r:embed="rId3"/>
          <a:stretch>
            <a:fillRect/>
          </a:stretch>
        </p:blipFill>
        <p:spPr>
          <a:xfrm>
            <a:off x="10674325" y="69680"/>
            <a:ext cx="908075" cy="828798"/>
          </a:xfrm>
          <a:prstGeom prst="rect">
            <a:avLst/>
          </a:prstGeom>
        </p:spPr>
      </p:pic>
    </p:spTree>
    <p:extLst>
      <p:ext uri="{BB962C8B-B14F-4D97-AF65-F5344CB8AC3E}">
        <p14:creationId xmlns:p14="http://schemas.microsoft.com/office/powerpoint/2010/main" val="33834084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C706C51-5451-46C2-B405-A674C0ED8C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221" y="1338366"/>
            <a:ext cx="10820400" cy="4181268"/>
          </a:xfrm>
          <a:prstGeom prst="rect">
            <a:avLst/>
          </a:prstGeom>
        </p:spPr>
      </p:pic>
      <p:sp>
        <p:nvSpPr>
          <p:cNvPr id="6" name="Oval 5">
            <a:extLst>
              <a:ext uri="{FF2B5EF4-FFF2-40B4-BE49-F238E27FC236}">
                <a16:creationId xmlns:a16="http://schemas.microsoft.com/office/drawing/2014/main" id="{173AEED1-3D7D-4F1B-954A-9225D379C2A0}"/>
              </a:ext>
            </a:extLst>
          </p:cNvPr>
          <p:cNvSpPr/>
          <p:nvPr/>
        </p:nvSpPr>
        <p:spPr>
          <a:xfrm>
            <a:off x="10210800" y="4255532"/>
            <a:ext cx="1295400" cy="2744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Metin kutusu 6">
            <a:extLst>
              <a:ext uri="{FF2B5EF4-FFF2-40B4-BE49-F238E27FC236}">
                <a16:creationId xmlns:a16="http://schemas.microsoft.com/office/drawing/2014/main" id="{CFC58E08-B746-473F-8F4C-4CD3A0632270}"/>
              </a:ext>
            </a:extLst>
          </p:cNvPr>
          <p:cNvSpPr txBox="1"/>
          <p:nvPr/>
        </p:nvSpPr>
        <p:spPr>
          <a:xfrm>
            <a:off x="10210801" y="3886200"/>
            <a:ext cx="1441820" cy="369332"/>
          </a:xfrm>
          <a:prstGeom prst="rect">
            <a:avLst/>
          </a:prstGeom>
          <a:noFill/>
        </p:spPr>
        <p:txBody>
          <a:bodyPr wrap="square" rtlCol="0">
            <a:spAutoFit/>
          </a:bodyPr>
          <a:lstStyle/>
          <a:p>
            <a:r>
              <a:rPr lang="tr-TR" dirty="0">
                <a:solidFill>
                  <a:srgbClr val="FF0000"/>
                </a:solidFill>
              </a:rPr>
              <a:t>Tıklayınız</a:t>
            </a:r>
          </a:p>
        </p:txBody>
      </p:sp>
      <p:sp>
        <p:nvSpPr>
          <p:cNvPr id="8" name="Ok: Aşağı 7">
            <a:extLst>
              <a:ext uri="{FF2B5EF4-FFF2-40B4-BE49-F238E27FC236}">
                <a16:creationId xmlns:a16="http://schemas.microsoft.com/office/drawing/2014/main" id="{02A39701-9195-46B9-94C3-BE577BA661CD}"/>
              </a:ext>
            </a:extLst>
          </p:cNvPr>
          <p:cNvSpPr/>
          <p:nvPr/>
        </p:nvSpPr>
        <p:spPr>
          <a:xfrm rot="7280612">
            <a:off x="8681955" y="1776173"/>
            <a:ext cx="339593" cy="2194567"/>
          </a:xfrm>
          <a:prstGeom prst="downArrow">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Oval 8">
            <a:extLst>
              <a:ext uri="{FF2B5EF4-FFF2-40B4-BE49-F238E27FC236}">
                <a16:creationId xmlns:a16="http://schemas.microsoft.com/office/drawing/2014/main" id="{BB6C9FD0-6943-472D-91A4-AF73C00913FA}"/>
              </a:ext>
            </a:extLst>
          </p:cNvPr>
          <p:cNvSpPr/>
          <p:nvPr/>
        </p:nvSpPr>
        <p:spPr>
          <a:xfrm>
            <a:off x="5334000" y="2209800"/>
            <a:ext cx="24384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Metin kutusu 9">
            <a:extLst>
              <a:ext uri="{FF2B5EF4-FFF2-40B4-BE49-F238E27FC236}">
                <a16:creationId xmlns:a16="http://schemas.microsoft.com/office/drawing/2014/main" id="{9F046C0B-8F1E-4483-8F1C-5FF016C7251C}"/>
              </a:ext>
            </a:extLst>
          </p:cNvPr>
          <p:cNvSpPr txBox="1"/>
          <p:nvPr/>
        </p:nvSpPr>
        <p:spPr>
          <a:xfrm>
            <a:off x="8087336" y="1752600"/>
            <a:ext cx="1818664" cy="369332"/>
          </a:xfrm>
          <a:prstGeom prst="rect">
            <a:avLst/>
          </a:prstGeom>
          <a:noFill/>
        </p:spPr>
        <p:txBody>
          <a:bodyPr wrap="square" rtlCol="0">
            <a:spAutoFit/>
          </a:bodyPr>
          <a:lstStyle/>
          <a:p>
            <a:r>
              <a:rPr lang="tr-TR" dirty="0" err="1">
                <a:solidFill>
                  <a:srgbClr val="FF0000"/>
                </a:solidFill>
              </a:rPr>
              <a:t>Valör</a:t>
            </a:r>
            <a:r>
              <a:rPr lang="tr-TR" dirty="0">
                <a:solidFill>
                  <a:srgbClr val="FF0000"/>
                </a:solidFill>
              </a:rPr>
              <a:t> tarihi girilir.</a:t>
            </a:r>
          </a:p>
        </p:txBody>
      </p:sp>
      <p:sp>
        <p:nvSpPr>
          <p:cNvPr id="2" name="Metin kutusu 1">
            <a:extLst>
              <a:ext uri="{FF2B5EF4-FFF2-40B4-BE49-F238E27FC236}">
                <a16:creationId xmlns:a16="http://schemas.microsoft.com/office/drawing/2014/main" id="{A5152FC3-AA51-4B1A-9B45-6BF0B99FF36A}"/>
              </a:ext>
            </a:extLst>
          </p:cNvPr>
          <p:cNvSpPr txBox="1"/>
          <p:nvPr/>
        </p:nvSpPr>
        <p:spPr>
          <a:xfrm>
            <a:off x="762000" y="5638800"/>
            <a:ext cx="11125200" cy="646331"/>
          </a:xfrm>
          <a:prstGeom prst="rect">
            <a:avLst/>
          </a:prstGeom>
          <a:noFill/>
        </p:spPr>
        <p:txBody>
          <a:bodyPr wrap="square" rtlCol="0">
            <a:spAutoFit/>
          </a:bodyPr>
          <a:lstStyle/>
          <a:p>
            <a:r>
              <a:rPr lang="tr-TR" dirty="0"/>
              <a:t>Ödeme belgesi tarihi girildiğinde KURLAR otomatik olarak çıkar ve harcama tutarı sistem tarafından otomatik hesaplanır.</a:t>
            </a:r>
          </a:p>
        </p:txBody>
      </p:sp>
      <p:pic>
        <p:nvPicPr>
          <p:cNvPr id="3" name="Resim 2">
            <a:extLst>
              <a:ext uri="{FF2B5EF4-FFF2-40B4-BE49-F238E27FC236}">
                <a16:creationId xmlns:a16="http://schemas.microsoft.com/office/drawing/2014/main" id="{6B1D85A3-3D92-4AE7-8886-92ADC60994DA}"/>
              </a:ext>
            </a:extLst>
          </p:cNvPr>
          <p:cNvPicPr>
            <a:picLocks noChangeAspect="1"/>
          </p:cNvPicPr>
          <p:nvPr/>
        </p:nvPicPr>
        <p:blipFill>
          <a:blip r:embed="rId3"/>
          <a:stretch>
            <a:fillRect/>
          </a:stretch>
        </p:blipFill>
        <p:spPr>
          <a:xfrm>
            <a:off x="10688297" y="61207"/>
            <a:ext cx="964324" cy="880137"/>
          </a:xfrm>
          <a:prstGeom prst="rect">
            <a:avLst/>
          </a:prstGeom>
        </p:spPr>
      </p:pic>
    </p:spTree>
    <p:extLst>
      <p:ext uri="{BB962C8B-B14F-4D97-AF65-F5344CB8AC3E}">
        <p14:creationId xmlns:p14="http://schemas.microsoft.com/office/powerpoint/2010/main" val="3696355700"/>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3C3C5B4-6736-4101-B351-86F5FA4C8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781840"/>
            <a:ext cx="11125200" cy="2819400"/>
          </a:xfrm>
          <a:prstGeom prst="rect">
            <a:avLst/>
          </a:prstGeom>
        </p:spPr>
      </p:pic>
      <p:pic>
        <p:nvPicPr>
          <p:cNvPr id="5" name="Resim 4">
            <a:extLst>
              <a:ext uri="{FF2B5EF4-FFF2-40B4-BE49-F238E27FC236}">
                <a16:creationId xmlns:a16="http://schemas.microsoft.com/office/drawing/2014/main" id="{245AF9D1-F7F1-4F84-86CC-19EF218559C4}"/>
              </a:ext>
            </a:extLst>
          </p:cNvPr>
          <p:cNvPicPr>
            <a:picLocks noChangeAspect="1"/>
          </p:cNvPicPr>
          <p:nvPr/>
        </p:nvPicPr>
        <p:blipFill>
          <a:blip r:embed="rId3"/>
          <a:stretch>
            <a:fillRect/>
          </a:stretch>
        </p:blipFill>
        <p:spPr>
          <a:xfrm>
            <a:off x="1905000" y="4191000"/>
            <a:ext cx="9677400" cy="1849151"/>
          </a:xfrm>
          <a:prstGeom prst="rect">
            <a:avLst/>
          </a:prstGeom>
        </p:spPr>
      </p:pic>
      <p:sp>
        <p:nvSpPr>
          <p:cNvPr id="6" name="Oval 5">
            <a:extLst>
              <a:ext uri="{FF2B5EF4-FFF2-40B4-BE49-F238E27FC236}">
                <a16:creationId xmlns:a16="http://schemas.microsoft.com/office/drawing/2014/main" id="{48659B32-FCEB-4929-8328-F7AD2F84AF08}"/>
              </a:ext>
            </a:extLst>
          </p:cNvPr>
          <p:cNvSpPr/>
          <p:nvPr/>
        </p:nvSpPr>
        <p:spPr>
          <a:xfrm>
            <a:off x="6705600" y="1676399"/>
            <a:ext cx="990600" cy="3810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a:extLst>
              <a:ext uri="{FF2B5EF4-FFF2-40B4-BE49-F238E27FC236}">
                <a16:creationId xmlns:a16="http://schemas.microsoft.com/office/drawing/2014/main" id="{CB403FBD-F61E-4C58-9AA8-E939B08BDBD9}"/>
              </a:ext>
            </a:extLst>
          </p:cNvPr>
          <p:cNvSpPr txBox="1"/>
          <p:nvPr/>
        </p:nvSpPr>
        <p:spPr>
          <a:xfrm>
            <a:off x="4648200" y="1207388"/>
            <a:ext cx="10134600" cy="369332"/>
          </a:xfrm>
          <a:prstGeom prst="rect">
            <a:avLst/>
          </a:prstGeom>
          <a:noFill/>
        </p:spPr>
        <p:txBody>
          <a:bodyPr wrap="square" rtlCol="0">
            <a:spAutoFit/>
          </a:bodyPr>
          <a:lstStyle/>
          <a:p>
            <a:r>
              <a:rPr lang="tr-TR" b="1" dirty="0">
                <a:solidFill>
                  <a:srgbClr val="C00000"/>
                </a:solidFill>
              </a:rPr>
              <a:t>BAŞVURU EVRAKLARI</a:t>
            </a:r>
          </a:p>
        </p:txBody>
      </p:sp>
      <p:pic>
        <p:nvPicPr>
          <p:cNvPr id="4" name="Resim 3">
            <a:extLst>
              <a:ext uri="{FF2B5EF4-FFF2-40B4-BE49-F238E27FC236}">
                <a16:creationId xmlns:a16="http://schemas.microsoft.com/office/drawing/2014/main" id="{9CC3C49D-C911-45D6-BB12-545BBF7FB666}"/>
              </a:ext>
            </a:extLst>
          </p:cNvPr>
          <p:cNvPicPr>
            <a:picLocks noChangeAspect="1"/>
          </p:cNvPicPr>
          <p:nvPr/>
        </p:nvPicPr>
        <p:blipFill>
          <a:blip r:embed="rId4"/>
          <a:stretch>
            <a:fillRect/>
          </a:stretch>
        </p:blipFill>
        <p:spPr>
          <a:xfrm>
            <a:off x="10744200" y="56207"/>
            <a:ext cx="956441" cy="872942"/>
          </a:xfrm>
          <a:prstGeom prst="rect">
            <a:avLst/>
          </a:prstGeom>
        </p:spPr>
      </p:pic>
    </p:spTree>
    <p:extLst>
      <p:ext uri="{BB962C8B-B14F-4D97-AF65-F5344CB8AC3E}">
        <p14:creationId xmlns:p14="http://schemas.microsoft.com/office/powerpoint/2010/main" val="3474509271"/>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8F1FCBC-1203-40A6-9E2D-2A517909563B}"/>
              </a:ext>
            </a:extLst>
          </p:cNvPr>
          <p:cNvSpPr>
            <a:spLocks noGrp="1"/>
          </p:cNvSpPr>
          <p:nvPr>
            <p:ph type="title"/>
          </p:nvPr>
        </p:nvSpPr>
        <p:spPr/>
        <p:txBody>
          <a:bodyPr/>
          <a:lstStyle/>
          <a:p>
            <a:endParaRPr lang="tr-TR"/>
          </a:p>
        </p:txBody>
      </p:sp>
      <p:pic>
        <p:nvPicPr>
          <p:cNvPr id="5" name="Resim 4">
            <a:extLst>
              <a:ext uri="{FF2B5EF4-FFF2-40B4-BE49-F238E27FC236}">
                <a16:creationId xmlns:a16="http://schemas.microsoft.com/office/drawing/2014/main" id="{6B972A94-BAD0-45B2-B013-394E34E623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1447800"/>
            <a:ext cx="11506200" cy="2647444"/>
          </a:xfrm>
          <a:prstGeom prst="rect">
            <a:avLst/>
          </a:prstGeom>
        </p:spPr>
      </p:pic>
      <p:sp>
        <p:nvSpPr>
          <p:cNvPr id="6" name="Metin kutusu 5">
            <a:extLst>
              <a:ext uri="{FF2B5EF4-FFF2-40B4-BE49-F238E27FC236}">
                <a16:creationId xmlns:a16="http://schemas.microsoft.com/office/drawing/2014/main" id="{EE3B42EA-7F8E-46EF-9DCF-F271E2F50534}"/>
              </a:ext>
            </a:extLst>
          </p:cNvPr>
          <p:cNvSpPr txBox="1"/>
          <p:nvPr/>
        </p:nvSpPr>
        <p:spPr>
          <a:xfrm>
            <a:off x="342900" y="4095244"/>
            <a:ext cx="11506200" cy="2031325"/>
          </a:xfrm>
          <a:prstGeom prst="rect">
            <a:avLst/>
          </a:prstGeom>
          <a:noFill/>
        </p:spPr>
        <p:txBody>
          <a:bodyPr wrap="square" rtlCol="0">
            <a:spAutoFit/>
          </a:bodyPr>
          <a:lstStyle/>
          <a:p>
            <a:endParaRPr lang="tr-TR" b="0" i="0" dirty="0">
              <a:solidFill>
                <a:srgbClr val="000000"/>
              </a:solidFill>
              <a:effectLst/>
              <a:latin typeface="Arial" panose="020B0604020202020204" pitchFamily="34" charset="0"/>
            </a:endParaRPr>
          </a:p>
          <a:p>
            <a:r>
              <a:rPr lang="tr-TR" b="0" i="0" dirty="0">
                <a:solidFill>
                  <a:srgbClr val="000000"/>
                </a:solidFill>
                <a:effectLst/>
              </a:rPr>
              <a:t>Başvurunun yapılabilmesi için; inceleyici Kurum seçildikten sonra «GÖNDER» butonuna basılması gerekmektedir.</a:t>
            </a:r>
          </a:p>
          <a:p>
            <a:endParaRPr lang="tr-TR" b="0" i="0" dirty="0">
              <a:solidFill>
                <a:srgbClr val="000000"/>
              </a:solidFill>
              <a:effectLst/>
            </a:endParaRPr>
          </a:p>
          <a:p>
            <a:r>
              <a:rPr lang="tr-TR" b="0" i="0" dirty="0">
                <a:solidFill>
                  <a:srgbClr val="000000"/>
                </a:solidFill>
                <a:effectLst/>
              </a:rPr>
              <a:t>Eksikler ise mevzuatta tanımlı süreler içinde tamamlanarak Gönder butonuna tıklanmalıdır. </a:t>
            </a:r>
            <a:r>
              <a:rPr lang="tr-TR" b="0" i="0" dirty="0">
                <a:solidFill>
                  <a:srgbClr val="000000"/>
                </a:solidFill>
                <a:effectLst/>
                <a:highlight>
                  <a:srgbClr val="FFFF00"/>
                </a:highlight>
              </a:rPr>
              <a:t>Eksiklerin girilmiş olması tek başına bildirim niteliği taşımaz, mutlaka tekrar gönderilmelidir.</a:t>
            </a:r>
          </a:p>
          <a:p>
            <a:endParaRPr lang="tr-TR" dirty="0"/>
          </a:p>
          <a:p>
            <a:endParaRPr lang="tr-TR" dirty="0"/>
          </a:p>
        </p:txBody>
      </p:sp>
      <p:pic>
        <p:nvPicPr>
          <p:cNvPr id="3" name="Resim 2">
            <a:extLst>
              <a:ext uri="{FF2B5EF4-FFF2-40B4-BE49-F238E27FC236}">
                <a16:creationId xmlns:a16="http://schemas.microsoft.com/office/drawing/2014/main" id="{B2E05A9C-E94E-4610-B8D0-BDD0DE52B5A7}"/>
              </a:ext>
            </a:extLst>
          </p:cNvPr>
          <p:cNvPicPr>
            <a:picLocks noChangeAspect="1"/>
          </p:cNvPicPr>
          <p:nvPr/>
        </p:nvPicPr>
        <p:blipFill>
          <a:blip r:embed="rId3"/>
          <a:stretch>
            <a:fillRect/>
          </a:stretch>
        </p:blipFill>
        <p:spPr>
          <a:xfrm>
            <a:off x="11004737" y="154788"/>
            <a:ext cx="844363" cy="770649"/>
          </a:xfrm>
          <a:prstGeom prst="rect">
            <a:avLst/>
          </a:prstGeom>
        </p:spPr>
      </p:pic>
    </p:spTree>
    <p:extLst>
      <p:ext uri="{BB962C8B-B14F-4D97-AF65-F5344CB8AC3E}">
        <p14:creationId xmlns:p14="http://schemas.microsoft.com/office/powerpoint/2010/main" val="1329265101"/>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a:extLst>
              <a:ext uri="{FF2B5EF4-FFF2-40B4-BE49-F238E27FC236}">
                <a16:creationId xmlns:a16="http://schemas.microsoft.com/office/drawing/2014/main" id="{4222B1D9-D20C-4A9D-B85B-D80A0B4BBDC5}"/>
              </a:ext>
            </a:extLst>
          </p:cNvPr>
          <p:cNvSpPr>
            <a:spLocks noGrp="1"/>
          </p:cNvSpPr>
          <p:nvPr>
            <p:ph type="body" idx="1"/>
          </p:nvPr>
        </p:nvSpPr>
        <p:spPr>
          <a:xfrm>
            <a:off x="609600" y="1524000"/>
            <a:ext cx="10269093" cy="4616648"/>
          </a:xfrm>
        </p:spPr>
        <p:txBody>
          <a:bodyPr/>
          <a:lstStyle/>
          <a:p>
            <a:r>
              <a:rPr lang="tr-TR" i="0" dirty="0">
                <a:solidFill>
                  <a:srgbClr val="C00000"/>
                </a:solidFill>
                <a:latin typeface="+mn-lt"/>
              </a:rPr>
              <a:t>Hangi Başvuru Hangi İnceleyici Birime Gönderilmelidir?</a:t>
            </a:r>
          </a:p>
          <a:p>
            <a:endParaRPr lang="tr-TR" b="0" dirty="0">
              <a:latin typeface="+mn-lt"/>
            </a:endParaRPr>
          </a:p>
          <a:p>
            <a:r>
              <a:rPr lang="tr-TR" b="0" dirty="0">
                <a:latin typeface="+mn-lt"/>
              </a:rPr>
              <a:t>Yurt içi fuar başvuruları ve milli katılım fuar başvuruları </a:t>
            </a:r>
            <a:r>
              <a:rPr lang="tr-TR" b="0" dirty="0">
                <a:highlight>
                  <a:srgbClr val="FFFF00"/>
                </a:highlight>
                <a:latin typeface="+mn-lt"/>
              </a:rPr>
              <a:t>T.C. Ticaret Bakanlığı web sitesinde yayınlanan </a:t>
            </a:r>
            <a:r>
              <a:rPr lang="tr-TR" b="0" dirty="0" err="1">
                <a:highlight>
                  <a:srgbClr val="FFFF00"/>
                </a:highlight>
                <a:latin typeface="+mn-lt"/>
              </a:rPr>
              <a:t>excellerde</a:t>
            </a:r>
            <a:r>
              <a:rPr lang="tr-TR" b="0" dirty="0">
                <a:highlight>
                  <a:srgbClr val="FFFF00"/>
                </a:highlight>
                <a:latin typeface="+mn-lt"/>
              </a:rPr>
              <a:t> belirtilen yetkili İBGS ye </a:t>
            </a:r>
            <a:r>
              <a:rPr lang="tr-TR" b="0" dirty="0">
                <a:latin typeface="+mn-lt"/>
              </a:rPr>
              <a:t>DYS üzerinden iletilmelidir.</a:t>
            </a:r>
          </a:p>
          <a:p>
            <a:endParaRPr lang="tr-TR" b="0" dirty="0">
              <a:latin typeface="+mn-lt"/>
            </a:endParaRPr>
          </a:p>
          <a:p>
            <a:r>
              <a:rPr lang="tr-TR" b="0" dirty="0">
                <a:latin typeface="+mn-lt"/>
              </a:rPr>
              <a:t>2011/1 sayılı Pazar Araştırması ve Pazara Giriş Desteği başvuruları </a:t>
            </a:r>
            <a:r>
              <a:rPr lang="tr-TR" b="0" dirty="0">
                <a:highlight>
                  <a:srgbClr val="FFFF00"/>
                </a:highlight>
                <a:latin typeface="+mn-lt"/>
              </a:rPr>
              <a:t>ilgili Bölge Müdürlüğü’ne </a:t>
            </a:r>
            <a:r>
              <a:rPr lang="tr-TR" b="0" dirty="0">
                <a:latin typeface="+mn-lt"/>
              </a:rPr>
              <a:t>gönderilmelidir.</a:t>
            </a:r>
          </a:p>
          <a:p>
            <a:endParaRPr lang="tr-TR" b="0" dirty="0">
              <a:latin typeface="+mn-lt"/>
            </a:endParaRPr>
          </a:p>
          <a:p>
            <a:r>
              <a:rPr lang="tr-TR" b="0" dirty="0">
                <a:latin typeface="+mn-lt"/>
              </a:rPr>
              <a:t>Firmaların Diğer başvuruları ise firmanın </a:t>
            </a:r>
            <a:r>
              <a:rPr lang="tr-TR" b="0" dirty="0">
                <a:highlight>
                  <a:srgbClr val="FFFF00"/>
                </a:highlight>
                <a:latin typeface="+mn-lt"/>
              </a:rPr>
              <a:t>AKTİF olarak üyesi olduğu İBGS ye </a:t>
            </a:r>
            <a:r>
              <a:rPr lang="tr-TR" b="0" dirty="0">
                <a:latin typeface="+mn-lt"/>
              </a:rPr>
              <a:t>iletmesi gerekmektedir.</a:t>
            </a:r>
          </a:p>
          <a:p>
            <a:endParaRPr lang="tr-TR" b="0" dirty="0">
              <a:latin typeface="+mn-lt"/>
            </a:endParaRPr>
          </a:p>
          <a:p>
            <a:r>
              <a:rPr lang="tr-TR" b="0" dirty="0">
                <a:latin typeface="+mn-lt"/>
              </a:rPr>
              <a:t>Belirtilmesinde fayda görülen bir bilgi yoksa, başvurulara yazışma (dilekçe) eklenmesi zorunlu değildir.</a:t>
            </a:r>
          </a:p>
          <a:p>
            <a:endParaRPr lang="tr-TR" dirty="0"/>
          </a:p>
          <a:p>
            <a:r>
              <a:rPr lang="tr-TR" dirty="0"/>
              <a:t> </a:t>
            </a:r>
          </a:p>
          <a:p>
            <a:endParaRPr lang="tr-TR" dirty="0"/>
          </a:p>
        </p:txBody>
      </p:sp>
      <p:pic>
        <p:nvPicPr>
          <p:cNvPr id="2" name="Resim 1">
            <a:extLst>
              <a:ext uri="{FF2B5EF4-FFF2-40B4-BE49-F238E27FC236}">
                <a16:creationId xmlns:a16="http://schemas.microsoft.com/office/drawing/2014/main" id="{7887F031-EE3C-4070-B9E5-FEE7907B1FD0}"/>
              </a:ext>
            </a:extLst>
          </p:cNvPr>
          <p:cNvPicPr>
            <a:picLocks noChangeAspect="1"/>
          </p:cNvPicPr>
          <p:nvPr/>
        </p:nvPicPr>
        <p:blipFill>
          <a:blip r:embed="rId2"/>
          <a:stretch>
            <a:fillRect/>
          </a:stretch>
        </p:blipFill>
        <p:spPr>
          <a:xfrm>
            <a:off x="10668000" y="76200"/>
            <a:ext cx="978856" cy="893400"/>
          </a:xfrm>
          <a:prstGeom prst="rect">
            <a:avLst/>
          </a:prstGeom>
        </p:spPr>
      </p:pic>
    </p:spTree>
    <p:extLst>
      <p:ext uri="{BB962C8B-B14F-4D97-AF65-F5344CB8AC3E}">
        <p14:creationId xmlns:p14="http://schemas.microsoft.com/office/powerpoint/2010/main" val="1070193227"/>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ACF9234-DF9D-41C6-B016-0DE8260162A3}"/>
              </a:ext>
            </a:extLst>
          </p:cNvPr>
          <p:cNvSpPr>
            <a:spLocks noGrp="1"/>
          </p:cNvSpPr>
          <p:nvPr>
            <p:ph type="title"/>
          </p:nvPr>
        </p:nvSpPr>
        <p:spPr/>
        <p:txBody>
          <a:bodyPr/>
          <a:lstStyle/>
          <a:p>
            <a:endParaRPr lang="tr-TR"/>
          </a:p>
        </p:txBody>
      </p:sp>
      <p:sp>
        <p:nvSpPr>
          <p:cNvPr id="3" name="Metin Yer Tutucusu 2">
            <a:extLst>
              <a:ext uri="{FF2B5EF4-FFF2-40B4-BE49-F238E27FC236}">
                <a16:creationId xmlns:a16="http://schemas.microsoft.com/office/drawing/2014/main" id="{48D2FC4C-6FDD-4898-83E1-6ADB9873CD01}"/>
              </a:ext>
            </a:extLst>
          </p:cNvPr>
          <p:cNvSpPr>
            <a:spLocks noGrp="1"/>
          </p:cNvSpPr>
          <p:nvPr>
            <p:ph type="body" idx="1"/>
          </p:nvPr>
        </p:nvSpPr>
        <p:spPr>
          <a:xfrm>
            <a:off x="685800" y="1524000"/>
            <a:ext cx="10192893" cy="1138773"/>
          </a:xfrm>
        </p:spPr>
        <p:txBody>
          <a:bodyPr/>
          <a:lstStyle/>
          <a:p>
            <a:r>
              <a:rPr lang="tr-TR" sz="1800" b="0" i="0" dirty="0">
                <a:latin typeface="+mn-lt"/>
              </a:rPr>
              <a:t>Başvuru evraklarının yüklenmesi sırasında; sistem Hata/</a:t>
            </a:r>
            <a:r>
              <a:rPr lang="tr-TR" sz="1800" b="0" i="0" dirty="0" err="1">
                <a:latin typeface="+mn-lt"/>
              </a:rPr>
              <a:t>Error</a:t>
            </a:r>
            <a:r>
              <a:rPr lang="tr-TR" sz="1800" b="0" i="0" dirty="0">
                <a:latin typeface="+mn-lt"/>
              </a:rPr>
              <a:t> verdi ise bu durum güncelleme vb. çalışmalardan kaynaklanıyor olabilir. Böyle bir durumda;  başvuru taslağı sistem tarafından otomatik kaydedilmektedir. </a:t>
            </a:r>
            <a:r>
              <a:rPr lang="tr-TR" sz="1800" b="0" i="0" dirty="0">
                <a:solidFill>
                  <a:srgbClr val="000000"/>
                </a:solidFill>
                <a:effectLst/>
                <a:latin typeface="+mn-lt"/>
              </a:rPr>
              <a:t>Taslaklara ve gönderilen başvurulara, </a:t>
            </a:r>
            <a:r>
              <a:rPr lang="tr-TR" sz="1800" b="0" i="0" dirty="0">
                <a:solidFill>
                  <a:srgbClr val="000000"/>
                </a:solidFill>
                <a:effectLst/>
                <a:highlight>
                  <a:srgbClr val="00FF00"/>
                </a:highlight>
                <a:latin typeface="+mn-lt"/>
              </a:rPr>
              <a:t>sol ana menüde yer alan Başvuru Listem </a:t>
            </a:r>
            <a:r>
              <a:rPr lang="tr-TR" sz="1800" b="0" i="0" dirty="0">
                <a:solidFill>
                  <a:srgbClr val="000000"/>
                </a:solidFill>
                <a:effectLst/>
                <a:latin typeface="+mn-lt"/>
              </a:rPr>
              <a:t>sayfasından erişim sağlanabilir</a:t>
            </a:r>
            <a:r>
              <a:rPr lang="tr-TR" b="0" i="0" dirty="0">
                <a:solidFill>
                  <a:srgbClr val="000000"/>
                </a:solidFill>
                <a:effectLst/>
                <a:latin typeface="Arial" panose="020B0604020202020204" pitchFamily="34" charset="0"/>
              </a:rPr>
              <a:t>.</a:t>
            </a:r>
            <a:endParaRPr lang="tr-TR" b="0" i="0" dirty="0"/>
          </a:p>
        </p:txBody>
      </p:sp>
      <p:pic>
        <p:nvPicPr>
          <p:cNvPr id="5" name="Resim 4">
            <a:extLst>
              <a:ext uri="{FF2B5EF4-FFF2-40B4-BE49-F238E27FC236}">
                <a16:creationId xmlns:a16="http://schemas.microsoft.com/office/drawing/2014/main" id="{48CFB70D-CE14-409B-B4D8-2C2E6A144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3429000"/>
            <a:ext cx="6249091" cy="2583759"/>
          </a:xfrm>
          <a:prstGeom prst="rect">
            <a:avLst/>
          </a:prstGeom>
        </p:spPr>
      </p:pic>
      <p:pic>
        <p:nvPicPr>
          <p:cNvPr id="7" name="Resim 6">
            <a:extLst>
              <a:ext uri="{FF2B5EF4-FFF2-40B4-BE49-F238E27FC236}">
                <a16:creationId xmlns:a16="http://schemas.microsoft.com/office/drawing/2014/main" id="{73E8575D-D35F-4921-AA92-8B3BACD8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4206766"/>
            <a:ext cx="9047922" cy="1473756"/>
          </a:xfrm>
          <a:prstGeom prst="rect">
            <a:avLst/>
          </a:prstGeom>
        </p:spPr>
      </p:pic>
      <p:sp>
        <p:nvSpPr>
          <p:cNvPr id="8" name="Oval 7">
            <a:extLst>
              <a:ext uri="{FF2B5EF4-FFF2-40B4-BE49-F238E27FC236}">
                <a16:creationId xmlns:a16="http://schemas.microsoft.com/office/drawing/2014/main" id="{EDB68032-4918-4333-9FF3-473E5D53609F}"/>
              </a:ext>
            </a:extLst>
          </p:cNvPr>
          <p:cNvSpPr/>
          <p:nvPr/>
        </p:nvSpPr>
        <p:spPr>
          <a:xfrm>
            <a:off x="1676400" y="4038600"/>
            <a:ext cx="9906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Oval 8">
            <a:extLst>
              <a:ext uri="{FF2B5EF4-FFF2-40B4-BE49-F238E27FC236}">
                <a16:creationId xmlns:a16="http://schemas.microsoft.com/office/drawing/2014/main" id="{A7FABD9A-0BE4-4E2E-8AE3-DD251751D612}"/>
              </a:ext>
            </a:extLst>
          </p:cNvPr>
          <p:cNvSpPr/>
          <p:nvPr/>
        </p:nvSpPr>
        <p:spPr>
          <a:xfrm>
            <a:off x="8382000" y="5029200"/>
            <a:ext cx="1219200" cy="533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Metin kutusu 9">
            <a:extLst>
              <a:ext uri="{FF2B5EF4-FFF2-40B4-BE49-F238E27FC236}">
                <a16:creationId xmlns:a16="http://schemas.microsoft.com/office/drawing/2014/main" id="{3294D432-D57C-4E10-93E1-F7C9D2373354}"/>
              </a:ext>
            </a:extLst>
          </p:cNvPr>
          <p:cNvSpPr txBox="1"/>
          <p:nvPr/>
        </p:nvSpPr>
        <p:spPr>
          <a:xfrm>
            <a:off x="685800" y="2819400"/>
            <a:ext cx="10896600" cy="369332"/>
          </a:xfrm>
          <a:prstGeom prst="rect">
            <a:avLst/>
          </a:prstGeom>
          <a:noFill/>
        </p:spPr>
        <p:txBody>
          <a:bodyPr wrap="square" rtlCol="0">
            <a:spAutoFit/>
          </a:bodyPr>
          <a:lstStyle/>
          <a:p>
            <a:r>
              <a:rPr lang="tr-TR" b="1" dirty="0">
                <a:solidFill>
                  <a:srgbClr val="C00000"/>
                </a:solidFill>
              </a:rPr>
              <a:t>Dosya durumu kontrolü </a:t>
            </a:r>
            <a:r>
              <a:rPr lang="tr-TR" b="1" dirty="0"/>
              <a:t>«BAŞVURU LİSTEM» tabından yapılabilmektedir.</a:t>
            </a:r>
          </a:p>
        </p:txBody>
      </p:sp>
      <p:pic>
        <p:nvPicPr>
          <p:cNvPr id="4" name="Resim 3">
            <a:extLst>
              <a:ext uri="{FF2B5EF4-FFF2-40B4-BE49-F238E27FC236}">
                <a16:creationId xmlns:a16="http://schemas.microsoft.com/office/drawing/2014/main" id="{B27C96DF-E695-4EF3-BCD6-98F5996A888D}"/>
              </a:ext>
            </a:extLst>
          </p:cNvPr>
          <p:cNvPicPr>
            <a:picLocks noChangeAspect="1"/>
          </p:cNvPicPr>
          <p:nvPr/>
        </p:nvPicPr>
        <p:blipFill>
          <a:blip r:embed="rId4"/>
          <a:stretch>
            <a:fillRect/>
          </a:stretch>
        </p:blipFill>
        <p:spPr>
          <a:xfrm>
            <a:off x="10820400" y="137732"/>
            <a:ext cx="892738" cy="814800"/>
          </a:xfrm>
          <a:prstGeom prst="rect">
            <a:avLst/>
          </a:prstGeom>
        </p:spPr>
      </p:pic>
    </p:spTree>
    <p:extLst>
      <p:ext uri="{BB962C8B-B14F-4D97-AF65-F5344CB8AC3E}">
        <p14:creationId xmlns:p14="http://schemas.microsoft.com/office/powerpoint/2010/main" val="1799796615"/>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a:extLst>
              <a:ext uri="{FF2B5EF4-FFF2-40B4-BE49-F238E27FC236}">
                <a16:creationId xmlns:a16="http://schemas.microsoft.com/office/drawing/2014/main" id="{B7A63F84-4767-402C-A147-4C1462C0EB75}"/>
              </a:ext>
            </a:extLst>
          </p:cNvPr>
          <p:cNvSpPr>
            <a:spLocks noGrp="1"/>
          </p:cNvSpPr>
          <p:nvPr>
            <p:ph type="body" idx="1"/>
          </p:nvPr>
        </p:nvSpPr>
        <p:spPr>
          <a:xfrm>
            <a:off x="457200" y="1066800"/>
            <a:ext cx="10591800" cy="5293757"/>
          </a:xfrm>
        </p:spPr>
        <p:txBody>
          <a:bodyPr/>
          <a:lstStyle/>
          <a:p>
            <a:r>
              <a:rPr lang="tr-TR" sz="2400" i="0" u="sng" dirty="0">
                <a:solidFill>
                  <a:srgbClr val="C00000"/>
                </a:solidFill>
                <a:latin typeface="+mn-lt"/>
              </a:rPr>
              <a:t>                                      «Başvuru Listem» sekmesinde aşama detay/dosya durumları: </a:t>
            </a:r>
          </a:p>
          <a:p>
            <a:pPr>
              <a:lnSpc>
                <a:spcPct val="150000"/>
              </a:lnSpc>
            </a:pPr>
            <a:r>
              <a:rPr lang="tr-TR" i="0" dirty="0">
                <a:solidFill>
                  <a:srgbClr val="C00000"/>
                </a:solidFill>
                <a:latin typeface="+mn-lt"/>
              </a:rPr>
              <a:t>Taslak: </a:t>
            </a:r>
            <a:r>
              <a:rPr lang="tr-TR" i="0" dirty="0">
                <a:latin typeface="+mn-lt"/>
              </a:rPr>
              <a:t>Henüz başvuru dosyası hazırlanma aşamasındadır.</a:t>
            </a:r>
          </a:p>
          <a:p>
            <a:pPr>
              <a:lnSpc>
                <a:spcPct val="150000"/>
              </a:lnSpc>
            </a:pPr>
            <a:r>
              <a:rPr lang="tr-TR" i="0" dirty="0">
                <a:solidFill>
                  <a:srgbClr val="C00000"/>
                </a:solidFill>
                <a:latin typeface="+mn-lt"/>
              </a:rPr>
              <a:t>Başvuru Yapılan: </a:t>
            </a:r>
            <a:r>
              <a:rPr lang="tr-TR" i="0" dirty="0">
                <a:latin typeface="+mn-lt"/>
              </a:rPr>
              <a:t>Başvuru İlgili Birime iletilmiştir.</a:t>
            </a:r>
          </a:p>
          <a:p>
            <a:pPr>
              <a:lnSpc>
                <a:spcPct val="150000"/>
              </a:lnSpc>
            </a:pPr>
            <a:r>
              <a:rPr lang="tr-TR" i="0" dirty="0">
                <a:solidFill>
                  <a:srgbClr val="C00000"/>
                </a:solidFill>
                <a:latin typeface="+mn-lt"/>
              </a:rPr>
              <a:t>İncelemede: </a:t>
            </a:r>
            <a:r>
              <a:rPr lang="tr-TR" i="0" dirty="0">
                <a:latin typeface="+mn-lt"/>
              </a:rPr>
              <a:t>Başvuru ilgili uzman tarafından incelemeye alınmıştır.</a:t>
            </a:r>
          </a:p>
          <a:p>
            <a:pPr>
              <a:lnSpc>
                <a:spcPct val="150000"/>
              </a:lnSpc>
            </a:pPr>
            <a:r>
              <a:rPr lang="tr-TR" i="0" dirty="0">
                <a:solidFill>
                  <a:srgbClr val="C00000"/>
                </a:solidFill>
                <a:latin typeface="+mn-lt"/>
              </a:rPr>
              <a:t>Eksik Bekleyen/ Eksik Bilgi ve Belge: </a:t>
            </a:r>
            <a:r>
              <a:rPr lang="tr-TR" i="0" dirty="0">
                <a:latin typeface="+mn-lt"/>
              </a:rPr>
              <a:t>Uzman tarafından dosyada eksiklikler tespit edilmiştir ve yazışmalar kısmına tamamlanması beklenen eksik bilgi ve belgeler belirtilmiştir.</a:t>
            </a:r>
          </a:p>
          <a:p>
            <a:pPr>
              <a:lnSpc>
                <a:spcPct val="150000"/>
              </a:lnSpc>
            </a:pPr>
            <a:r>
              <a:rPr lang="tr-TR" i="0" dirty="0">
                <a:solidFill>
                  <a:srgbClr val="C00000"/>
                </a:solidFill>
                <a:latin typeface="+mn-lt"/>
              </a:rPr>
              <a:t>Eksik Tamamlanan: </a:t>
            </a:r>
            <a:r>
              <a:rPr lang="tr-TR" i="0" dirty="0">
                <a:solidFill>
                  <a:schemeClr val="tx1"/>
                </a:solidFill>
                <a:latin typeface="+mn-lt"/>
              </a:rPr>
              <a:t>Firma tarafından eksik evraklar hazırlanıp başvuru tekrar ilgili birime incelenmek üzere gönderilmiştir.</a:t>
            </a:r>
          </a:p>
          <a:p>
            <a:pPr>
              <a:lnSpc>
                <a:spcPct val="150000"/>
              </a:lnSpc>
            </a:pPr>
            <a:r>
              <a:rPr lang="tr-TR" i="0" dirty="0">
                <a:solidFill>
                  <a:srgbClr val="C00000"/>
                </a:solidFill>
                <a:latin typeface="+mn-lt"/>
              </a:rPr>
              <a:t>Görüş: </a:t>
            </a:r>
            <a:r>
              <a:rPr lang="tr-TR" i="0" dirty="0">
                <a:solidFill>
                  <a:schemeClr val="tx1"/>
                </a:solidFill>
                <a:latin typeface="+mn-lt"/>
              </a:rPr>
              <a:t>Dosya içeriği farklı birimlerin (Bakanlık/Müşavirlik vb.) görüşüne yada onayına sunulmuştur.</a:t>
            </a:r>
            <a:endParaRPr lang="tr-TR" i="0" dirty="0">
              <a:solidFill>
                <a:srgbClr val="C00000"/>
              </a:solidFill>
              <a:latin typeface="+mn-lt"/>
            </a:endParaRPr>
          </a:p>
          <a:p>
            <a:pPr>
              <a:lnSpc>
                <a:spcPct val="150000"/>
              </a:lnSpc>
            </a:pPr>
            <a:r>
              <a:rPr lang="tr-TR" i="0" dirty="0">
                <a:solidFill>
                  <a:srgbClr val="C00000"/>
                </a:solidFill>
                <a:latin typeface="+mn-lt"/>
              </a:rPr>
              <a:t>Onay</a:t>
            </a:r>
            <a:r>
              <a:rPr lang="tr-TR" i="0" dirty="0">
                <a:solidFill>
                  <a:schemeClr val="tx1"/>
                </a:solidFill>
                <a:latin typeface="+mn-lt"/>
              </a:rPr>
              <a:t>: Dosyanın incelenme süreci tamamlanmış, tahakkuk aşamasına gelinmiştir.</a:t>
            </a:r>
          </a:p>
          <a:p>
            <a:pPr>
              <a:lnSpc>
                <a:spcPct val="150000"/>
              </a:lnSpc>
            </a:pPr>
            <a:r>
              <a:rPr lang="tr-TR" i="0" dirty="0">
                <a:solidFill>
                  <a:srgbClr val="C00000"/>
                </a:solidFill>
                <a:latin typeface="+mn-lt"/>
              </a:rPr>
              <a:t>Ret: </a:t>
            </a:r>
            <a:r>
              <a:rPr lang="tr-TR" i="0" dirty="0">
                <a:solidFill>
                  <a:schemeClr val="tx1"/>
                </a:solidFill>
                <a:latin typeface="+mn-lt"/>
              </a:rPr>
              <a:t>Dosya içeriği çeşitli nedenlerle uygun görülmeyerek reddedilmiştir.</a:t>
            </a:r>
          </a:p>
          <a:p>
            <a:endParaRPr lang="tr-TR" i="0" dirty="0">
              <a:latin typeface="+mn-lt"/>
            </a:endParaRPr>
          </a:p>
        </p:txBody>
      </p:sp>
      <p:pic>
        <p:nvPicPr>
          <p:cNvPr id="2" name="Resim 1">
            <a:extLst>
              <a:ext uri="{FF2B5EF4-FFF2-40B4-BE49-F238E27FC236}">
                <a16:creationId xmlns:a16="http://schemas.microsoft.com/office/drawing/2014/main" id="{414AE5A0-D265-4422-8A9B-9BCFF7D9F2A7}"/>
              </a:ext>
            </a:extLst>
          </p:cNvPr>
          <p:cNvPicPr>
            <a:picLocks noChangeAspect="1"/>
          </p:cNvPicPr>
          <p:nvPr/>
        </p:nvPicPr>
        <p:blipFill>
          <a:blip r:embed="rId2"/>
          <a:stretch>
            <a:fillRect/>
          </a:stretch>
        </p:blipFill>
        <p:spPr>
          <a:xfrm>
            <a:off x="10820400" y="77345"/>
            <a:ext cx="920563" cy="840196"/>
          </a:xfrm>
          <a:prstGeom prst="rect">
            <a:avLst/>
          </a:prstGeom>
        </p:spPr>
      </p:pic>
    </p:spTree>
    <p:extLst>
      <p:ext uri="{BB962C8B-B14F-4D97-AF65-F5344CB8AC3E}">
        <p14:creationId xmlns:p14="http://schemas.microsoft.com/office/powerpoint/2010/main" val="240141751"/>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6F6150FF-6118-4E00-BDFF-47C4EB9ED7C0}"/>
              </a:ext>
            </a:extLst>
          </p:cNvPr>
          <p:cNvSpPr txBox="1"/>
          <p:nvPr/>
        </p:nvSpPr>
        <p:spPr>
          <a:xfrm>
            <a:off x="990600" y="1447800"/>
            <a:ext cx="10515600" cy="1200329"/>
          </a:xfrm>
          <a:prstGeom prst="rect">
            <a:avLst/>
          </a:prstGeom>
          <a:noFill/>
        </p:spPr>
        <p:txBody>
          <a:bodyPr wrap="square" rtlCol="0">
            <a:spAutoFit/>
          </a:bodyPr>
          <a:lstStyle/>
          <a:p>
            <a:r>
              <a:rPr lang="tr-TR" dirty="0"/>
              <a:t>İBGS tarafından incelenen başvurular için DYS dışında (telefon, mail, KEP gibi) başka bir yolla bildirim yapılmayacaktır. Bu yüzden yetkilendirilen firma sorumluları tarafından ara ara sistemden Gelen Kutusunu kontrol etmesi ve eksikliklerini zamanında tamamlanması gerekmektedir.</a:t>
            </a:r>
          </a:p>
          <a:p>
            <a:endParaRPr lang="tr-TR" dirty="0"/>
          </a:p>
        </p:txBody>
      </p:sp>
      <p:pic>
        <p:nvPicPr>
          <p:cNvPr id="5" name="Resim 4">
            <a:extLst>
              <a:ext uri="{FF2B5EF4-FFF2-40B4-BE49-F238E27FC236}">
                <a16:creationId xmlns:a16="http://schemas.microsoft.com/office/drawing/2014/main" id="{5BD8EA32-AE13-4EBA-A825-D40F7FA93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2590800"/>
            <a:ext cx="10210800" cy="3352800"/>
          </a:xfrm>
          <a:prstGeom prst="rect">
            <a:avLst/>
          </a:prstGeom>
        </p:spPr>
      </p:pic>
      <p:sp>
        <p:nvSpPr>
          <p:cNvPr id="6" name="Oval 5">
            <a:extLst>
              <a:ext uri="{FF2B5EF4-FFF2-40B4-BE49-F238E27FC236}">
                <a16:creationId xmlns:a16="http://schemas.microsoft.com/office/drawing/2014/main" id="{729C9680-E7E6-4F4E-A10E-5A48CE7117B4}"/>
              </a:ext>
            </a:extLst>
          </p:cNvPr>
          <p:cNvSpPr/>
          <p:nvPr/>
        </p:nvSpPr>
        <p:spPr>
          <a:xfrm>
            <a:off x="3048000" y="3010258"/>
            <a:ext cx="2362200" cy="7808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a:extLst>
              <a:ext uri="{FF2B5EF4-FFF2-40B4-BE49-F238E27FC236}">
                <a16:creationId xmlns:a16="http://schemas.microsoft.com/office/drawing/2014/main" id="{972D2740-3BA7-4EBA-AA32-F681967883C3}"/>
              </a:ext>
            </a:extLst>
          </p:cNvPr>
          <p:cNvPicPr>
            <a:picLocks noChangeAspect="1"/>
          </p:cNvPicPr>
          <p:nvPr/>
        </p:nvPicPr>
        <p:blipFill>
          <a:blip r:embed="rId3"/>
          <a:stretch>
            <a:fillRect/>
          </a:stretch>
        </p:blipFill>
        <p:spPr>
          <a:xfrm>
            <a:off x="10820400" y="98999"/>
            <a:ext cx="893396" cy="815401"/>
          </a:xfrm>
          <a:prstGeom prst="rect">
            <a:avLst/>
          </a:prstGeom>
        </p:spPr>
      </p:pic>
    </p:spTree>
    <p:extLst>
      <p:ext uri="{BB962C8B-B14F-4D97-AF65-F5344CB8AC3E}">
        <p14:creationId xmlns:p14="http://schemas.microsoft.com/office/powerpoint/2010/main" val="2706487838"/>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C06D1EA-0ED3-49F4-8633-B0664E72D5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785257"/>
            <a:ext cx="11113629" cy="1676400"/>
          </a:xfrm>
          <a:prstGeom prst="rect">
            <a:avLst/>
          </a:prstGeom>
        </p:spPr>
      </p:pic>
      <p:sp>
        <p:nvSpPr>
          <p:cNvPr id="4" name="Metin kutusu 3">
            <a:extLst>
              <a:ext uri="{FF2B5EF4-FFF2-40B4-BE49-F238E27FC236}">
                <a16:creationId xmlns:a16="http://schemas.microsoft.com/office/drawing/2014/main" id="{BFBE31C4-B044-419C-8BB1-725A7350E220}"/>
              </a:ext>
            </a:extLst>
          </p:cNvPr>
          <p:cNvSpPr txBox="1"/>
          <p:nvPr/>
        </p:nvSpPr>
        <p:spPr>
          <a:xfrm>
            <a:off x="838200" y="3962400"/>
            <a:ext cx="10896600" cy="2308324"/>
          </a:xfrm>
          <a:prstGeom prst="rect">
            <a:avLst/>
          </a:prstGeom>
          <a:noFill/>
        </p:spPr>
        <p:txBody>
          <a:bodyPr wrap="square" rtlCol="0">
            <a:spAutoFit/>
          </a:bodyPr>
          <a:lstStyle/>
          <a:p>
            <a:r>
              <a:rPr lang="tr-TR" dirty="0"/>
              <a:t>Gelen Kutusuna düşen Aşama detayı «Eksik Bilgi ve Belge» durumunda olan dosyanın içine tıklanarak «</a:t>
            </a:r>
            <a:r>
              <a:rPr lang="tr-TR" b="1" dirty="0"/>
              <a:t>Yazışmalar</a:t>
            </a:r>
            <a:r>
              <a:rPr lang="tr-TR" dirty="0"/>
              <a:t>» kutusu kontrol edilir.</a:t>
            </a:r>
          </a:p>
          <a:p>
            <a:endParaRPr lang="tr-TR" dirty="0"/>
          </a:p>
          <a:p>
            <a:r>
              <a:rPr lang="tr-TR" dirty="0"/>
              <a:t>Yazışmalar kutusu tıklandığında mavi düğmeye tıklanarak ilgili resmi yazı indirilir. İlk resmi eksiklik bildirimi yazısı tarihi «</a:t>
            </a:r>
            <a:r>
              <a:rPr lang="tr-TR" b="1" u="sng" dirty="0"/>
              <a:t>Eksiklik tamamlama süresi başlangıç tarihi</a:t>
            </a:r>
            <a:r>
              <a:rPr lang="tr-TR" dirty="0"/>
              <a:t>» olarak kabul edilmektedir.</a:t>
            </a:r>
          </a:p>
          <a:p>
            <a:endParaRPr lang="tr-TR" dirty="0"/>
          </a:p>
          <a:p>
            <a:r>
              <a:rPr lang="tr-TR" dirty="0"/>
              <a:t>Yukarıdaki ekran görüntüsünde görüldüğü üzere </a:t>
            </a:r>
            <a:r>
              <a:rPr lang="tr-TR" b="1" dirty="0"/>
              <a:t>Gönderici olarak görünen Uzman </a:t>
            </a:r>
            <a:r>
              <a:rPr lang="tr-TR" dirty="0"/>
              <a:t>dosyayı inceleyen kişidir. </a:t>
            </a:r>
          </a:p>
          <a:p>
            <a:endParaRPr lang="tr-TR" dirty="0"/>
          </a:p>
        </p:txBody>
      </p:sp>
      <p:sp>
        <p:nvSpPr>
          <p:cNvPr id="5" name="Oval 4">
            <a:extLst>
              <a:ext uri="{FF2B5EF4-FFF2-40B4-BE49-F238E27FC236}">
                <a16:creationId xmlns:a16="http://schemas.microsoft.com/office/drawing/2014/main" id="{CDA56253-2F73-4C73-8538-EC0779197713}"/>
              </a:ext>
            </a:extLst>
          </p:cNvPr>
          <p:cNvSpPr/>
          <p:nvPr/>
        </p:nvSpPr>
        <p:spPr>
          <a:xfrm>
            <a:off x="3124200" y="2057400"/>
            <a:ext cx="609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Ok: Sağ 5">
            <a:extLst>
              <a:ext uri="{FF2B5EF4-FFF2-40B4-BE49-F238E27FC236}">
                <a16:creationId xmlns:a16="http://schemas.microsoft.com/office/drawing/2014/main" id="{D8737CE4-461F-4ACF-8D97-C1BD058D5D23}"/>
              </a:ext>
            </a:extLst>
          </p:cNvPr>
          <p:cNvSpPr/>
          <p:nvPr/>
        </p:nvSpPr>
        <p:spPr>
          <a:xfrm>
            <a:off x="2133600" y="2057400"/>
            <a:ext cx="609600" cy="3810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a:extLst>
              <a:ext uri="{FF2B5EF4-FFF2-40B4-BE49-F238E27FC236}">
                <a16:creationId xmlns:a16="http://schemas.microsoft.com/office/drawing/2014/main" id="{2787EA9F-BAFC-449D-A3BF-0DCE9CA6B870}"/>
              </a:ext>
            </a:extLst>
          </p:cNvPr>
          <p:cNvPicPr>
            <a:picLocks noChangeAspect="1"/>
          </p:cNvPicPr>
          <p:nvPr/>
        </p:nvPicPr>
        <p:blipFill>
          <a:blip r:embed="rId3"/>
          <a:stretch>
            <a:fillRect/>
          </a:stretch>
        </p:blipFill>
        <p:spPr>
          <a:xfrm>
            <a:off x="10966637" y="152400"/>
            <a:ext cx="768163" cy="701101"/>
          </a:xfrm>
          <a:prstGeom prst="rect">
            <a:avLst/>
          </a:prstGeom>
        </p:spPr>
      </p:pic>
    </p:spTree>
    <p:extLst>
      <p:ext uri="{BB962C8B-B14F-4D97-AF65-F5344CB8AC3E}">
        <p14:creationId xmlns:p14="http://schemas.microsoft.com/office/powerpoint/2010/main" val="301233518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10DE7FD7-B197-4478-9C00-CA5C8C1AECC1}"/>
              </a:ext>
            </a:extLst>
          </p:cNvPr>
          <p:cNvSpPr txBox="1"/>
          <p:nvPr/>
        </p:nvSpPr>
        <p:spPr>
          <a:xfrm>
            <a:off x="609600" y="1859339"/>
            <a:ext cx="10820400" cy="3416320"/>
          </a:xfrm>
          <a:prstGeom prst="rect">
            <a:avLst/>
          </a:prstGeom>
          <a:noFill/>
        </p:spPr>
        <p:txBody>
          <a:bodyPr wrap="square" rtlCol="0">
            <a:spAutoFit/>
          </a:bodyPr>
          <a:lstStyle/>
          <a:p>
            <a:r>
              <a:rPr lang="tr-TR" b="1" dirty="0">
                <a:solidFill>
                  <a:srgbClr val="C00000"/>
                </a:solidFill>
              </a:rPr>
              <a:t>DYS üzerinden Başvuru yapmadan önce okunması önemli olan bilgi ve belgeler </a:t>
            </a:r>
          </a:p>
          <a:p>
            <a:pPr marL="285750" indent="-285750">
              <a:buFont typeface="Arial" panose="020B0604020202020204" pitchFamily="34" charset="0"/>
              <a:buChar char="•"/>
            </a:pPr>
            <a:endParaRPr lang="tr-TR" dirty="0"/>
          </a:p>
          <a:p>
            <a:pPr marL="285750" indent="-285750">
              <a:buFont typeface="Arial" panose="020B0604020202020204" pitchFamily="34" charset="0"/>
              <a:buChar char="•"/>
            </a:pPr>
            <a:r>
              <a:rPr lang="tr-TR" b="1" dirty="0"/>
              <a:t>Tebliğ/ Karar</a:t>
            </a:r>
          </a:p>
          <a:p>
            <a:pPr marL="285750" indent="-285750">
              <a:buFont typeface="Arial" panose="020B0604020202020204" pitchFamily="34" charset="0"/>
              <a:buChar char="•"/>
            </a:pPr>
            <a:endParaRPr lang="tr-TR" b="1" dirty="0"/>
          </a:p>
          <a:p>
            <a:pPr marL="285750" indent="-285750">
              <a:buFont typeface="Arial" panose="020B0604020202020204" pitchFamily="34" charset="0"/>
              <a:buChar char="•"/>
            </a:pPr>
            <a:r>
              <a:rPr lang="tr-TR" b="1" dirty="0"/>
              <a:t>Uygulama Usul ve Esasları Genelgesi</a:t>
            </a:r>
          </a:p>
          <a:p>
            <a:endParaRPr lang="tr-TR" b="1" dirty="0"/>
          </a:p>
          <a:p>
            <a:pPr marL="285750" indent="-285750">
              <a:buFont typeface="Arial" panose="020B0604020202020204" pitchFamily="34" charset="0"/>
              <a:buChar char="•"/>
            </a:pPr>
            <a:r>
              <a:rPr lang="tr-TR" b="1" dirty="0"/>
              <a:t>Dys Ekleri-  Başvuruda İbraz Edilmesi Gereken Bilgi ve Belge Listeleri </a:t>
            </a:r>
          </a:p>
          <a:p>
            <a:pPr marL="285750" indent="-285750">
              <a:buFont typeface="Arial" panose="020B0604020202020204" pitchFamily="34" charset="0"/>
              <a:buChar char="•"/>
            </a:pPr>
            <a:endParaRPr lang="tr-TR" b="1" dirty="0"/>
          </a:p>
          <a:p>
            <a:pPr marL="285750" indent="-285750">
              <a:buFont typeface="Arial" panose="020B0604020202020204" pitchFamily="34" charset="0"/>
              <a:buChar char="•"/>
            </a:pPr>
            <a:endParaRPr lang="tr-TR" b="1" dirty="0"/>
          </a:p>
          <a:p>
            <a:endParaRPr lang="tr-TR" b="1" dirty="0"/>
          </a:p>
          <a:p>
            <a:r>
              <a:rPr lang="tr-TR" b="1" dirty="0">
                <a:highlight>
                  <a:srgbClr val="FFFF00"/>
                </a:highlight>
              </a:rPr>
              <a:t>Zorunlu evraklar, başvuru süresi ve eksik evrak tamamlama sürelerine dikkat edilmesi her Tebliğ özelinde önem taşımaktadır.</a:t>
            </a:r>
          </a:p>
        </p:txBody>
      </p:sp>
      <p:pic>
        <p:nvPicPr>
          <p:cNvPr id="10" name="Resim 9">
            <a:extLst>
              <a:ext uri="{FF2B5EF4-FFF2-40B4-BE49-F238E27FC236}">
                <a16:creationId xmlns:a16="http://schemas.microsoft.com/office/drawing/2014/main" id="{088E587F-DD80-4BB6-816D-50A7FA6303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4034" y="1859339"/>
            <a:ext cx="4067966" cy="2755278"/>
          </a:xfrm>
          <a:prstGeom prst="rect">
            <a:avLst/>
          </a:prstGeom>
        </p:spPr>
      </p:pic>
      <p:pic>
        <p:nvPicPr>
          <p:cNvPr id="2" name="Resim 1">
            <a:extLst>
              <a:ext uri="{FF2B5EF4-FFF2-40B4-BE49-F238E27FC236}">
                <a16:creationId xmlns:a16="http://schemas.microsoft.com/office/drawing/2014/main" id="{CBA4456E-ECAC-4C09-B2DC-9D11074A7ED8}"/>
              </a:ext>
            </a:extLst>
          </p:cNvPr>
          <p:cNvPicPr>
            <a:picLocks noChangeAspect="1"/>
          </p:cNvPicPr>
          <p:nvPr/>
        </p:nvPicPr>
        <p:blipFill>
          <a:blip r:embed="rId3"/>
          <a:stretch>
            <a:fillRect/>
          </a:stretch>
        </p:blipFill>
        <p:spPr>
          <a:xfrm>
            <a:off x="10744200" y="76200"/>
            <a:ext cx="1001865" cy="914400"/>
          </a:xfrm>
          <a:prstGeom prst="rect">
            <a:avLst/>
          </a:prstGeom>
        </p:spPr>
      </p:pic>
    </p:spTree>
    <p:extLst>
      <p:ext uri="{BB962C8B-B14F-4D97-AF65-F5344CB8AC3E}">
        <p14:creationId xmlns:p14="http://schemas.microsoft.com/office/powerpoint/2010/main" val="3976299794"/>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09DB6A93-228E-4CE0-9D8D-9AE68B39408A}"/>
              </a:ext>
            </a:extLst>
          </p:cNvPr>
          <p:cNvSpPr txBox="1"/>
          <p:nvPr/>
        </p:nvSpPr>
        <p:spPr>
          <a:xfrm>
            <a:off x="1066800" y="1524000"/>
            <a:ext cx="10363200" cy="3139321"/>
          </a:xfrm>
          <a:prstGeom prst="rect">
            <a:avLst/>
          </a:prstGeom>
          <a:noFill/>
        </p:spPr>
        <p:txBody>
          <a:bodyPr wrap="square" rtlCol="0">
            <a:spAutoFit/>
          </a:bodyPr>
          <a:lstStyle/>
          <a:p>
            <a:pPr algn="just"/>
            <a:r>
              <a:rPr lang="tr-TR" sz="2000" b="0" i="0" dirty="0">
                <a:solidFill>
                  <a:srgbClr val="000000"/>
                </a:solidFill>
                <a:effectLst/>
              </a:rPr>
              <a:t>Gönderilen başvuru üzerinde düzenleme yapılamaz! </a:t>
            </a:r>
          </a:p>
          <a:p>
            <a:pPr algn="just"/>
            <a:endParaRPr lang="tr-TR" sz="2000" b="0" i="0" dirty="0">
              <a:solidFill>
                <a:srgbClr val="000000"/>
              </a:solidFill>
              <a:effectLst/>
            </a:endParaRPr>
          </a:p>
          <a:p>
            <a:pPr algn="just"/>
            <a:r>
              <a:rPr lang="tr-TR" sz="2000" b="0" i="0" dirty="0">
                <a:solidFill>
                  <a:srgbClr val="000000"/>
                </a:solidFill>
                <a:effectLst/>
              </a:rPr>
              <a:t>Düzenleme için incelemeci birimin dosyayı eksik talebiyle iletmesi gerekir. </a:t>
            </a:r>
          </a:p>
          <a:p>
            <a:pPr algn="just"/>
            <a:r>
              <a:rPr lang="tr-TR" sz="2000" b="0" i="0" dirty="0">
                <a:solidFill>
                  <a:srgbClr val="000000"/>
                </a:solidFill>
                <a:effectLst/>
              </a:rPr>
              <a:t>EKSİK BELGE talebinde </a:t>
            </a:r>
            <a:r>
              <a:rPr lang="tr-TR" sz="2000" b="0" i="0" u="sng" dirty="0">
                <a:solidFill>
                  <a:srgbClr val="000000"/>
                </a:solidFill>
                <a:effectLst/>
              </a:rPr>
              <a:t>sadece dosyadaki belge alanlarında</a:t>
            </a:r>
            <a:r>
              <a:rPr lang="tr-TR" sz="2000" b="0" i="0" dirty="0">
                <a:solidFill>
                  <a:srgbClr val="000000"/>
                </a:solidFill>
                <a:effectLst/>
              </a:rPr>
              <a:t>, EKSİK BİLGİ VE BELGE talebinde ise </a:t>
            </a:r>
            <a:r>
              <a:rPr lang="tr-TR" sz="2000" b="0" i="0" u="sng" dirty="0">
                <a:solidFill>
                  <a:srgbClr val="000000"/>
                </a:solidFill>
                <a:effectLst/>
              </a:rPr>
              <a:t>tüm dosyada </a:t>
            </a:r>
            <a:r>
              <a:rPr lang="tr-TR" sz="2000" b="0" i="0" dirty="0">
                <a:solidFill>
                  <a:srgbClr val="000000"/>
                </a:solidFill>
                <a:effectLst/>
              </a:rPr>
              <a:t>düzenleme yapabilirsiniz. </a:t>
            </a:r>
          </a:p>
          <a:p>
            <a:pPr algn="just"/>
            <a:endParaRPr lang="tr-TR" sz="2000" b="1" dirty="0">
              <a:solidFill>
                <a:srgbClr val="C00000"/>
              </a:solidFill>
            </a:endParaRPr>
          </a:p>
          <a:p>
            <a:pPr algn="just"/>
            <a:r>
              <a:rPr lang="tr-TR" sz="2000" b="1" dirty="0">
                <a:solidFill>
                  <a:srgbClr val="C00000"/>
                </a:solidFill>
              </a:rPr>
              <a:t>«Yazışmalar» bölümünde yer alan İlgili Uzman tarafından hazırlanan Resmi Eksik Bildirim yazısında belirtilmeyen bilgi ve belgeler dışında başvuru içinde </a:t>
            </a:r>
            <a:r>
              <a:rPr lang="tr-TR" sz="2000" b="1" u="sng" dirty="0">
                <a:solidFill>
                  <a:srgbClr val="C00000"/>
                </a:solidFill>
              </a:rPr>
              <a:t>evrak silme, evrak değiştirme, bilgi değiştirme </a:t>
            </a:r>
            <a:r>
              <a:rPr lang="tr-TR" sz="2000" b="1" dirty="0">
                <a:solidFill>
                  <a:srgbClr val="C00000"/>
                </a:solidFill>
              </a:rPr>
              <a:t>gibi herhangi bir düzenleme yapılmamalıdır.</a:t>
            </a:r>
          </a:p>
          <a:p>
            <a:endParaRPr lang="tr-TR" dirty="0"/>
          </a:p>
        </p:txBody>
      </p:sp>
      <p:pic>
        <p:nvPicPr>
          <p:cNvPr id="3" name="Resim 2">
            <a:extLst>
              <a:ext uri="{FF2B5EF4-FFF2-40B4-BE49-F238E27FC236}">
                <a16:creationId xmlns:a16="http://schemas.microsoft.com/office/drawing/2014/main" id="{AA9E3A44-DDB3-4BFF-9C0C-B7223D731EBD}"/>
              </a:ext>
            </a:extLst>
          </p:cNvPr>
          <p:cNvPicPr>
            <a:picLocks noChangeAspect="1"/>
          </p:cNvPicPr>
          <p:nvPr/>
        </p:nvPicPr>
        <p:blipFill>
          <a:blip r:embed="rId2"/>
          <a:stretch>
            <a:fillRect/>
          </a:stretch>
        </p:blipFill>
        <p:spPr>
          <a:xfrm>
            <a:off x="10896600" y="76200"/>
            <a:ext cx="917481" cy="837383"/>
          </a:xfrm>
          <a:prstGeom prst="rect">
            <a:avLst/>
          </a:prstGeom>
        </p:spPr>
      </p:pic>
    </p:spTree>
    <p:extLst>
      <p:ext uri="{BB962C8B-B14F-4D97-AF65-F5344CB8AC3E}">
        <p14:creationId xmlns:p14="http://schemas.microsoft.com/office/powerpoint/2010/main" val="1544557107"/>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CA68231C-73A4-48B0-A0C4-F9E2EC665C3E}"/>
              </a:ext>
            </a:extLst>
          </p:cNvPr>
          <p:cNvSpPr txBox="1"/>
          <p:nvPr/>
        </p:nvSpPr>
        <p:spPr>
          <a:xfrm>
            <a:off x="990600" y="1452005"/>
            <a:ext cx="9829800" cy="2308324"/>
          </a:xfrm>
          <a:prstGeom prst="rect">
            <a:avLst/>
          </a:prstGeom>
          <a:noFill/>
        </p:spPr>
        <p:txBody>
          <a:bodyPr wrap="square">
            <a:spAutoFit/>
          </a:bodyPr>
          <a:lstStyle/>
          <a:p>
            <a:r>
              <a:rPr lang="tr-TR" dirty="0"/>
              <a:t>Eksiklerini süresinde tamamlamayan firmaların ilgili durumu fark etmeleri halinde «yazışmalar» dan Dış yazışma seçeneği seçilerek durumu anlatacakları dilekçe ile dosyayı </a:t>
            </a:r>
            <a:r>
              <a:rPr lang="tr-TR" dirty="0">
                <a:highlight>
                  <a:srgbClr val="FFFF00"/>
                </a:highlight>
              </a:rPr>
              <a:t>olumsuz sonuçlandırılmak üzere ilgili İBGS ye geri göndermeleri gerekmektedir.</a:t>
            </a:r>
          </a:p>
          <a:p>
            <a:endParaRPr lang="tr-TR" dirty="0"/>
          </a:p>
          <a:p>
            <a:r>
              <a:rPr lang="tr-TR" dirty="0"/>
              <a:t>Eksikleri süresinde tamamlanan dosyalar için İBGS tarafından mail yolu ile </a:t>
            </a:r>
            <a:r>
              <a:rPr lang="tr-TR" dirty="0">
                <a:highlight>
                  <a:srgbClr val="FFFF00"/>
                </a:highlight>
              </a:rPr>
              <a:t>Maliye ve SGK ya Borç Durumlarına ilişkin sorgulanabilir yazıları </a:t>
            </a:r>
            <a:r>
              <a:rPr lang="tr-TR" dirty="0"/>
              <a:t>talep edecek ve borç görünüyorsa </a:t>
            </a:r>
            <a:r>
              <a:rPr lang="tr-TR" dirty="0" err="1"/>
              <a:t>hakedişten</a:t>
            </a:r>
            <a:r>
              <a:rPr lang="tr-TR" dirty="0"/>
              <a:t> mahsup edilmek suretiyle dosyalar sonuçlandırılacaktır. </a:t>
            </a:r>
          </a:p>
          <a:p>
            <a:endParaRPr lang="tr-TR" dirty="0"/>
          </a:p>
        </p:txBody>
      </p:sp>
      <p:pic>
        <p:nvPicPr>
          <p:cNvPr id="7" name="Resim 6">
            <a:extLst>
              <a:ext uri="{FF2B5EF4-FFF2-40B4-BE49-F238E27FC236}">
                <a16:creationId xmlns:a16="http://schemas.microsoft.com/office/drawing/2014/main" id="{890DD4FD-66DD-4956-8F91-AA262361F3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3657600"/>
            <a:ext cx="6512768" cy="2133600"/>
          </a:xfrm>
          <a:prstGeom prst="rect">
            <a:avLst/>
          </a:prstGeom>
        </p:spPr>
      </p:pic>
      <p:pic>
        <p:nvPicPr>
          <p:cNvPr id="9" name="Resim 8">
            <a:extLst>
              <a:ext uri="{FF2B5EF4-FFF2-40B4-BE49-F238E27FC236}">
                <a16:creationId xmlns:a16="http://schemas.microsoft.com/office/drawing/2014/main" id="{FD2C57ED-CC75-46E4-A90C-0056A8F7F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3533822"/>
            <a:ext cx="4772691" cy="2315015"/>
          </a:xfrm>
          <a:prstGeom prst="rect">
            <a:avLst/>
          </a:prstGeom>
        </p:spPr>
      </p:pic>
      <p:pic>
        <p:nvPicPr>
          <p:cNvPr id="2" name="Resim 1">
            <a:extLst>
              <a:ext uri="{FF2B5EF4-FFF2-40B4-BE49-F238E27FC236}">
                <a16:creationId xmlns:a16="http://schemas.microsoft.com/office/drawing/2014/main" id="{F7637834-9C50-49EE-810C-277D6F470BA7}"/>
              </a:ext>
            </a:extLst>
          </p:cNvPr>
          <p:cNvPicPr>
            <a:picLocks noChangeAspect="1"/>
          </p:cNvPicPr>
          <p:nvPr/>
        </p:nvPicPr>
        <p:blipFill>
          <a:blip r:embed="rId4"/>
          <a:stretch>
            <a:fillRect/>
          </a:stretch>
        </p:blipFill>
        <p:spPr>
          <a:xfrm>
            <a:off x="10820400" y="76200"/>
            <a:ext cx="920563" cy="840196"/>
          </a:xfrm>
          <a:prstGeom prst="rect">
            <a:avLst/>
          </a:prstGeom>
        </p:spPr>
      </p:pic>
    </p:spTree>
    <p:extLst>
      <p:ext uri="{BB962C8B-B14F-4D97-AF65-F5344CB8AC3E}">
        <p14:creationId xmlns:p14="http://schemas.microsoft.com/office/powerpoint/2010/main" val="3956778883"/>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D0C9A25-FEE4-47AC-B6BE-4A4C11B5A84F}"/>
              </a:ext>
            </a:extLst>
          </p:cNvPr>
          <p:cNvSpPr>
            <a:spLocks noGrp="1"/>
          </p:cNvSpPr>
          <p:nvPr>
            <p:ph type="title"/>
          </p:nvPr>
        </p:nvSpPr>
        <p:spPr/>
        <p:txBody>
          <a:bodyPr/>
          <a:lstStyle/>
          <a:p>
            <a:endParaRPr lang="tr-TR"/>
          </a:p>
        </p:txBody>
      </p:sp>
      <p:pic>
        <p:nvPicPr>
          <p:cNvPr id="8" name="Resim 7">
            <a:extLst>
              <a:ext uri="{FF2B5EF4-FFF2-40B4-BE49-F238E27FC236}">
                <a16:creationId xmlns:a16="http://schemas.microsoft.com/office/drawing/2014/main" id="{979708D3-F309-4418-A5DC-58D1C195E17F}"/>
              </a:ext>
            </a:extLst>
          </p:cNvPr>
          <p:cNvPicPr>
            <a:picLocks noChangeAspect="1"/>
          </p:cNvPicPr>
          <p:nvPr/>
        </p:nvPicPr>
        <p:blipFill>
          <a:blip r:embed="rId2"/>
          <a:stretch>
            <a:fillRect/>
          </a:stretch>
        </p:blipFill>
        <p:spPr>
          <a:xfrm>
            <a:off x="533400" y="1524000"/>
            <a:ext cx="9269888" cy="4114800"/>
          </a:xfrm>
          <a:prstGeom prst="rect">
            <a:avLst/>
          </a:prstGeom>
        </p:spPr>
      </p:pic>
      <p:sp>
        <p:nvSpPr>
          <p:cNvPr id="9" name="Ok: Sağ 8">
            <a:extLst>
              <a:ext uri="{FF2B5EF4-FFF2-40B4-BE49-F238E27FC236}">
                <a16:creationId xmlns:a16="http://schemas.microsoft.com/office/drawing/2014/main" id="{7E5A6FB9-EC2D-4A13-90B5-D7D7E1723FE5}"/>
              </a:ext>
            </a:extLst>
          </p:cNvPr>
          <p:cNvSpPr/>
          <p:nvPr/>
        </p:nvSpPr>
        <p:spPr>
          <a:xfrm rot="10800000">
            <a:off x="2057400" y="2514600"/>
            <a:ext cx="762000" cy="3048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1" name="Resim 10">
            <a:extLst>
              <a:ext uri="{FF2B5EF4-FFF2-40B4-BE49-F238E27FC236}">
                <a16:creationId xmlns:a16="http://schemas.microsoft.com/office/drawing/2014/main" id="{A2CE5EAC-459F-470F-BD07-101BFBF27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799" y="2819401"/>
            <a:ext cx="9595945" cy="3200398"/>
          </a:xfrm>
          <a:prstGeom prst="rect">
            <a:avLst/>
          </a:prstGeom>
        </p:spPr>
      </p:pic>
      <p:sp>
        <p:nvSpPr>
          <p:cNvPr id="12" name="Oval 11">
            <a:extLst>
              <a:ext uri="{FF2B5EF4-FFF2-40B4-BE49-F238E27FC236}">
                <a16:creationId xmlns:a16="http://schemas.microsoft.com/office/drawing/2014/main" id="{4538D92F-2BBD-43DB-A05D-C2CEA6397658}"/>
              </a:ext>
            </a:extLst>
          </p:cNvPr>
          <p:cNvSpPr/>
          <p:nvPr/>
        </p:nvSpPr>
        <p:spPr>
          <a:xfrm>
            <a:off x="9906000" y="2514600"/>
            <a:ext cx="838200" cy="762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Oval 12">
            <a:extLst>
              <a:ext uri="{FF2B5EF4-FFF2-40B4-BE49-F238E27FC236}">
                <a16:creationId xmlns:a16="http://schemas.microsoft.com/office/drawing/2014/main" id="{B1200F91-D5B8-46B3-9CAF-88531564A2E7}"/>
              </a:ext>
            </a:extLst>
          </p:cNvPr>
          <p:cNvSpPr/>
          <p:nvPr/>
        </p:nvSpPr>
        <p:spPr>
          <a:xfrm>
            <a:off x="9803288" y="4114802"/>
            <a:ext cx="712312" cy="167639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Metin kutusu 13">
            <a:extLst>
              <a:ext uri="{FF2B5EF4-FFF2-40B4-BE49-F238E27FC236}">
                <a16:creationId xmlns:a16="http://schemas.microsoft.com/office/drawing/2014/main" id="{3F7F0B48-9257-4EAE-A5BE-934AA6DE8DA4}"/>
              </a:ext>
            </a:extLst>
          </p:cNvPr>
          <p:cNvSpPr txBox="1"/>
          <p:nvPr/>
        </p:nvSpPr>
        <p:spPr>
          <a:xfrm>
            <a:off x="3048000" y="1110735"/>
            <a:ext cx="8001000" cy="369332"/>
          </a:xfrm>
          <a:prstGeom prst="rect">
            <a:avLst/>
          </a:prstGeom>
          <a:noFill/>
        </p:spPr>
        <p:txBody>
          <a:bodyPr wrap="square" rtlCol="0">
            <a:spAutoFit/>
          </a:bodyPr>
          <a:lstStyle/>
          <a:p>
            <a:r>
              <a:rPr lang="tr-TR" b="1" dirty="0">
                <a:solidFill>
                  <a:srgbClr val="C00000"/>
                </a:solidFill>
              </a:rPr>
              <a:t>DESTEK ÖDEME LİSTESİ:  </a:t>
            </a:r>
            <a:r>
              <a:rPr lang="tr-TR" b="1" dirty="0"/>
              <a:t>Sonuçlanan Dosya- </a:t>
            </a:r>
            <a:r>
              <a:rPr lang="tr-TR" b="1" dirty="0" err="1"/>
              <a:t>Hakediş</a:t>
            </a:r>
            <a:r>
              <a:rPr lang="tr-TR" b="1" dirty="0"/>
              <a:t> Görüntüleme</a:t>
            </a:r>
          </a:p>
        </p:txBody>
      </p:sp>
      <p:pic>
        <p:nvPicPr>
          <p:cNvPr id="3" name="Resim 2">
            <a:extLst>
              <a:ext uri="{FF2B5EF4-FFF2-40B4-BE49-F238E27FC236}">
                <a16:creationId xmlns:a16="http://schemas.microsoft.com/office/drawing/2014/main" id="{A74D3955-BC23-4C92-A0FA-B1242232D60E}"/>
              </a:ext>
            </a:extLst>
          </p:cNvPr>
          <p:cNvPicPr>
            <a:picLocks noChangeAspect="1"/>
          </p:cNvPicPr>
          <p:nvPr/>
        </p:nvPicPr>
        <p:blipFill>
          <a:blip r:embed="rId4"/>
          <a:stretch>
            <a:fillRect/>
          </a:stretch>
        </p:blipFill>
        <p:spPr>
          <a:xfrm>
            <a:off x="10820400" y="123111"/>
            <a:ext cx="920576" cy="835224"/>
          </a:xfrm>
          <a:prstGeom prst="rect">
            <a:avLst/>
          </a:prstGeom>
        </p:spPr>
      </p:pic>
    </p:spTree>
    <p:extLst>
      <p:ext uri="{BB962C8B-B14F-4D97-AF65-F5344CB8AC3E}">
        <p14:creationId xmlns:p14="http://schemas.microsoft.com/office/powerpoint/2010/main" val="6431654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88D14FCF-1218-44F2-BC92-6D273C29F44B}"/>
              </a:ext>
            </a:extLst>
          </p:cNvPr>
          <p:cNvSpPr txBox="1"/>
          <p:nvPr/>
        </p:nvSpPr>
        <p:spPr>
          <a:xfrm>
            <a:off x="990600" y="1752600"/>
            <a:ext cx="10439400" cy="3139321"/>
          </a:xfrm>
          <a:prstGeom prst="rect">
            <a:avLst/>
          </a:prstGeom>
          <a:noFill/>
        </p:spPr>
        <p:txBody>
          <a:bodyPr wrap="square" rtlCol="0">
            <a:spAutoFit/>
          </a:bodyPr>
          <a:lstStyle/>
          <a:p>
            <a:r>
              <a:rPr lang="tr-TR" dirty="0"/>
              <a:t>Sistemde karşılaşılacak sorunları ve hata mesajlarını aşağıda sunulan bilgilerle birlikte</a:t>
            </a:r>
          </a:p>
          <a:p>
            <a:endParaRPr lang="tr-TR" dirty="0"/>
          </a:p>
          <a:p>
            <a:r>
              <a:rPr lang="tr-TR" dirty="0"/>
              <a:t> </a:t>
            </a:r>
            <a:r>
              <a:rPr lang="tr-TR" b="1" dirty="0"/>
              <a:t>destekyonetimsistemi@ticaret.gov.tr</a:t>
            </a:r>
            <a:r>
              <a:rPr lang="tr-TR" dirty="0"/>
              <a:t> adresine iletebilirsiniz:</a:t>
            </a:r>
          </a:p>
          <a:p>
            <a:endParaRPr lang="tr-TR" dirty="0"/>
          </a:p>
          <a:p>
            <a:endParaRPr lang="tr-TR" dirty="0"/>
          </a:p>
          <a:p>
            <a:pPr marL="285750" indent="-285750">
              <a:buFont typeface="Arial" panose="020B0604020202020204" pitchFamily="34" charset="0"/>
              <a:buChar char="•"/>
            </a:pPr>
            <a:r>
              <a:rPr lang="tr-TR" dirty="0"/>
              <a:t>ekran görüntüsü, </a:t>
            </a:r>
          </a:p>
          <a:p>
            <a:pPr marL="285750" indent="-285750">
              <a:buFont typeface="Arial" panose="020B0604020202020204" pitchFamily="34" charset="0"/>
              <a:buChar char="•"/>
            </a:pPr>
            <a:r>
              <a:rPr lang="tr-TR" dirty="0"/>
              <a:t>barkod numarası  </a:t>
            </a:r>
          </a:p>
          <a:p>
            <a:pPr marL="285750" indent="-285750">
              <a:buFont typeface="Arial" panose="020B0604020202020204" pitchFamily="34" charset="0"/>
              <a:buChar char="•"/>
            </a:pPr>
            <a:r>
              <a:rPr lang="tr-TR" dirty="0"/>
              <a:t>kullanıcı bilgisi </a:t>
            </a:r>
          </a:p>
          <a:p>
            <a:endParaRPr lang="tr-TR" dirty="0"/>
          </a:p>
          <a:p>
            <a:endParaRPr lang="tr-TR" dirty="0"/>
          </a:p>
          <a:p>
            <a:endParaRPr lang="tr-TR" dirty="0"/>
          </a:p>
        </p:txBody>
      </p:sp>
      <p:pic>
        <p:nvPicPr>
          <p:cNvPr id="5" name="Resim 4">
            <a:extLst>
              <a:ext uri="{FF2B5EF4-FFF2-40B4-BE49-F238E27FC236}">
                <a16:creationId xmlns:a16="http://schemas.microsoft.com/office/drawing/2014/main" id="{27D4D7BC-ADBA-4DFB-A730-0F8B6C89F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83358">
            <a:off x="7281254" y="2513430"/>
            <a:ext cx="2316499" cy="1831138"/>
          </a:xfrm>
          <a:prstGeom prst="rect">
            <a:avLst/>
          </a:prstGeom>
        </p:spPr>
      </p:pic>
      <p:pic>
        <p:nvPicPr>
          <p:cNvPr id="3" name="Resim 2">
            <a:extLst>
              <a:ext uri="{FF2B5EF4-FFF2-40B4-BE49-F238E27FC236}">
                <a16:creationId xmlns:a16="http://schemas.microsoft.com/office/drawing/2014/main" id="{39F3E6FA-CC42-4760-ACBF-751D691B5AD8}"/>
              </a:ext>
            </a:extLst>
          </p:cNvPr>
          <p:cNvPicPr>
            <a:picLocks noChangeAspect="1"/>
          </p:cNvPicPr>
          <p:nvPr/>
        </p:nvPicPr>
        <p:blipFill>
          <a:blip r:embed="rId3"/>
          <a:stretch>
            <a:fillRect/>
          </a:stretch>
        </p:blipFill>
        <p:spPr>
          <a:xfrm>
            <a:off x="10820400" y="76200"/>
            <a:ext cx="920564" cy="840198"/>
          </a:xfrm>
          <a:prstGeom prst="rect">
            <a:avLst/>
          </a:prstGeom>
        </p:spPr>
      </p:pic>
    </p:spTree>
    <p:extLst>
      <p:ext uri="{BB962C8B-B14F-4D97-AF65-F5344CB8AC3E}">
        <p14:creationId xmlns:p14="http://schemas.microsoft.com/office/powerpoint/2010/main" val="3838440977"/>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838C6AFB-F26B-47B1-BAA7-8498AFD627C5}"/>
              </a:ext>
            </a:extLst>
          </p:cNvPr>
          <p:cNvSpPr txBox="1"/>
          <p:nvPr/>
        </p:nvSpPr>
        <p:spPr>
          <a:xfrm>
            <a:off x="1066800" y="1676400"/>
            <a:ext cx="5029200" cy="3416320"/>
          </a:xfrm>
          <a:prstGeom prst="rect">
            <a:avLst/>
          </a:prstGeom>
          <a:noFill/>
        </p:spPr>
        <p:txBody>
          <a:bodyPr wrap="square" rtlCol="0">
            <a:spAutoFit/>
          </a:bodyPr>
          <a:lstStyle/>
          <a:p>
            <a:r>
              <a:rPr lang="tr-TR" b="1" dirty="0">
                <a:solidFill>
                  <a:srgbClr val="C00000"/>
                </a:solidFill>
              </a:rPr>
              <a:t>ÖNEMLİ HATIRLATMA:</a:t>
            </a:r>
          </a:p>
          <a:p>
            <a:endParaRPr lang="tr-TR" dirty="0"/>
          </a:p>
          <a:p>
            <a:r>
              <a:rPr lang="tr-TR" dirty="0"/>
              <a:t>Dys veya Kep üzerinden yapılan tüm başvurulara ilişkin evrak asıllarının 10 yıl boyunca arşivlenmesi sorumluluğu firmalara aittir.</a:t>
            </a:r>
          </a:p>
          <a:p>
            <a:endParaRPr lang="tr-TR" dirty="0"/>
          </a:p>
          <a:p>
            <a:endParaRPr lang="tr-TR" dirty="0"/>
          </a:p>
          <a:p>
            <a:r>
              <a:rPr lang="tr-TR" dirty="0"/>
              <a:t>2014-8 sayılı Tebliğ kapsamında; icmal tablosu sunulduğunda ibrazı zorunlu olmayan belgelerin tamamlanarak genelgeye uygun şekilde dosyada diğer evrak asılları ile birlikte arşivlenmesi gerektiği de unutulmamalıdır !</a:t>
            </a:r>
          </a:p>
        </p:txBody>
      </p:sp>
      <p:pic>
        <p:nvPicPr>
          <p:cNvPr id="4" name="Resim 3">
            <a:extLst>
              <a:ext uri="{FF2B5EF4-FFF2-40B4-BE49-F238E27FC236}">
                <a16:creationId xmlns:a16="http://schemas.microsoft.com/office/drawing/2014/main" id="{F3EAE8D5-E5EC-4D0A-8D61-B6CF9A4BD6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3200" y="2110278"/>
            <a:ext cx="3717855" cy="2548563"/>
          </a:xfrm>
          <a:prstGeom prst="rect">
            <a:avLst/>
          </a:prstGeom>
        </p:spPr>
      </p:pic>
      <p:pic>
        <p:nvPicPr>
          <p:cNvPr id="3" name="Resim 2">
            <a:extLst>
              <a:ext uri="{FF2B5EF4-FFF2-40B4-BE49-F238E27FC236}">
                <a16:creationId xmlns:a16="http://schemas.microsoft.com/office/drawing/2014/main" id="{D932A73B-395A-421F-8B57-BF2EAEA5CDA0}"/>
              </a:ext>
            </a:extLst>
          </p:cNvPr>
          <p:cNvPicPr>
            <a:picLocks noChangeAspect="1"/>
          </p:cNvPicPr>
          <p:nvPr/>
        </p:nvPicPr>
        <p:blipFill>
          <a:blip r:embed="rId3"/>
          <a:stretch>
            <a:fillRect/>
          </a:stretch>
        </p:blipFill>
        <p:spPr>
          <a:xfrm>
            <a:off x="10820400" y="76200"/>
            <a:ext cx="920563" cy="840197"/>
          </a:xfrm>
          <a:prstGeom prst="rect">
            <a:avLst/>
          </a:prstGeom>
        </p:spPr>
      </p:pic>
    </p:spTree>
    <p:extLst>
      <p:ext uri="{BB962C8B-B14F-4D97-AF65-F5344CB8AC3E}">
        <p14:creationId xmlns:p14="http://schemas.microsoft.com/office/powerpoint/2010/main" val="417323249"/>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743200" y="3429000"/>
            <a:ext cx="7010400" cy="1569660"/>
          </a:xfrm>
          <a:prstGeom prst="rect">
            <a:avLst/>
          </a:prstGeom>
        </p:spPr>
        <p:txBody>
          <a:bodyPr wrap="square">
            <a:spAutoFit/>
          </a:bodyPr>
          <a:lstStyle/>
          <a:p>
            <a:pPr algn="ctr"/>
            <a:r>
              <a:rPr lang="tr-TR" sz="2400" b="1" dirty="0">
                <a:solidFill>
                  <a:srgbClr val="000000"/>
                </a:solidFill>
                <a:latin typeface="Calibri" panose="020F0502020204030204" pitchFamily="34" charset="0"/>
              </a:rPr>
              <a:t>TEŞEKKÜRLER.</a:t>
            </a:r>
          </a:p>
          <a:p>
            <a:pPr algn="ctr"/>
            <a:endParaRPr lang="tr-TR" sz="2400" b="1" dirty="0">
              <a:solidFill>
                <a:srgbClr val="000000"/>
              </a:solidFill>
              <a:latin typeface="Calibri" panose="020F0502020204030204" pitchFamily="34" charset="0"/>
            </a:endParaRPr>
          </a:p>
          <a:p>
            <a:pPr algn="ctr"/>
            <a:r>
              <a:rPr lang="tr-TR" sz="2400" b="1" dirty="0">
                <a:solidFill>
                  <a:srgbClr val="000000"/>
                </a:solidFill>
                <a:latin typeface="Calibri" panose="020F0502020204030204" pitchFamily="34" charset="0"/>
              </a:rPr>
              <a:t>DENİB GENEL SEKRETERLİĞİ</a:t>
            </a:r>
          </a:p>
          <a:p>
            <a:pPr algn="ctr"/>
            <a:r>
              <a:rPr lang="tr-TR" sz="2400" b="1" dirty="0">
                <a:solidFill>
                  <a:srgbClr val="000000"/>
                </a:solidFill>
                <a:latin typeface="Calibri" panose="020F0502020204030204" pitchFamily="34" charset="0"/>
              </a:rPr>
              <a:t>DEVLET YARDIMLARI ŞUBESİ</a:t>
            </a:r>
            <a:endParaRPr lang="tr-TR" sz="2400" dirty="0"/>
          </a:p>
        </p:txBody>
      </p:sp>
      <p:pic>
        <p:nvPicPr>
          <p:cNvPr id="4" name="Resim 3">
            <a:extLst>
              <a:ext uri="{FF2B5EF4-FFF2-40B4-BE49-F238E27FC236}">
                <a16:creationId xmlns:a16="http://schemas.microsoft.com/office/drawing/2014/main" id="{F029DED6-66D0-46F2-B10F-C0AE4AB212F4}"/>
              </a:ext>
            </a:extLst>
          </p:cNvPr>
          <p:cNvPicPr>
            <a:picLocks noChangeAspect="1"/>
          </p:cNvPicPr>
          <p:nvPr/>
        </p:nvPicPr>
        <p:blipFill>
          <a:blip r:embed="rId2"/>
          <a:stretch>
            <a:fillRect/>
          </a:stretch>
        </p:blipFill>
        <p:spPr>
          <a:xfrm>
            <a:off x="5238750" y="1501870"/>
            <a:ext cx="1847850" cy="1521759"/>
          </a:xfrm>
          <a:prstGeom prst="rect">
            <a:avLst/>
          </a:prstGeom>
        </p:spPr>
      </p:pic>
    </p:spTree>
    <p:extLst>
      <p:ext uri="{BB962C8B-B14F-4D97-AF65-F5344CB8AC3E}">
        <p14:creationId xmlns:p14="http://schemas.microsoft.com/office/powerpoint/2010/main" val="86436636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D2324581-FB56-4028-B6DF-766D65846A0C}"/>
              </a:ext>
            </a:extLst>
          </p:cNvPr>
          <p:cNvPicPr>
            <a:picLocks noChangeAspect="1"/>
          </p:cNvPicPr>
          <p:nvPr/>
        </p:nvPicPr>
        <p:blipFill>
          <a:blip r:embed="rId2"/>
          <a:stretch>
            <a:fillRect/>
          </a:stretch>
        </p:blipFill>
        <p:spPr>
          <a:xfrm>
            <a:off x="1371600" y="1953357"/>
            <a:ext cx="9220200" cy="4120869"/>
          </a:xfrm>
          <a:prstGeom prst="rect">
            <a:avLst/>
          </a:prstGeom>
        </p:spPr>
      </p:pic>
      <p:sp>
        <p:nvSpPr>
          <p:cNvPr id="9" name="Ok: Sağ 8">
            <a:extLst>
              <a:ext uri="{FF2B5EF4-FFF2-40B4-BE49-F238E27FC236}">
                <a16:creationId xmlns:a16="http://schemas.microsoft.com/office/drawing/2014/main" id="{C7C28AC8-71F4-417D-8412-4649DA596C68}"/>
              </a:ext>
            </a:extLst>
          </p:cNvPr>
          <p:cNvSpPr/>
          <p:nvPr/>
        </p:nvSpPr>
        <p:spPr>
          <a:xfrm rot="9104582">
            <a:off x="8581388" y="3875119"/>
            <a:ext cx="1034409" cy="45887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FF0000"/>
              </a:solidFill>
            </a:endParaRPr>
          </a:p>
        </p:txBody>
      </p:sp>
      <p:sp>
        <p:nvSpPr>
          <p:cNvPr id="4" name="Metin kutusu 3">
            <a:extLst>
              <a:ext uri="{FF2B5EF4-FFF2-40B4-BE49-F238E27FC236}">
                <a16:creationId xmlns:a16="http://schemas.microsoft.com/office/drawing/2014/main" id="{36D837CC-A95E-4060-AF3F-8F37EE080339}"/>
              </a:ext>
            </a:extLst>
          </p:cNvPr>
          <p:cNvSpPr txBox="1"/>
          <p:nvPr/>
        </p:nvSpPr>
        <p:spPr>
          <a:xfrm>
            <a:off x="1447800" y="1371600"/>
            <a:ext cx="9144000" cy="369332"/>
          </a:xfrm>
          <a:prstGeom prst="rect">
            <a:avLst/>
          </a:prstGeom>
          <a:noFill/>
        </p:spPr>
        <p:txBody>
          <a:bodyPr wrap="square" rtlCol="0">
            <a:spAutoFit/>
          </a:bodyPr>
          <a:lstStyle/>
          <a:p>
            <a:r>
              <a:rPr lang="tr-TR" dirty="0"/>
              <a:t>DESTEK YÖNETİM SİSTEMİ (DYS) GİRİŞ</a:t>
            </a:r>
          </a:p>
        </p:txBody>
      </p:sp>
      <p:sp>
        <p:nvSpPr>
          <p:cNvPr id="2" name="Oval 1">
            <a:extLst>
              <a:ext uri="{FF2B5EF4-FFF2-40B4-BE49-F238E27FC236}">
                <a16:creationId xmlns:a16="http://schemas.microsoft.com/office/drawing/2014/main" id="{A849C2B3-A716-4F96-A472-F3D9F1F5CE40}"/>
              </a:ext>
            </a:extLst>
          </p:cNvPr>
          <p:cNvSpPr/>
          <p:nvPr/>
        </p:nvSpPr>
        <p:spPr>
          <a:xfrm>
            <a:off x="2819400" y="4218853"/>
            <a:ext cx="3429000" cy="66530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a:extLst>
              <a:ext uri="{FF2B5EF4-FFF2-40B4-BE49-F238E27FC236}">
                <a16:creationId xmlns:a16="http://schemas.microsoft.com/office/drawing/2014/main" id="{D1E3452B-FC39-4332-848D-E47C4A29E771}"/>
              </a:ext>
            </a:extLst>
          </p:cNvPr>
          <p:cNvPicPr>
            <a:picLocks noChangeAspect="1"/>
          </p:cNvPicPr>
          <p:nvPr/>
        </p:nvPicPr>
        <p:blipFill>
          <a:blip r:embed="rId3"/>
          <a:stretch>
            <a:fillRect/>
          </a:stretch>
        </p:blipFill>
        <p:spPr>
          <a:xfrm>
            <a:off x="10820400" y="76200"/>
            <a:ext cx="1001865" cy="914400"/>
          </a:xfrm>
          <a:prstGeom prst="rect">
            <a:avLst/>
          </a:prstGeom>
        </p:spPr>
      </p:pic>
    </p:spTree>
    <p:extLst>
      <p:ext uri="{BB962C8B-B14F-4D97-AF65-F5344CB8AC3E}">
        <p14:creationId xmlns:p14="http://schemas.microsoft.com/office/powerpoint/2010/main" val="195719595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C5B61E01-DF14-4527-9F75-AEA072E90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1" y="1181100"/>
            <a:ext cx="8382000" cy="4762500"/>
          </a:xfrm>
          <a:prstGeom prst="rect">
            <a:avLst/>
          </a:prstGeom>
        </p:spPr>
      </p:pic>
      <p:sp>
        <p:nvSpPr>
          <p:cNvPr id="4" name="Ok: Sağ 3">
            <a:extLst>
              <a:ext uri="{FF2B5EF4-FFF2-40B4-BE49-F238E27FC236}">
                <a16:creationId xmlns:a16="http://schemas.microsoft.com/office/drawing/2014/main" id="{1272BECE-B207-4BE5-B9F5-15D78D75CC64}"/>
              </a:ext>
            </a:extLst>
          </p:cNvPr>
          <p:cNvSpPr/>
          <p:nvPr/>
        </p:nvSpPr>
        <p:spPr>
          <a:xfrm rot="19532384">
            <a:off x="3696667" y="2817857"/>
            <a:ext cx="992927" cy="36198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a:extLst>
              <a:ext uri="{FF2B5EF4-FFF2-40B4-BE49-F238E27FC236}">
                <a16:creationId xmlns:a16="http://schemas.microsoft.com/office/drawing/2014/main" id="{D3B19430-89DA-4784-999B-808B9A4148C5}"/>
              </a:ext>
            </a:extLst>
          </p:cNvPr>
          <p:cNvPicPr>
            <a:picLocks noChangeAspect="1"/>
          </p:cNvPicPr>
          <p:nvPr/>
        </p:nvPicPr>
        <p:blipFill>
          <a:blip r:embed="rId3"/>
          <a:stretch>
            <a:fillRect/>
          </a:stretch>
        </p:blipFill>
        <p:spPr>
          <a:xfrm>
            <a:off x="10896600" y="76200"/>
            <a:ext cx="920563" cy="840196"/>
          </a:xfrm>
          <a:prstGeom prst="rect">
            <a:avLst/>
          </a:prstGeom>
        </p:spPr>
      </p:pic>
    </p:spTree>
    <p:extLst>
      <p:ext uri="{BB962C8B-B14F-4D97-AF65-F5344CB8AC3E}">
        <p14:creationId xmlns:p14="http://schemas.microsoft.com/office/powerpoint/2010/main" val="156748830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798FEE8-BA63-44AC-8B8B-C320A357F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899" y="1295398"/>
            <a:ext cx="8763000" cy="4779169"/>
          </a:xfrm>
          <a:prstGeom prst="rect">
            <a:avLst/>
          </a:prstGeom>
        </p:spPr>
      </p:pic>
      <p:sp>
        <p:nvSpPr>
          <p:cNvPr id="4" name="Ok: Aşağı 3">
            <a:extLst>
              <a:ext uri="{FF2B5EF4-FFF2-40B4-BE49-F238E27FC236}">
                <a16:creationId xmlns:a16="http://schemas.microsoft.com/office/drawing/2014/main" id="{3C6ABE4E-2028-422D-ACC2-DDE3D4EB5C08}"/>
              </a:ext>
            </a:extLst>
          </p:cNvPr>
          <p:cNvSpPr/>
          <p:nvPr/>
        </p:nvSpPr>
        <p:spPr>
          <a:xfrm rot="4161398">
            <a:off x="7482297" y="3032713"/>
            <a:ext cx="427804" cy="130453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a:extLst>
              <a:ext uri="{FF2B5EF4-FFF2-40B4-BE49-F238E27FC236}">
                <a16:creationId xmlns:a16="http://schemas.microsoft.com/office/drawing/2014/main" id="{6D097D29-3421-4573-9F55-467C8F463533}"/>
              </a:ext>
            </a:extLst>
          </p:cNvPr>
          <p:cNvPicPr>
            <a:picLocks noChangeAspect="1"/>
          </p:cNvPicPr>
          <p:nvPr/>
        </p:nvPicPr>
        <p:blipFill>
          <a:blip r:embed="rId3"/>
          <a:stretch>
            <a:fillRect/>
          </a:stretch>
        </p:blipFill>
        <p:spPr>
          <a:xfrm>
            <a:off x="10820400" y="69548"/>
            <a:ext cx="994576" cy="907747"/>
          </a:xfrm>
          <a:prstGeom prst="rect">
            <a:avLst/>
          </a:prstGeom>
        </p:spPr>
      </p:pic>
    </p:spTree>
    <p:extLst>
      <p:ext uri="{BB962C8B-B14F-4D97-AF65-F5344CB8AC3E}">
        <p14:creationId xmlns:p14="http://schemas.microsoft.com/office/powerpoint/2010/main" val="360572273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20679BAD-466B-468F-BFB0-D8234BA1B636}"/>
              </a:ext>
            </a:extLst>
          </p:cNvPr>
          <p:cNvPicPr>
            <a:picLocks noChangeAspect="1"/>
          </p:cNvPicPr>
          <p:nvPr/>
        </p:nvPicPr>
        <p:blipFill>
          <a:blip r:embed="rId2"/>
          <a:stretch>
            <a:fillRect/>
          </a:stretch>
        </p:blipFill>
        <p:spPr>
          <a:xfrm>
            <a:off x="1981200" y="1295400"/>
            <a:ext cx="8229600" cy="4629150"/>
          </a:xfrm>
          <a:prstGeom prst="rect">
            <a:avLst/>
          </a:prstGeom>
        </p:spPr>
      </p:pic>
      <p:sp>
        <p:nvSpPr>
          <p:cNvPr id="4" name="Ok: Sağ 3">
            <a:extLst>
              <a:ext uri="{FF2B5EF4-FFF2-40B4-BE49-F238E27FC236}">
                <a16:creationId xmlns:a16="http://schemas.microsoft.com/office/drawing/2014/main" id="{5C51A527-81F1-488C-BE1C-E63C01E1B7F2}"/>
              </a:ext>
            </a:extLst>
          </p:cNvPr>
          <p:cNvSpPr/>
          <p:nvPr/>
        </p:nvSpPr>
        <p:spPr>
          <a:xfrm rot="11883613">
            <a:off x="7119733" y="4311542"/>
            <a:ext cx="677687" cy="32145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a:extLst>
              <a:ext uri="{FF2B5EF4-FFF2-40B4-BE49-F238E27FC236}">
                <a16:creationId xmlns:a16="http://schemas.microsoft.com/office/drawing/2014/main" id="{D9373CB7-A8F5-4868-8996-DF355DF35108}"/>
              </a:ext>
            </a:extLst>
          </p:cNvPr>
          <p:cNvSpPr txBox="1"/>
          <p:nvPr/>
        </p:nvSpPr>
        <p:spPr>
          <a:xfrm>
            <a:off x="4038600" y="4782911"/>
            <a:ext cx="4343400" cy="830997"/>
          </a:xfrm>
          <a:prstGeom prst="rect">
            <a:avLst/>
          </a:prstGeom>
          <a:noFill/>
        </p:spPr>
        <p:txBody>
          <a:bodyPr wrap="square" rtlCol="0">
            <a:spAutoFit/>
          </a:bodyPr>
          <a:lstStyle/>
          <a:p>
            <a:r>
              <a:rPr lang="tr-TR" sz="1600" dirty="0">
                <a:solidFill>
                  <a:srgbClr val="C00000"/>
                </a:solidFill>
              </a:rPr>
              <a:t>Sisteme DYS Tanımlama Sürecinde yetkili olduğu EK-C belgesi ile bildirilen kişi e-devlet şifresi ile giriş yapmalıdır.</a:t>
            </a:r>
          </a:p>
        </p:txBody>
      </p:sp>
      <p:pic>
        <p:nvPicPr>
          <p:cNvPr id="5" name="Resim 4">
            <a:extLst>
              <a:ext uri="{FF2B5EF4-FFF2-40B4-BE49-F238E27FC236}">
                <a16:creationId xmlns:a16="http://schemas.microsoft.com/office/drawing/2014/main" id="{F7DB5E7D-7138-4237-8524-496887AF8221}"/>
              </a:ext>
            </a:extLst>
          </p:cNvPr>
          <p:cNvPicPr>
            <a:picLocks noChangeAspect="1"/>
          </p:cNvPicPr>
          <p:nvPr/>
        </p:nvPicPr>
        <p:blipFill>
          <a:blip r:embed="rId3"/>
          <a:stretch>
            <a:fillRect/>
          </a:stretch>
        </p:blipFill>
        <p:spPr>
          <a:xfrm>
            <a:off x="10744200" y="76200"/>
            <a:ext cx="920563" cy="840196"/>
          </a:xfrm>
          <a:prstGeom prst="rect">
            <a:avLst/>
          </a:prstGeom>
        </p:spPr>
      </p:pic>
    </p:spTree>
    <p:extLst>
      <p:ext uri="{BB962C8B-B14F-4D97-AF65-F5344CB8AC3E}">
        <p14:creationId xmlns:p14="http://schemas.microsoft.com/office/powerpoint/2010/main" val="149347519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FACAA2DD-FCBB-4DA7-949B-7249895A9E87}"/>
              </a:ext>
            </a:extLst>
          </p:cNvPr>
          <p:cNvPicPr>
            <a:picLocks noChangeAspect="1"/>
          </p:cNvPicPr>
          <p:nvPr/>
        </p:nvPicPr>
        <p:blipFill>
          <a:blip r:embed="rId2"/>
          <a:stretch>
            <a:fillRect/>
          </a:stretch>
        </p:blipFill>
        <p:spPr>
          <a:xfrm>
            <a:off x="1788583" y="1219200"/>
            <a:ext cx="8479367" cy="4769644"/>
          </a:xfrm>
          <a:prstGeom prst="rect">
            <a:avLst/>
          </a:prstGeom>
        </p:spPr>
      </p:pic>
      <p:pic>
        <p:nvPicPr>
          <p:cNvPr id="2" name="Resim 1">
            <a:extLst>
              <a:ext uri="{FF2B5EF4-FFF2-40B4-BE49-F238E27FC236}">
                <a16:creationId xmlns:a16="http://schemas.microsoft.com/office/drawing/2014/main" id="{DAA8AF14-9F09-4C05-9918-140C965BF522}"/>
              </a:ext>
            </a:extLst>
          </p:cNvPr>
          <p:cNvPicPr>
            <a:picLocks noChangeAspect="1"/>
          </p:cNvPicPr>
          <p:nvPr/>
        </p:nvPicPr>
        <p:blipFill>
          <a:blip r:embed="rId3"/>
          <a:stretch>
            <a:fillRect/>
          </a:stretch>
        </p:blipFill>
        <p:spPr>
          <a:xfrm>
            <a:off x="3047736" y="1714351"/>
            <a:ext cx="6096528" cy="3429297"/>
          </a:xfrm>
          <a:prstGeom prst="rect">
            <a:avLst/>
          </a:prstGeom>
        </p:spPr>
      </p:pic>
      <p:pic>
        <p:nvPicPr>
          <p:cNvPr id="4" name="Resim 3">
            <a:extLst>
              <a:ext uri="{FF2B5EF4-FFF2-40B4-BE49-F238E27FC236}">
                <a16:creationId xmlns:a16="http://schemas.microsoft.com/office/drawing/2014/main" id="{CE030ED5-9A9B-4338-B078-208F7B78F268}"/>
              </a:ext>
            </a:extLst>
          </p:cNvPr>
          <p:cNvPicPr>
            <a:picLocks noChangeAspect="1"/>
          </p:cNvPicPr>
          <p:nvPr/>
        </p:nvPicPr>
        <p:blipFill>
          <a:blip r:embed="rId4"/>
          <a:stretch>
            <a:fillRect/>
          </a:stretch>
        </p:blipFill>
        <p:spPr>
          <a:xfrm>
            <a:off x="10744200" y="76200"/>
            <a:ext cx="1001864" cy="914400"/>
          </a:xfrm>
          <a:prstGeom prst="rect">
            <a:avLst/>
          </a:prstGeom>
        </p:spPr>
      </p:pic>
    </p:spTree>
    <p:extLst>
      <p:ext uri="{BB962C8B-B14F-4D97-AF65-F5344CB8AC3E}">
        <p14:creationId xmlns:p14="http://schemas.microsoft.com/office/powerpoint/2010/main" val="4259793945"/>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1978</TotalTime>
  <Words>1359</Words>
  <Application>Microsoft Office PowerPoint</Application>
  <PresentationFormat>Geniş ekran</PresentationFormat>
  <Paragraphs>158</Paragraphs>
  <Slides>45</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45</vt:i4>
      </vt:variant>
    </vt:vector>
  </HeadingPairs>
  <TitlesOfParts>
    <vt:vector size="49" baseType="lpstr">
      <vt:lpstr>Arial</vt:lpstr>
      <vt:lpstr>Calibri</vt:lpstr>
      <vt:lpstr>TeXGyreAdventor</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Esra ERGÜN GÜLER</dc:creator>
  <cp:lastModifiedBy>Nadide Tabakoğlu</cp:lastModifiedBy>
  <cp:revision>254</cp:revision>
  <cp:lastPrinted>2021-09-17T11:53:38Z</cp:lastPrinted>
  <dcterms:created xsi:type="dcterms:W3CDTF">2021-03-22T10:55:07Z</dcterms:created>
  <dcterms:modified xsi:type="dcterms:W3CDTF">2021-09-20T14:47:58Z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2019-03-18T00:00:00Z</vt:filetime>
  </property>
  <property fmtid="{D5CDD505-2E9C-101B-9397-08002B2CF9AE}" pid="3" name="Creator">
    <vt:lpwstr>Microsoft® PowerPoint® 2013</vt:lpwstr>
  </property>
  <property fmtid="{D5CDD505-2E9C-101B-9397-08002B2CF9AE}" pid="4" name="LastSaved">
    <vt:filetime>2021-03-22T00:00:00Z</vt:filetime>
  </property>
</Properties>
</file>