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4" r:id="rId2"/>
    <p:sldId id="305" r:id="rId3"/>
    <p:sldId id="365" r:id="rId4"/>
    <p:sldId id="366" r:id="rId5"/>
    <p:sldId id="371" r:id="rId6"/>
    <p:sldId id="372" r:id="rId7"/>
    <p:sldId id="373" r:id="rId8"/>
    <p:sldId id="374" r:id="rId9"/>
    <p:sldId id="375" r:id="rId10"/>
    <p:sldId id="376" r:id="rId11"/>
    <p:sldId id="377" r:id="rId12"/>
    <p:sldId id="367" r:id="rId13"/>
    <p:sldId id="368" r:id="rId14"/>
    <p:sldId id="369" r:id="rId15"/>
    <p:sldId id="370" r:id="rId16"/>
    <p:sldId id="378" r:id="rId17"/>
    <p:sldId id="379" r:id="rId18"/>
    <p:sldId id="380" r:id="rId19"/>
    <p:sldId id="381" r:id="rId20"/>
    <p:sldId id="382" r:id="rId21"/>
    <p:sldId id="383" r:id="rId22"/>
    <p:sldId id="319" r:id="rId23"/>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de Tabakoğlu" initials="NT" lastIdx="1" clrIdx="0">
    <p:extLst>
      <p:ext uri="{19B8F6BF-5375-455C-9EA6-DF929625EA0E}">
        <p15:presenceInfo xmlns:p15="http://schemas.microsoft.com/office/powerpoint/2012/main" userId="S-1-5-21-2511676890-555476121-1016102068-1282" providerId="AD"/>
      </p:ext>
    </p:extLst>
  </p:cmAuthor>
  <p:cmAuthor id="2" name="Semih Özkale" initials="SÖ" lastIdx="1" clrIdx="1">
    <p:extLst>
      <p:ext uri="{19B8F6BF-5375-455C-9EA6-DF929625EA0E}">
        <p15:presenceInfo xmlns:p15="http://schemas.microsoft.com/office/powerpoint/2012/main" userId="Semih Özk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4653" autoAdjust="0"/>
  </p:normalViewPr>
  <p:slideViewPr>
    <p:cSldViewPr>
      <p:cViewPr varScale="1">
        <p:scale>
          <a:sx n="108" d="100"/>
          <a:sy n="108" d="100"/>
        </p:scale>
        <p:origin x="396"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TeXGyreAdventor"/>
                <a:cs typeface="TeXGyreAdventor"/>
              </a:defRPr>
            </a:lvl1pPr>
          </a:lstStyle>
          <a:p>
            <a:endParaRPr/>
          </a:p>
        </p:txBody>
      </p:sp>
      <p:sp>
        <p:nvSpPr>
          <p:cNvPr id="3" name="Holder 3"/>
          <p:cNvSpPr>
            <a:spLocks noGrp="1"/>
          </p:cNvSpPr>
          <p:nvPr>
            <p:ph type="body" idx="1"/>
          </p:nvPr>
        </p:nvSpPr>
        <p:spPr/>
        <p:txBody>
          <a:bodyPr lIns="0" tIns="0" rIns="0" bIns="0"/>
          <a:lstStyle>
            <a:lvl1pPr>
              <a:defRPr sz="2000" b="1" i="1">
                <a:solidFill>
                  <a:srgbClr val="082F4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TeXGyreAdventor"/>
                <a:cs typeface="TeXGyreAdvento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TeXGyreAdventor"/>
                <a:cs typeface="TeXGyreAdvento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6103618"/>
            <a:ext cx="12191999" cy="754380"/>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0" y="6121907"/>
            <a:ext cx="12190730" cy="730250"/>
          </a:xfrm>
          <a:custGeom>
            <a:avLst/>
            <a:gdLst/>
            <a:ahLst/>
            <a:cxnLst/>
            <a:rect l="l" t="t" r="r" b="b"/>
            <a:pathLst>
              <a:path w="12190730" h="730250">
                <a:moveTo>
                  <a:pt x="12190476" y="0"/>
                </a:moveTo>
                <a:lnTo>
                  <a:pt x="0" y="0"/>
                </a:lnTo>
                <a:lnTo>
                  <a:pt x="0" y="630978"/>
                </a:lnTo>
                <a:lnTo>
                  <a:pt x="4988" y="655686"/>
                </a:lnTo>
                <a:lnTo>
                  <a:pt x="31063" y="694359"/>
                </a:lnTo>
                <a:lnTo>
                  <a:pt x="69737" y="720434"/>
                </a:lnTo>
                <a:lnTo>
                  <a:pt x="117096" y="729995"/>
                </a:lnTo>
                <a:lnTo>
                  <a:pt x="12068810" y="729995"/>
                </a:lnTo>
                <a:lnTo>
                  <a:pt x="12116163" y="720434"/>
                </a:lnTo>
                <a:lnTo>
                  <a:pt x="12154836" y="694359"/>
                </a:lnTo>
                <a:lnTo>
                  <a:pt x="12180913" y="655686"/>
                </a:lnTo>
                <a:lnTo>
                  <a:pt x="12190476" y="608329"/>
                </a:lnTo>
                <a:lnTo>
                  <a:pt x="12190476" y="0"/>
                </a:lnTo>
                <a:close/>
              </a:path>
            </a:pathLst>
          </a:custGeom>
          <a:solidFill>
            <a:srgbClr val="00ACC8"/>
          </a:solidFill>
        </p:spPr>
        <p:txBody>
          <a:bodyPr wrap="square" lIns="0" tIns="0" rIns="0" bIns="0" rtlCol="0"/>
          <a:lstStyle/>
          <a:p>
            <a:endParaRPr/>
          </a:p>
        </p:txBody>
      </p:sp>
      <p:sp>
        <p:nvSpPr>
          <p:cNvPr id="19" name="bg object 19"/>
          <p:cNvSpPr/>
          <p:nvPr/>
        </p:nvSpPr>
        <p:spPr>
          <a:xfrm>
            <a:off x="0" y="6121907"/>
            <a:ext cx="12190730" cy="730250"/>
          </a:xfrm>
          <a:custGeom>
            <a:avLst/>
            <a:gdLst/>
            <a:ahLst/>
            <a:cxnLst/>
            <a:rect l="l" t="t" r="r" b="b"/>
            <a:pathLst>
              <a:path w="12190730" h="730250">
                <a:moveTo>
                  <a:pt x="12068810" y="729995"/>
                </a:moveTo>
                <a:lnTo>
                  <a:pt x="117096" y="729995"/>
                </a:lnTo>
                <a:lnTo>
                  <a:pt x="69737" y="720434"/>
                </a:lnTo>
                <a:lnTo>
                  <a:pt x="31063" y="694359"/>
                </a:lnTo>
                <a:lnTo>
                  <a:pt x="4988" y="655686"/>
                </a:lnTo>
                <a:lnTo>
                  <a:pt x="0" y="630978"/>
                </a:lnTo>
              </a:path>
              <a:path w="12190730" h="730250">
                <a:moveTo>
                  <a:pt x="0" y="0"/>
                </a:moveTo>
                <a:lnTo>
                  <a:pt x="12190476" y="0"/>
                </a:lnTo>
                <a:lnTo>
                  <a:pt x="12190476" y="608329"/>
                </a:lnTo>
                <a:lnTo>
                  <a:pt x="12180913" y="655686"/>
                </a:lnTo>
                <a:lnTo>
                  <a:pt x="12154836" y="694359"/>
                </a:lnTo>
                <a:lnTo>
                  <a:pt x="12116163" y="720434"/>
                </a:lnTo>
                <a:lnTo>
                  <a:pt x="12068810" y="729995"/>
                </a:lnTo>
              </a:path>
            </a:pathLst>
          </a:custGeom>
          <a:ln w="9144">
            <a:solidFill>
              <a:srgbClr val="C3A471"/>
            </a:solidFill>
          </a:ln>
        </p:spPr>
        <p:txBody>
          <a:bodyPr wrap="square" lIns="0" tIns="0" rIns="0" bIns="0" rtlCol="0"/>
          <a:lstStyle/>
          <a:p>
            <a:endParaRPr/>
          </a:p>
        </p:txBody>
      </p:sp>
      <p:sp>
        <p:nvSpPr>
          <p:cNvPr id="20" name="bg object 20"/>
          <p:cNvSpPr/>
          <p:nvPr/>
        </p:nvSpPr>
        <p:spPr>
          <a:xfrm>
            <a:off x="0" y="0"/>
            <a:ext cx="12191999" cy="978408"/>
          </a:xfrm>
          <a:prstGeom prst="rect">
            <a:avLst/>
          </a:prstGeom>
          <a:blipFill>
            <a:blip r:embed="rId9" cstate="print"/>
            <a:stretch>
              <a:fillRect/>
            </a:stretch>
          </a:blipFill>
        </p:spPr>
        <p:txBody>
          <a:bodyPr wrap="square" lIns="0" tIns="0" rIns="0" bIns="0" rtlCol="0"/>
          <a:lstStyle/>
          <a:p>
            <a:endParaRPr/>
          </a:p>
        </p:txBody>
      </p:sp>
      <p:sp>
        <p:nvSpPr>
          <p:cNvPr id="21" name="bg object 21"/>
          <p:cNvSpPr/>
          <p:nvPr/>
        </p:nvSpPr>
        <p:spPr>
          <a:xfrm>
            <a:off x="0" y="0"/>
            <a:ext cx="12190730" cy="908685"/>
          </a:xfrm>
          <a:custGeom>
            <a:avLst/>
            <a:gdLst/>
            <a:ahLst/>
            <a:cxnLst/>
            <a:rect l="l" t="t" r="r" b="b"/>
            <a:pathLst>
              <a:path w="12190730" h="908685">
                <a:moveTo>
                  <a:pt x="12039092" y="0"/>
                </a:moveTo>
                <a:lnTo>
                  <a:pt x="146812" y="0"/>
                </a:lnTo>
                <a:lnTo>
                  <a:pt x="98963" y="7721"/>
                </a:lnTo>
                <a:lnTo>
                  <a:pt x="57406" y="29220"/>
                </a:lnTo>
                <a:lnTo>
                  <a:pt x="24636" y="61996"/>
                </a:lnTo>
                <a:lnTo>
                  <a:pt x="3145" y="103550"/>
                </a:lnTo>
                <a:lnTo>
                  <a:pt x="0" y="908303"/>
                </a:lnTo>
                <a:lnTo>
                  <a:pt x="12190476" y="908303"/>
                </a:lnTo>
                <a:lnTo>
                  <a:pt x="12190476" y="151383"/>
                </a:lnTo>
                <a:lnTo>
                  <a:pt x="12182754" y="103550"/>
                </a:lnTo>
                <a:lnTo>
                  <a:pt x="12161255" y="61996"/>
                </a:lnTo>
                <a:lnTo>
                  <a:pt x="12128479" y="29220"/>
                </a:lnTo>
                <a:lnTo>
                  <a:pt x="12086925" y="7721"/>
                </a:lnTo>
                <a:lnTo>
                  <a:pt x="12039092" y="0"/>
                </a:lnTo>
                <a:close/>
              </a:path>
            </a:pathLst>
          </a:custGeom>
          <a:solidFill>
            <a:srgbClr val="00ACC8"/>
          </a:solidFill>
        </p:spPr>
        <p:txBody>
          <a:bodyPr wrap="square" lIns="0" tIns="0" rIns="0" bIns="0" rtlCol="0"/>
          <a:lstStyle/>
          <a:p>
            <a:endParaRPr/>
          </a:p>
        </p:txBody>
      </p:sp>
      <p:sp>
        <p:nvSpPr>
          <p:cNvPr id="22" name="bg object 22"/>
          <p:cNvSpPr/>
          <p:nvPr/>
        </p:nvSpPr>
        <p:spPr>
          <a:xfrm>
            <a:off x="0" y="0"/>
            <a:ext cx="12190730" cy="908685"/>
          </a:xfrm>
          <a:custGeom>
            <a:avLst/>
            <a:gdLst/>
            <a:ahLst/>
            <a:cxnLst/>
            <a:rect l="l" t="t" r="r" b="b"/>
            <a:pathLst>
              <a:path w="12190730" h="908685">
                <a:moveTo>
                  <a:pt x="146812" y="0"/>
                </a:moveTo>
                <a:lnTo>
                  <a:pt x="12039092" y="0"/>
                </a:lnTo>
                <a:lnTo>
                  <a:pt x="12086925" y="7721"/>
                </a:lnTo>
                <a:lnTo>
                  <a:pt x="12128479" y="29220"/>
                </a:lnTo>
                <a:lnTo>
                  <a:pt x="12161255" y="61996"/>
                </a:lnTo>
                <a:lnTo>
                  <a:pt x="12182754" y="103550"/>
                </a:lnTo>
                <a:lnTo>
                  <a:pt x="12190476" y="151383"/>
                </a:lnTo>
                <a:lnTo>
                  <a:pt x="12190476" y="908303"/>
                </a:lnTo>
                <a:lnTo>
                  <a:pt x="0" y="908303"/>
                </a:lnTo>
              </a:path>
              <a:path w="12190730" h="908685">
                <a:moveTo>
                  <a:pt x="0" y="123047"/>
                </a:moveTo>
                <a:lnTo>
                  <a:pt x="3145" y="103550"/>
                </a:lnTo>
                <a:lnTo>
                  <a:pt x="24636" y="61996"/>
                </a:lnTo>
                <a:lnTo>
                  <a:pt x="57406" y="29220"/>
                </a:lnTo>
                <a:lnTo>
                  <a:pt x="98963" y="7721"/>
                </a:lnTo>
                <a:lnTo>
                  <a:pt x="146812" y="0"/>
                </a:lnTo>
              </a:path>
            </a:pathLst>
          </a:custGeom>
          <a:ln w="9144">
            <a:solidFill>
              <a:srgbClr val="C3A471"/>
            </a:solidFill>
          </a:ln>
        </p:spPr>
        <p:txBody>
          <a:bodyPr wrap="square" lIns="0" tIns="0" rIns="0" bIns="0" rtlCol="0"/>
          <a:lstStyle/>
          <a:p>
            <a:endParaRPr/>
          </a:p>
        </p:txBody>
      </p:sp>
      <p:sp>
        <p:nvSpPr>
          <p:cNvPr id="23" name="bg object 23"/>
          <p:cNvSpPr/>
          <p:nvPr/>
        </p:nvSpPr>
        <p:spPr>
          <a:xfrm>
            <a:off x="0" y="986027"/>
            <a:ext cx="12191999" cy="138684"/>
          </a:xfrm>
          <a:prstGeom prst="rect">
            <a:avLst/>
          </a:prstGeom>
          <a:blipFill>
            <a:blip r:embed="rId10" cstate="print"/>
            <a:stretch>
              <a:fillRect/>
            </a:stretch>
          </a:blipFill>
        </p:spPr>
        <p:txBody>
          <a:bodyPr wrap="square" lIns="0" tIns="0" rIns="0" bIns="0" rtlCol="0"/>
          <a:lstStyle/>
          <a:p>
            <a:endParaRPr/>
          </a:p>
        </p:txBody>
      </p:sp>
      <p:sp>
        <p:nvSpPr>
          <p:cNvPr id="24" name="bg object 24"/>
          <p:cNvSpPr/>
          <p:nvPr/>
        </p:nvSpPr>
        <p:spPr>
          <a:xfrm>
            <a:off x="-1524" y="1004328"/>
            <a:ext cx="12192000" cy="50800"/>
          </a:xfrm>
          <a:custGeom>
            <a:avLst/>
            <a:gdLst/>
            <a:ahLst/>
            <a:cxnLst/>
            <a:rect l="l" t="t" r="r" b="b"/>
            <a:pathLst>
              <a:path w="12192000" h="50800">
                <a:moveTo>
                  <a:pt x="1259586" y="0"/>
                </a:moveTo>
                <a:lnTo>
                  <a:pt x="0" y="0"/>
                </a:lnTo>
                <a:lnTo>
                  <a:pt x="0" y="50279"/>
                </a:lnTo>
                <a:lnTo>
                  <a:pt x="1259586" y="50279"/>
                </a:lnTo>
                <a:lnTo>
                  <a:pt x="1259586" y="0"/>
                </a:lnTo>
                <a:close/>
              </a:path>
              <a:path w="12192000" h="50800">
                <a:moveTo>
                  <a:pt x="12192000" y="0"/>
                </a:moveTo>
                <a:lnTo>
                  <a:pt x="2989326" y="0"/>
                </a:lnTo>
                <a:lnTo>
                  <a:pt x="2989326" y="50279"/>
                </a:lnTo>
                <a:lnTo>
                  <a:pt x="12192000" y="50279"/>
                </a:lnTo>
                <a:lnTo>
                  <a:pt x="12192000" y="0"/>
                </a:lnTo>
                <a:close/>
              </a:path>
            </a:pathLst>
          </a:custGeom>
          <a:solidFill>
            <a:srgbClr val="00ACC8"/>
          </a:solidFill>
        </p:spPr>
        <p:txBody>
          <a:bodyPr wrap="square" lIns="0" tIns="0" rIns="0" bIns="0" rtlCol="0"/>
          <a:lstStyle/>
          <a:p>
            <a:endParaRPr/>
          </a:p>
        </p:txBody>
      </p:sp>
      <p:sp>
        <p:nvSpPr>
          <p:cNvPr id="25" name="bg object 25"/>
          <p:cNvSpPr/>
          <p:nvPr/>
        </p:nvSpPr>
        <p:spPr>
          <a:xfrm>
            <a:off x="-1523" y="1004316"/>
            <a:ext cx="12192000" cy="50800"/>
          </a:xfrm>
          <a:custGeom>
            <a:avLst/>
            <a:gdLst/>
            <a:ahLst/>
            <a:cxnLst/>
            <a:rect l="l" t="t" r="r" b="b"/>
            <a:pathLst>
              <a:path w="12192000" h="50800">
                <a:moveTo>
                  <a:pt x="0" y="50291"/>
                </a:moveTo>
                <a:lnTo>
                  <a:pt x="12192000" y="50291"/>
                </a:lnTo>
                <a:lnTo>
                  <a:pt x="12192000" y="0"/>
                </a:lnTo>
                <a:lnTo>
                  <a:pt x="0" y="0"/>
                </a:lnTo>
                <a:lnTo>
                  <a:pt x="0" y="50291"/>
                </a:lnTo>
                <a:close/>
              </a:path>
            </a:pathLst>
          </a:custGeom>
          <a:ln w="9143">
            <a:solidFill>
              <a:srgbClr val="C3A471"/>
            </a:solidFill>
          </a:ln>
        </p:spPr>
        <p:txBody>
          <a:bodyPr wrap="square" lIns="0" tIns="0" rIns="0" bIns="0" rtlCol="0"/>
          <a:lstStyle/>
          <a:p>
            <a:endParaRPr/>
          </a:p>
        </p:txBody>
      </p:sp>
      <p:sp>
        <p:nvSpPr>
          <p:cNvPr id="26" name="bg object 26"/>
          <p:cNvSpPr/>
          <p:nvPr/>
        </p:nvSpPr>
        <p:spPr>
          <a:xfrm>
            <a:off x="1258062" y="826769"/>
            <a:ext cx="1729739" cy="327660"/>
          </a:xfrm>
          <a:custGeom>
            <a:avLst/>
            <a:gdLst/>
            <a:ahLst/>
            <a:cxnLst/>
            <a:rect l="l" t="t" r="r" b="b"/>
            <a:pathLst>
              <a:path w="1729739" h="327659">
                <a:moveTo>
                  <a:pt x="1729739" y="0"/>
                </a:moveTo>
                <a:lnTo>
                  <a:pt x="0" y="0"/>
                </a:lnTo>
                <a:lnTo>
                  <a:pt x="0" y="327660"/>
                </a:lnTo>
                <a:lnTo>
                  <a:pt x="1729739" y="327660"/>
                </a:lnTo>
                <a:lnTo>
                  <a:pt x="1729739" y="0"/>
                </a:lnTo>
                <a:close/>
              </a:path>
            </a:pathLst>
          </a:custGeom>
          <a:solidFill>
            <a:srgbClr val="FFFFFF"/>
          </a:solidFill>
        </p:spPr>
        <p:txBody>
          <a:bodyPr wrap="square" lIns="0" tIns="0" rIns="0" bIns="0" rtlCol="0"/>
          <a:lstStyle/>
          <a:p>
            <a:endParaRPr/>
          </a:p>
        </p:txBody>
      </p:sp>
      <p:sp>
        <p:nvSpPr>
          <p:cNvPr id="27" name="bg object 27"/>
          <p:cNvSpPr/>
          <p:nvPr/>
        </p:nvSpPr>
        <p:spPr>
          <a:xfrm>
            <a:off x="1258062" y="826769"/>
            <a:ext cx="1729739" cy="327660"/>
          </a:xfrm>
          <a:custGeom>
            <a:avLst/>
            <a:gdLst/>
            <a:ahLst/>
            <a:cxnLst/>
            <a:rect l="l" t="t" r="r" b="b"/>
            <a:pathLst>
              <a:path w="1729739" h="327659">
                <a:moveTo>
                  <a:pt x="0" y="327660"/>
                </a:moveTo>
                <a:lnTo>
                  <a:pt x="1729739" y="327660"/>
                </a:lnTo>
                <a:lnTo>
                  <a:pt x="1729739" y="0"/>
                </a:lnTo>
                <a:lnTo>
                  <a:pt x="0" y="0"/>
                </a:lnTo>
                <a:lnTo>
                  <a:pt x="0" y="327660"/>
                </a:lnTo>
                <a:close/>
              </a:path>
            </a:pathLst>
          </a:custGeom>
          <a:ln w="19812">
            <a:solidFill>
              <a:srgbClr val="FFFFFF"/>
            </a:solidFill>
          </a:ln>
        </p:spPr>
        <p:txBody>
          <a:bodyPr wrap="square" lIns="0" tIns="0" rIns="0" bIns="0" rtlCol="0"/>
          <a:lstStyle/>
          <a:p>
            <a:endParaRPr/>
          </a:p>
        </p:txBody>
      </p:sp>
      <p:sp>
        <p:nvSpPr>
          <p:cNvPr id="28" name="bg object 28"/>
          <p:cNvSpPr/>
          <p:nvPr/>
        </p:nvSpPr>
        <p:spPr>
          <a:xfrm>
            <a:off x="380999" y="617219"/>
            <a:ext cx="795528" cy="795527"/>
          </a:xfrm>
          <a:prstGeom prst="rect">
            <a:avLst/>
          </a:prstGeom>
          <a:blipFill>
            <a:blip r:embed="rId11" cstate="print"/>
            <a:stretch>
              <a:fillRect/>
            </a:stretch>
          </a:blipFill>
        </p:spPr>
        <p:txBody>
          <a:bodyPr wrap="square" lIns="0" tIns="0" rIns="0" bIns="0" rtlCol="0"/>
          <a:lstStyle/>
          <a:p>
            <a:endParaRPr/>
          </a:p>
        </p:txBody>
      </p:sp>
      <p:sp>
        <p:nvSpPr>
          <p:cNvPr id="29" name="bg object 29"/>
          <p:cNvSpPr/>
          <p:nvPr/>
        </p:nvSpPr>
        <p:spPr>
          <a:xfrm>
            <a:off x="371856" y="605027"/>
            <a:ext cx="2615184" cy="815339"/>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3932174" y="323215"/>
            <a:ext cx="4327651" cy="406400"/>
          </a:xfrm>
          <a:prstGeom prst="rect">
            <a:avLst/>
          </a:prstGeom>
        </p:spPr>
        <p:txBody>
          <a:bodyPr wrap="square" lIns="0" tIns="0" rIns="0" bIns="0">
            <a:spAutoFit/>
          </a:bodyPr>
          <a:lstStyle>
            <a:lvl1pPr>
              <a:defRPr sz="2500" b="1" i="0">
                <a:solidFill>
                  <a:schemeClr val="bg1"/>
                </a:solidFill>
                <a:latin typeface="TeXGyreAdventor"/>
                <a:cs typeface="TeXGyreAdventor"/>
              </a:defRPr>
            </a:lvl1pPr>
          </a:lstStyle>
          <a:p>
            <a:endParaRPr/>
          </a:p>
        </p:txBody>
      </p:sp>
      <p:sp>
        <p:nvSpPr>
          <p:cNvPr id="3" name="Holder 3"/>
          <p:cNvSpPr>
            <a:spLocks noGrp="1"/>
          </p:cNvSpPr>
          <p:nvPr>
            <p:ph type="body" idx="1"/>
          </p:nvPr>
        </p:nvSpPr>
        <p:spPr>
          <a:xfrm>
            <a:off x="1628013" y="3428923"/>
            <a:ext cx="9250680" cy="1932304"/>
          </a:xfrm>
          <a:prstGeom prst="rect">
            <a:avLst/>
          </a:prstGeom>
        </p:spPr>
        <p:txBody>
          <a:bodyPr wrap="square" lIns="0" tIns="0" rIns="0" bIns="0">
            <a:spAutoFit/>
          </a:bodyPr>
          <a:lstStyle>
            <a:lvl1pPr>
              <a:defRPr sz="2000" b="1" i="1">
                <a:solidFill>
                  <a:srgbClr val="082F47"/>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denib.gov.tr/"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denib@hs01.kep.tr"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124200" y="6400800"/>
            <a:ext cx="5675376" cy="352043"/>
          </a:xfrm>
          <a:prstGeom prst="rect">
            <a:avLst/>
          </a:prstGeom>
          <a:blipFill>
            <a:blip r:embed="rId2" cstate="print"/>
            <a:stretch>
              <a:fillRect/>
            </a:stretch>
          </a:blipFill>
        </p:spPr>
        <p:txBody>
          <a:bodyPr wrap="square" lIns="0" tIns="0" rIns="0" bIns="0" rtlCol="0"/>
          <a:lstStyle/>
          <a:p>
            <a:endParaRPr/>
          </a:p>
        </p:txBody>
      </p:sp>
      <p:pic>
        <p:nvPicPr>
          <p:cNvPr id="4" name="Resim 3">
            <a:extLst>
              <a:ext uri="{FF2B5EF4-FFF2-40B4-BE49-F238E27FC236}">
                <a16:creationId xmlns:a16="http://schemas.microsoft.com/office/drawing/2014/main" id="{12251BE0-9292-460C-86AD-04B0BDCF9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438080"/>
            <a:ext cx="1447800" cy="1524319"/>
          </a:xfrm>
          <a:prstGeom prst="rect">
            <a:avLst/>
          </a:prstGeom>
        </p:spPr>
      </p:pic>
      <p:sp>
        <p:nvSpPr>
          <p:cNvPr id="6" name="Metin kutusu 5">
            <a:extLst>
              <a:ext uri="{FF2B5EF4-FFF2-40B4-BE49-F238E27FC236}">
                <a16:creationId xmlns:a16="http://schemas.microsoft.com/office/drawing/2014/main" id="{F81669F8-FB52-413B-8F5D-3A846E795D0C}"/>
              </a:ext>
            </a:extLst>
          </p:cNvPr>
          <p:cNvSpPr txBox="1"/>
          <p:nvPr/>
        </p:nvSpPr>
        <p:spPr>
          <a:xfrm>
            <a:off x="3733800" y="2538519"/>
            <a:ext cx="7086600" cy="1323439"/>
          </a:xfrm>
          <a:prstGeom prst="rect">
            <a:avLst/>
          </a:prstGeom>
          <a:noFill/>
        </p:spPr>
        <p:txBody>
          <a:bodyPr wrap="square" rtlCol="0">
            <a:spAutoFit/>
          </a:bodyPr>
          <a:lstStyle/>
          <a:p>
            <a:r>
              <a:rPr lang="tr-TR" sz="4000" b="1" dirty="0">
                <a:solidFill>
                  <a:schemeClr val="accent1">
                    <a:lumMod val="75000"/>
                  </a:schemeClr>
                </a:solidFill>
              </a:rPr>
              <a:t>DESTEK YÖNETİM SİSTEMİ (DYS) </a:t>
            </a:r>
          </a:p>
          <a:p>
            <a:pPr algn="ctr"/>
            <a:r>
              <a:rPr lang="tr-TR" sz="4000" b="1" dirty="0">
                <a:solidFill>
                  <a:schemeClr val="accent1">
                    <a:lumMod val="75000"/>
                  </a:schemeClr>
                </a:solidFill>
              </a:rPr>
              <a:t>BİLGİLENDİRME SUNUMU</a:t>
            </a:r>
          </a:p>
        </p:txBody>
      </p:sp>
      <p:sp>
        <p:nvSpPr>
          <p:cNvPr id="2" name="Dikdörtgen 1">
            <a:extLst>
              <a:ext uri="{FF2B5EF4-FFF2-40B4-BE49-F238E27FC236}">
                <a16:creationId xmlns:a16="http://schemas.microsoft.com/office/drawing/2014/main" id="{94A7B3A4-419C-4B00-A037-8AC15F577A5A}"/>
              </a:ext>
            </a:extLst>
          </p:cNvPr>
          <p:cNvSpPr/>
          <p:nvPr/>
        </p:nvSpPr>
        <p:spPr>
          <a:xfrm>
            <a:off x="-165856" y="4113882"/>
            <a:ext cx="12523712" cy="646331"/>
          </a:xfrm>
          <a:prstGeom prst="rect">
            <a:avLst/>
          </a:prstGeom>
          <a:noFill/>
        </p:spPr>
        <p:txBody>
          <a:bodyPr wrap="square" lIns="91440" tIns="45720" rIns="91440" bIns="45720">
            <a:spAutoFit/>
          </a:bodyPr>
          <a:lstStyle/>
          <a:p>
            <a:pPr algn="ctr"/>
            <a:r>
              <a:rPr lang="tr-TR" sz="3600" dirty="0">
                <a:ln w="0"/>
                <a:solidFill>
                  <a:schemeClr val="accent1"/>
                </a:solidFill>
                <a:effectLst>
                  <a:outerShdw blurRad="38100" dist="25400" dir="5400000" algn="ctr" rotWithShape="0">
                    <a:srgbClr val="6E747A">
                      <a:alpha val="43000"/>
                    </a:srgbClr>
                  </a:outerShdw>
                </a:effectLst>
              </a:rPr>
              <a:t>Destek Yönetim Sistemi ve Yararlanıcı Tanımlama İşlemleri </a:t>
            </a:r>
          </a:p>
        </p:txBody>
      </p:sp>
      <p:pic>
        <p:nvPicPr>
          <p:cNvPr id="8" name="Resim 7">
            <a:extLst>
              <a:ext uri="{FF2B5EF4-FFF2-40B4-BE49-F238E27FC236}">
                <a16:creationId xmlns:a16="http://schemas.microsoft.com/office/drawing/2014/main" id="{F6F4A530-A1FC-42CB-8D70-D24A0C8B6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6296025" y="1943803"/>
            <a:ext cx="5867400" cy="3970318"/>
          </a:xfrm>
          <a:prstGeom prst="rect">
            <a:avLst/>
          </a:prstGeom>
          <a:noFill/>
        </p:spPr>
        <p:txBody>
          <a:bodyPr wrap="square" rtlCol="0">
            <a:spAutoFit/>
          </a:bodyPr>
          <a:lstStyle/>
          <a:p>
            <a:pPr algn="l"/>
            <a:r>
              <a:rPr lang="tr-TR" sz="1800" b="1" i="0" u="none" strike="noStrike" baseline="0" dirty="0">
                <a:solidFill>
                  <a:srgbClr val="2E74B6"/>
                </a:solidFill>
                <a:latin typeface="Calibri-Bold"/>
              </a:rPr>
              <a:t>MERSİS ile EK B’de (Yararlanıcı Bilgi Formu) farklılık olması durumunda ne yapılmalıdır?</a:t>
            </a:r>
          </a:p>
          <a:p>
            <a:pPr algn="l"/>
            <a:r>
              <a:rPr lang="tr-TR" sz="1800" b="0" i="0" u="none" strike="noStrike" baseline="0" dirty="0">
                <a:solidFill>
                  <a:srgbClr val="000000"/>
                </a:solidFill>
                <a:latin typeface="SymbolMT"/>
              </a:rPr>
              <a:t>• </a:t>
            </a:r>
            <a:r>
              <a:rPr lang="tr-TR" sz="1800" b="0" i="0" u="none" strike="noStrike" baseline="0" dirty="0" err="1">
                <a:solidFill>
                  <a:srgbClr val="000000"/>
                </a:solidFill>
                <a:latin typeface="Calibri" panose="020F0502020204030204" pitchFamily="34" charset="0"/>
              </a:rPr>
              <a:t>MERSİS’te</a:t>
            </a:r>
            <a:r>
              <a:rPr lang="tr-TR" sz="1800" b="0" i="0" u="none" strike="noStrike" baseline="0" dirty="0">
                <a:solidFill>
                  <a:srgbClr val="000000"/>
                </a:solidFill>
                <a:latin typeface="Calibri" panose="020F0502020204030204" pitchFamily="34" charset="0"/>
              </a:rPr>
              <a:t> yer alan bilgiler esas alınmaktadır.</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MERSİS verileri eksik ise, bu verileri </a:t>
            </a:r>
            <a:r>
              <a:rPr lang="tr-TR" sz="1800" b="0" i="0" u="none" strike="noStrike" baseline="0" dirty="0" err="1">
                <a:solidFill>
                  <a:srgbClr val="000000"/>
                </a:solidFill>
                <a:latin typeface="Calibri" panose="020F0502020204030204" pitchFamily="34" charset="0"/>
              </a:rPr>
              <a:t>MERSİS’te</a:t>
            </a:r>
            <a:r>
              <a:rPr lang="tr-TR" sz="1800" b="0" i="0" u="none" strike="noStrike" baseline="0" dirty="0">
                <a:solidFill>
                  <a:srgbClr val="000000"/>
                </a:solidFill>
                <a:latin typeface="Calibri" panose="020F0502020204030204" pitchFamily="34" charset="0"/>
              </a:rPr>
              <a:t> güncellemelidir.</a:t>
            </a:r>
          </a:p>
          <a:p>
            <a:pPr algn="l"/>
            <a:endParaRPr lang="tr-TR" dirty="0">
              <a:solidFill>
                <a:srgbClr val="000000"/>
              </a:solidFill>
              <a:latin typeface="Calibri" panose="020F0502020204030204" pitchFamily="34" charset="0"/>
            </a:endParaRPr>
          </a:p>
          <a:p>
            <a:pPr algn="l"/>
            <a:r>
              <a:rPr lang="tr-TR" sz="1800" b="1" i="0" u="none" strike="noStrike" baseline="0" dirty="0" err="1">
                <a:solidFill>
                  <a:srgbClr val="2E74B6"/>
                </a:solidFill>
                <a:latin typeface="Calibri-Bold"/>
              </a:rPr>
              <a:t>MERSİS’den</a:t>
            </a:r>
            <a:r>
              <a:rPr lang="tr-TR" sz="1800" b="1" i="0" u="none" strike="noStrike" baseline="0" dirty="0">
                <a:solidFill>
                  <a:srgbClr val="2E74B6"/>
                </a:solidFill>
                <a:latin typeface="Calibri-Bold"/>
              </a:rPr>
              <a:t> gelen veriler değiştirilebilir veya silinebilir mi?</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Yararlanıcılara ilişkin </a:t>
            </a:r>
            <a:r>
              <a:rPr lang="tr-TR" sz="1800" b="0" i="0" u="none" strike="noStrike" baseline="0" dirty="0" err="1">
                <a:solidFill>
                  <a:srgbClr val="000000"/>
                </a:solidFill>
                <a:latin typeface="Calibri" panose="020F0502020204030204" pitchFamily="34" charset="0"/>
              </a:rPr>
              <a:t>MERSİS’den</a:t>
            </a:r>
            <a:r>
              <a:rPr lang="tr-TR" sz="1800" b="0" i="0" u="none" strike="noStrike" baseline="0" dirty="0">
                <a:solidFill>
                  <a:srgbClr val="000000"/>
                </a:solidFill>
                <a:latin typeface="Calibri" panose="020F0502020204030204" pitchFamily="34" charset="0"/>
              </a:rPr>
              <a:t> alınan bilgilerde MERSİS kayıtları esas alınmaktadır. Bu alanların İhracatçı Birlikleri veya yararlanıcılar tarafından değiştirilmesi/silinmesi mümkün değildir.</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Bu işlemler için yararlanıcıların MERSİS sisteminden veya Ticaret Sicil Müdürlüklerinden ihtiyaç duydukları güncellemeleri yapmaları gerekmektedir.</a:t>
            </a:r>
            <a:endParaRPr lang="tr-TR" dirty="0">
              <a:solidFill>
                <a:srgbClr val="2E74B6"/>
              </a:solidFill>
              <a:latin typeface="Calibri" panose="020F0502020204030204" pitchFamily="34" charset="0"/>
            </a:endParaRPr>
          </a:p>
        </p:txBody>
      </p:sp>
      <p:pic>
        <p:nvPicPr>
          <p:cNvPr id="6" name="Resim 5">
            <a:extLst>
              <a:ext uri="{FF2B5EF4-FFF2-40B4-BE49-F238E27FC236}">
                <a16:creationId xmlns:a16="http://schemas.microsoft.com/office/drawing/2014/main" id="{603D1416-B638-41CA-8288-4F1921BA3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4" name="Resim 3">
            <a:extLst>
              <a:ext uri="{FF2B5EF4-FFF2-40B4-BE49-F238E27FC236}">
                <a16:creationId xmlns:a16="http://schemas.microsoft.com/office/drawing/2014/main" id="{F9DDD3F7-AE4A-07C7-0B54-27C18F8A3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88532"/>
            <a:ext cx="3114600" cy="4419600"/>
          </a:xfrm>
          <a:prstGeom prst="rect">
            <a:avLst/>
          </a:prstGeom>
        </p:spPr>
      </p:pic>
      <p:pic>
        <p:nvPicPr>
          <p:cNvPr id="8" name="Resim 7">
            <a:extLst>
              <a:ext uri="{FF2B5EF4-FFF2-40B4-BE49-F238E27FC236}">
                <a16:creationId xmlns:a16="http://schemas.microsoft.com/office/drawing/2014/main" id="{5BF81350-5B10-49E2-C21A-079BB1CAD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798" y="1559532"/>
            <a:ext cx="3114600" cy="4448600"/>
          </a:xfrm>
          <a:prstGeom prst="rect">
            <a:avLst/>
          </a:prstGeom>
        </p:spPr>
      </p:pic>
    </p:spTree>
    <p:extLst>
      <p:ext uri="{BB962C8B-B14F-4D97-AF65-F5344CB8AC3E}">
        <p14:creationId xmlns:p14="http://schemas.microsoft.com/office/powerpoint/2010/main" val="14052994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6324600" y="2828835"/>
            <a:ext cx="5867400" cy="1200329"/>
          </a:xfrm>
          <a:prstGeom prst="rect">
            <a:avLst/>
          </a:prstGeom>
          <a:noFill/>
        </p:spPr>
        <p:txBody>
          <a:bodyPr wrap="square" rtlCol="0">
            <a:spAutoFit/>
          </a:bodyPr>
          <a:lstStyle/>
          <a:p>
            <a:pPr algn="l"/>
            <a:r>
              <a:rPr lang="tr-TR" sz="1800" b="1" i="0" u="none" strike="noStrike" baseline="0" dirty="0">
                <a:solidFill>
                  <a:srgbClr val="2E74B6"/>
                </a:solidFill>
                <a:latin typeface="Calibri-Bold"/>
              </a:rPr>
              <a:t>EK C (Kullanıcı Yetkilendirme Formu)’de hangi bilgiler doldurulmalıdır?</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Aksi belirtilmediği sürece, kullanıcı yetkilendirme formunda yer alan tüm alanlar eksiksiz olarak doldurulmalıdır.</a:t>
            </a:r>
          </a:p>
        </p:txBody>
      </p:sp>
      <p:pic>
        <p:nvPicPr>
          <p:cNvPr id="7" name="Resim 6">
            <a:extLst>
              <a:ext uri="{FF2B5EF4-FFF2-40B4-BE49-F238E27FC236}">
                <a16:creationId xmlns:a16="http://schemas.microsoft.com/office/drawing/2014/main" id="{A573186E-1071-49CD-B15B-399F71830F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5" name="Resim 4">
            <a:extLst>
              <a:ext uri="{FF2B5EF4-FFF2-40B4-BE49-F238E27FC236}">
                <a16:creationId xmlns:a16="http://schemas.microsoft.com/office/drawing/2014/main" id="{5E3DB2EC-CC1D-B723-A489-87ACF4AB8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1" y="1588532"/>
            <a:ext cx="6292049" cy="4382465"/>
          </a:xfrm>
          <a:prstGeom prst="rect">
            <a:avLst/>
          </a:prstGeom>
        </p:spPr>
      </p:pic>
    </p:spTree>
    <p:extLst>
      <p:ext uri="{BB962C8B-B14F-4D97-AF65-F5344CB8AC3E}">
        <p14:creationId xmlns:p14="http://schemas.microsoft.com/office/powerpoint/2010/main" val="14698154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pic>
        <p:nvPicPr>
          <p:cNvPr id="6" name="Resim 5">
            <a:extLst>
              <a:ext uri="{FF2B5EF4-FFF2-40B4-BE49-F238E27FC236}">
                <a16:creationId xmlns:a16="http://schemas.microsoft.com/office/drawing/2014/main" id="{88EB125D-8636-4B54-BE0B-C3D673C1EFBB}"/>
              </a:ext>
            </a:extLst>
          </p:cNvPr>
          <p:cNvPicPr>
            <a:picLocks noChangeAspect="1"/>
          </p:cNvPicPr>
          <p:nvPr/>
        </p:nvPicPr>
        <p:blipFill>
          <a:blip r:embed="rId2"/>
          <a:stretch>
            <a:fillRect/>
          </a:stretch>
        </p:blipFill>
        <p:spPr>
          <a:xfrm>
            <a:off x="0" y="1588532"/>
            <a:ext cx="7772400" cy="4371975"/>
          </a:xfrm>
          <a:prstGeom prst="rect">
            <a:avLst/>
          </a:prstGeom>
        </p:spPr>
      </p:pic>
      <p:sp>
        <p:nvSpPr>
          <p:cNvPr id="9" name="Oval 8">
            <a:extLst>
              <a:ext uri="{FF2B5EF4-FFF2-40B4-BE49-F238E27FC236}">
                <a16:creationId xmlns:a16="http://schemas.microsoft.com/office/drawing/2014/main" id="{A2152EF1-8334-4A92-8505-E3B504D134D4}"/>
              </a:ext>
            </a:extLst>
          </p:cNvPr>
          <p:cNvSpPr/>
          <p:nvPr/>
        </p:nvSpPr>
        <p:spPr>
          <a:xfrm>
            <a:off x="2362200" y="2438400"/>
            <a:ext cx="762000" cy="15240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ln w="28575">
                <a:solidFill>
                  <a:schemeClr val="tx1"/>
                </a:solidFill>
              </a:ln>
            </a:endParaRPr>
          </a:p>
        </p:txBody>
      </p:sp>
      <p:cxnSp>
        <p:nvCxnSpPr>
          <p:cNvPr id="11" name="Düz Ok Bağlayıcısı 10">
            <a:extLst>
              <a:ext uri="{FF2B5EF4-FFF2-40B4-BE49-F238E27FC236}">
                <a16:creationId xmlns:a16="http://schemas.microsoft.com/office/drawing/2014/main" id="{CF88B325-F667-4DCF-A701-C65B5CBEF1EF}"/>
              </a:ext>
            </a:extLst>
          </p:cNvPr>
          <p:cNvCxnSpPr>
            <a:cxnSpLocks/>
          </p:cNvCxnSpPr>
          <p:nvPr/>
        </p:nvCxnSpPr>
        <p:spPr>
          <a:xfrm flipH="1">
            <a:off x="3113916" y="2366408"/>
            <a:ext cx="162684" cy="14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87AC908-2F78-4F7C-AB1D-B62F78574AAC}"/>
              </a:ext>
            </a:extLst>
          </p:cNvPr>
          <p:cNvSpPr/>
          <p:nvPr/>
        </p:nvSpPr>
        <p:spPr>
          <a:xfrm>
            <a:off x="2362200" y="2667000"/>
            <a:ext cx="914400" cy="152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Ok Bağlayıcısı 14">
            <a:extLst>
              <a:ext uri="{FF2B5EF4-FFF2-40B4-BE49-F238E27FC236}">
                <a16:creationId xmlns:a16="http://schemas.microsoft.com/office/drawing/2014/main" id="{4AA6BF61-C510-48C6-9D58-91BF82BE132F}"/>
              </a:ext>
            </a:extLst>
          </p:cNvPr>
          <p:cNvCxnSpPr/>
          <p:nvPr/>
        </p:nvCxnSpPr>
        <p:spPr>
          <a:xfrm flipH="1">
            <a:off x="3276600" y="2747407"/>
            <a:ext cx="3048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Dikdörtgen 18">
            <a:extLst>
              <a:ext uri="{FF2B5EF4-FFF2-40B4-BE49-F238E27FC236}">
                <a16:creationId xmlns:a16="http://schemas.microsoft.com/office/drawing/2014/main" id="{B790DBCE-FEA6-476B-B5AB-2A694A9B5396}"/>
              </a:ext>
            </a:extLst>
          </p:cNvPr>
          <p:cNvSpPr/>
          <p:nvPr/>
        </p:nvSpPr>
        <p:spPr>
          <a:xfrm>
            <a:off x="3269120" y="2150171"/>
            <a:ext cx="138020" cy="307777"/>
          </a:xfrm>
          <a:prstGeom prst="rect">
            <a:avLst/>
          </a:prstGeom>
          <a:noFill/>
        </p:spPr>
        <p:txBody>
          <a:bodyPr wrap="square" lIns="91440" tIns="45720" rIns="91440" bIns="45720">
            <a:spAutoFit/>
          </a:bodyPr>
          <a:lstStyle/>
          <a:p>
            <a:pPr algn="ctr"/>
            <a:r>
              <a:rPr lang="tr-TR" sz="1400" cap="none" spc="0" dirty="0">
                <a:ln w="22225">
                  <a:solidFill>
                    <a:schemeClr val="accent2"/>
                  </a:solidFill>
                  <a:prstDash val="solid"/>
                </a:ln>
                <a:solidFill>
                  <a:schemeClr val="accent2">
                    <a:lumMod val="40000"/>
                    <a:lumOff val="60000"/>
                  </a:schemeClr>
                </a:solidFill>
                <a:effectLst/>
              </a:rPr>
              <a:t>1</a:t>
            </a:r>
          </a:p>
        </p:txBody>
      </p:sp>
      <p:sp>
        <p:nvSpPr>
          <p:cNvPr id="20" name="Dikdörtgen 19">
            <a:extLst>
              <a:ext uri="{FF2B5EF4-FFF2-40B4-BE49-F238E27FC236}">
                <a16:creationId xmlns:a16="http://schemas.microsoft.com/office/drawing/2014/main" id="{1D6463FF-5E0A-47D1-8DC3-ADAF94DE1B02}"/>
              </a:ext>
            </a:extLst>
          </p:cNvPr>
          <p:cNvSpPr/>
          <p:nvPr/>
        </p:nvSpPr>
        <p:spPr>
          <a:xfrm>
            <a:off x="3587945" y="2590800"/>
            <a:ext cx="138020" cy="307777"/>
          </a:xfrm>
          <a:prstGeom prst="rect">
            <a:avLst/>
          </a:prstGeom>
          <a:noFill/>
        </p:spPr>
        <p:txBody>
          <a:bodyPr wrap="square" lIns="91440" tIns="45720" rIns="91440" bIns="45720">
            <a:spAutoFit/>
          </a:bodyPr>
          <a:lstStyle/>
          <a:p>
            <a:pPr algn="ctr"/>
            <a:r>
              <a:rPr lang="tr-TR" sz="1400" cap="none" spc="0" dirty="0">
                <a:ln w="22225">
                  <a:solidFill>
                    <a:schemeClr val="accent2"/>
                  </a:solidFill>
                  <a:prstDash val="solid"/>
                </a:ln>
                <a:solidFill>
                  <a:schemeClr val="accent2">
                    <a:lumMod val="40000"/>
                    <a:lumOff val="60000"/>
                  </a:schemeClr>
                </a:solidFill>
                <a:effectLst/>
              </a:rPr>
              <a:t>2</a:t>
            </a:r>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997909" y="2263676"/>
            <a:ext cx="4035796" cy="2308324"/>
          </a:xfrm>
          <a:prstGeom prst="rect">
            <a:avLst/>
          </a:prstGeom>
          <a:noFill/>
        </p:spPr>
        <p:txBody>
          <a:bodyPr wrap="square" rtlCol="0">
            <a:spAutoFit/>
          </a:bodyPr>
          <a:lstStyle/>
          <a:p>
            <a:r>
              <a:rPr lang="tr-TR" dirty="0">
                <a:effectLst/>
              </a:rPr>
              <a:t>Destek Yönetim Sistemi’ne kayıtta kullanılacak evraklara erişim için </a:t>
            </a:r>
            <a:r>
              <a:rPr lang="tr-TR" dirty="0">
                <a:effectLst/>
                <a:hlinkClick r:id="rId3"/>
              </a:rPr>
              <a:t>www.denib.gov.tr</a:t>
            </a:r>
            <a:r>
              <a:rPr lang="tr-TR" dirty="0">
                <a:effectLst/>
              </a:rPr>
              <a:t> web adresine girilir.</a:t>
            </a:r>
          </a:p>
          <a:p>
            <a:endParaRPr lang="tr-TR" dirty="0"/>
          </a:p>
          <a:p>
            <a:r>
              <a:rPr lang="tr-TR" dirty="0"/>
              <a:t>‘’DEVLET YARDIMLARI’’ sekmesinin üzerine gelinir ve ilk seçenek olan ‘’Destek Yönetim Sistemi (DYS)’’ seçeneğine tıklanır.</a:t>
            </a:r>
          </a:p>
        </p:txBody>
      </p:sp>
      <p:pic>
        <p:nvPicPr>
          <p:cNvPr id="22" name="Resim 21">
            <a:extLst>
              <a:ext uri="{FF2B5EF4-FFF2-40B4-BE49-F238E27FC236}">
                <a16:creationId xmlns:a16="http://schemas.microsoft.com/office/drawing/2014/main" id="{68714884-6968-49FE-963E-7CC1C0309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1148700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cxnSp>
        <p:nvCxnSpPr>
          <p:cNvPr id="11" name="Düz Ok Bağlayıcısı 10">
            <a:extLst>
              <a:ext uri="{FF2B5EF4-FFF2-40B4-BE49-F238E27FC236}">
                <a16:creationId xmlns:a16="http://schemas.microsoft.com/office/drawing/2014/main" id="{CF88B325-F667-4DCF-A701-C65B5CBEF1EF}"/>
              </a:ext>
            </a:extLst>
          </p:cNvPr>
          <p:cNvCxnSpPr>
            <a:cxnSpLocks/>
          </p:cNvCxnSpPr>
          <p:nvPr/>
        </p:nvCxnSpPr>
        <p:spPr>
          <a:xfrm>
            <a:off x="7325484" y="38862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Metin kutusu 20">
            <a:extLst>
              <a:ext uri="{FF2B5EF4-FFF2-40B4-BE49-F238E27FC236}">
                <a16:creationId xmlns:a16="http://schemas.microsoft.com/office/drawing/2014/main" id="{EDF9CD72-32E3-4126-9782-8A061B8F92AC}"/>
              </a:ext>
            </a:extLst>
          </p:cNvPr>
          <p:cNvSpPr txBox="1"/>
          <p:nvPr/>
        </p:nvSpPr>
        <p:spPr>
          <a:xfrm>
            <a:off x="7997909" y="2263676"/>
            <a:ext cx="4035796" cy="1754326"/>
          </a:xfrm>
          <a:prstGeom prst="rect">
            <a:avLst/>
          </a:prstGeom>
          <a:noFill/>
        </p:spPr>
        <p:txBody>
          <a:bodyPr wrap="square" rtlCol="0">
            <a:spAutoFit/>
          </a:bodyPr>
          <a:lstStyle/>
          <a:p>
            <a:r>
              <a:rPr lang="tr-TR" dirty="0">
                <a:effectLst/>
              </a:rPr>
              <a:t>Açılan Sayfa aşağıya doğru kaydırılır.</a:t>
            </a:r>
          </a:p>
          <a:p>
            <a:endParaRPr lang="tr-TR" dirty="0"/>
          </a:p>
          <a:p>
            <a:r>
              <a:rPr lang="tr-TR" dirty="0"/>
              <a:t>Sayfa aşağıya doğru kaydırıldıktan sonra ‘’MEVZUAT’’ ve ‘’GEREKLİ BELGELER VE FORMLAR’’ olmak üzere iki başlık karşımıza çıkacaktır.</a:t>
            </a:r>
          </a:p>
        </p:txBody>
      </p:sp>
      <p:pic>
        <p:nvPicPr>
          <p:cNvPr id="4" name="Resim 3">
            <a:extLst>
              <a:ext uri="{FF2B5EF4-FFF2-40B4-BE49-F238E27FC236}">
                <a16:creationId xmlns:a16="http://schemas.microsoft.com/office/drawing/2014/main" id="{1033F1D6-1298-4DF2-87B3-8B3671B4FE6E}"/>
              </a:ext>
            </a:extLst>
          </p:cNvPr>
          <p:cNvPicPr>
            <a:picLocks noChangeAspect="1"/>
          </p:cNvPicPr>
          <p:nvPr/>
        </p:nvPicPr>
        <p:blipFill>
          <a:blip r:embed="rId2"/>
          <a:stretch>
            <a:fillRect/>
          </a:stretch>
        </p:blipFill>
        <p:spPr>
          <a:xfrm>
            <a:off x="0" y="1636157"/>
            <a:ext cx="7601093" cy="4275615"/>
          </a:xfrm>
          <a:prstGeom prst="rect">
            <a:avLst/>
          </a:prstGeom>
        </p:spPr>
      </p:pic>
      <p:sp>
        <p:nvSpPr>
          <p:cNvPr id="7" name="Ok: Aşağı 6">
            <a:extLst>
              <a:ext uri="{FF2B5EF4-FFF2-40B4-BE49-F238E27FC236}">
                <a16:creationId xmlns:a16="http://schemas.microsoft.com/office/drawing/2014/main" id="{02E5F17A-F91E-484F-8EA9-8F76E37102D3}"/>
              </a:ext>
            </a:extLst>
          </p:cNvPr>
          <p:cNvSpPr/>
          <p:nvPr/>
        </p:nvSpPr>
        <p:spPr>
          <a:xfrm>
            <a:off x="7016048" y="3505200"/>
            <a:ext cx="446916"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id="{5ADCF7B7-F1B7-4A07-8738-148D264501FB}"/>
              </a:ext>
            </a:extLst>
          </p:cNvPr>
          <p:cNvSpPr/>
          <p:nvPr/>
        </p:nvSpPr>
        <p:spPr>
          <a:xfrm>
            <a:off x="138320" y="3505199"/>
            <a:ext cx="446914" cy="1066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E7476D1F-58BC-4051-9ACA-EECA8FFFA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3913029"/>
            <a:ext cx="1524000" cy="2045970"/>
          </a:xfrm>
          <a:prstGeom prst="rect">
            <a:avLst/>
          </a:prstGeom>
        </p:spPr>
      </p:pic>
      <p:pic>
        <p:nvPicPr>
          <p:cNvPr id="18" name="Resim 17">
            <a:extLst>
              <a:ext uri="{FF2B5EF4-FFF2-40B4-BE49-F238E27FC236}">
                <a16:creationId xmlns:a16="http://schemas.microsoft.com/office/drawing/2014/main" id="{17404B54-DF90-4F0C-88B1-7E6B4DC35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53247610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997909" y="1847751"/>
            <a:ext cx="4035796" cy="2031325"/>
          </a:xfrm>
          <a:prstGeom prst="rect">
            <a:avLst/>
          </a:prstGeom>
          <a:noFill/>
        </p:spPr>
        <p:txBody>
          <a:bodyPr wrap="square" rtlCol="0">
            <a:spAutoFit/>
          </a:bodyPr>
          <a:lstStyle/>
          <a:p>
            <a:r>
              <a:rPr lang="tr-TR" dirty="0">
                <a:effectLst/>
              </a:rPr>
              <a:t>Başvuru evraklarını doldururken dikkat edilmesi gereken hususlara ve kayıt için gerekli belgelerin listesine, ‘’MEVZUAT’’ başlığı altında yer alan ‘’Destek Yönetim Sistemine Kayıt için Gerekli Belgeler ve Dikkat Edilecek Hususlar’’ adlı kılavuzdan ulaşılması mümkündür.  </a:t>
            </a:r>
            <a:endParaRPr lang="tr-TR" dirty="0"/>
          </a:p>
        </p:txBody>
      </p:sp>
      <p:pic>
        <p:nvPicPr>
          <p:cNvPr id="5" name="Resim 4">
            <a:extLst>
              <a:ext uri="{FF2B5EF4-FFF2-40B4-BE49-F238E27FC236}">
                <a16:creationId xmlns:a16="http://schemas.microsoft.com/office/drawing/2014/main" id="{B20267DC-CC47-435E-BE91-90C9520A7847}"/>
              </a:ext>
            </a:extLst>
          </p:cNvPr>
          <p:cNvPicPr>
            <a:picLocks noChangeAspect="1"/>
          </p:cNvPicPr>
          <p:nvPr/>
        </p:nvPicPr>
        <p:blipFill>
          <a:blip r:embed="rId2"/>
          <a:stretch>
            <a:fillRect/>
          </a:stretch>
        </p:blipFill>
        <p:spPr>
          <a:xfrm>
            <a:off x="0" y="1676400"/>
            <a:ext cx="7575762" cy="4261366"/>
          </a:xfrm>
          <a:prstGeom prst="rect">
            <a:avLst/>
          </a:prstGeom>
        </p:spPr>
      </p:pic>
      <p:sp>
        <p:nvSpPr>
          <p:cNvPr id="6" name="Oval 5">
            <a:extLst>
              <a:ext uri="{FF2B5EF4-FFF2-40B4-BE49-F238E27FC236}">
                <a16:creationId xmlns:a16="http://schemas.microsoft.com/office/drawing/2014/main" id="{E4418B01-D6EB-40F3-A7D6-E7EAC6A756DB}"/>
              </a:ext>
            </a:extLst>
          </p:cNvPr>
          <p:cNvSpPr/>
          <p:nvPr/>
        </p:nvSpPr>
        <p:spPr>
          <a:xfrm>
            <a:off x="1447800" y="2362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42477E86-6680-4B6F-9FD1-F43FC3586FF2}"/>
              </a:ext>
            </a:extLst>
          </p:cNvPr>
          <p:cNvSpPr/>
          <p:nvPr/>
        </p:nvSpPr>
        <p:spPr>
          <a:xfrm>
            <a:off x="1295400" y="3429000"/>
            <a:ext cx="29718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9EB84ECF-C7B9-44C8-9C60-8FFB8B26F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407" y="3778766"/>
            <a:ext cx="2590800" cy="2159000"/>
          </a:xfrm>
          <a:prstGeom prst="rect">
            <a:avLst/>
          </a:prstGeom>
        </p:spPr>
      </p:pic>
      <p:pic>
        <p:nvPicPr>
          <p:cNvPr id="14" name="Resim 13">
            <a:extLst>
              <a:ext uri="{FF2B5EF4-FFF2-40B4-BE49-F238E27FC236}">
                <a16:creationId xmlns:a16="http://schemas.microsoft.com/office/drawing/2014/main" id="{1A56870B-35BD-40AC-9356-49C2508CD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3639711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8001000" y="1808708"/>
            <a:ext cx="4035796" cy="4524315"/>
          </a:xfrm>
          <a:prstGeom prst="rect">
            <a:avLst/>
          </a:prstGeom>
          <a:noFill/>
        </p:spPr>
        <p:txBody>
          <a:bodyPr wrap="square" rtlCol="0">
            <a:spAutoFit/>
          </a:bodyPr>
          <a:lstStyle/>
          <a:p>
            <a:r>
              <a:rPr lang="tr-TR" dirty="0"/>
              <a:t>‘’GEREKLİ BELGELER VE FORMLAR’’ başlığı altında yer alan:</a:t>
            </a:r>
          </a:p>
          <a:p>
            <a:endParaRPr lang="tr-TR" dirty="0"/>
          </a:p>
          <a:p>
            <a:r>
              <a:rPr lang="tr-TR" dirty="0"/>
              <a:t>1-DENİB - DYS Başvuru Dilekçesi</a:t>
            </a:r>
          </a:p>
          <a:p>
            <a:endParaRPr lang="tr-TR" dirty="0"/>
          </a:p>
          <a:p>
            <a:r>
              <a:rPr lang="tr-TR" dirty="0"/>
              <a:t>2-EK A – DYS Sistem Kullanım Taahhütnamesi</a:t>
            </a:r>
          </a:p>
          <a:p>
            <a:endParaRPr lang="tr-TR" dirty="0"/>
          </a:p>
          <a:p>
            <a:r>
              <a:rPr lang="tr-TR" dirty="0"/>
              <a:t>3-EK B – DYS Yararlanıcı Bilgi Formu</a:t>
            </a:r>
          </a:p>
          <a:p>
            <a:endParaRPr lang="tr-TR" dirty="0"/>
          </a:p>
          <a:p>
            <a:r>
              <a:rPr lang="tr-TR" dirty="0"/>
              <a:t>4-EK C – DYS Kullanıcı Yetkilendirme Formu</a:t>
            </a:r>
          </a:p>
          <a:p>
            <a:endParaRPr lang="tr-TR" dirty="0"/>
          </a:p>
          <a:p>
            <a:r>
              <a:rPr lang="tr-TR" dirty="0"/>
              <a:t>Evraklarını bilgisayarınıza indirerek, bilgisayarda doldurmanız gerekmektedir.</a:t>
            </a:r>
          </a:p>
          <a:p>
            <a:endParaRPr lang="tr-TR" dirty="0"/>
          </a:p>
        </p:txBody>
      </p:sp>
      <p:pic>
        <p:nvPicPr>
          <p:cNvPr id="5" name="Resim 4">
            <a:extLst>
              <a:ext uri="{FF2B5EF4-FFF2-40B4-BE49-F238E27FC236}">
                <a16:creationId xmlns:a16="http://schemas.microsoft.com/office/drawing/2014/main" id="{B20267DC-CC47-435E-BE91-90C9520A7847}"/>
              </a:ext>
            </a:extLst>
          </p:cNvPr>
          <p:cNvPicPr>
            <a:picLocks noChangeAspect="1"/>
          </p:cNvPicPr>
          <p:nvPr/>
        </p:nvPicPr>
        <p:blipFill>
          <a:blip r:embed="rId2"/>
          <a:stretch>
            <a:fillRect/>
          </a:stretch>
        </p:blipFill>
        <p:spPr>
          <a:xfrm>
            <a:off x="0" y="1676400"/>
            <a:ext cx="7575762" cy="4261366"/>
          </a:xfrm>
          <a:prstGeom prst="rect">
            <a:avLst/>
          </a:prstGeom>
        </p:spPr>
      </p:pic>
      <p:sp>
        <p:nvSpPr>
          <p:cNvPr id="3" name="Dikdörtgen: Köşeleri Yuvarlatılmış 2">
            <a:extLst>
              <a:ext uri="{FF2B5EF4-FFF2-40B4-BE49-F238E27FC236}">
                <a16:creationId xmlns:a16="http://schemas.microsoft.com/office/drawing/2014/main" id="{30370184-827B-4A58-AA60-A06BA2A18312}"/>
              </a:ext>
            </a:extLst>
          </p:cNvPr>
          <p:cNvSpPr/>
          <p:nvPr/>
        </p:nvSpPr>
        <p:spPr>
          <a:xfrm>
            <a:off x="1371600" y="4114800"/>
            <a:ext cx="19050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694F2C0F-2E9E-4C51-9B57-EF9972FEF2CA}"/>
              </a:ext>
            </a:extLst>
          </p:cNvPr>
          <p:cNvSpPr/>
          <p:nvPr/>
        </p:nvSpPr>
        <p:spPr>
          <a:xfrm>
            <a:off x="1447800" y="3918466"/>
            <a:ext cx="1066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43946519-1DD5-4F2C-AC6B-C224479A1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4120599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6629400" y="1577965"/>
            <a:ext cx="5562600" cy="2585323"/>
          </a:xfrm>
          <a:prstGeom prst="rect">
            <a:avLst/>
          </a:prstGeom>
          <a:noFill/>
        </p:spPr>
        <p:txBody>
          <a:bodyPr wrap="square" rtlCol="0">
            <a:spAutoFit/>
          </a:bodyPr>
          <a:lstStyle/>
          <a:p>
            <a:r>
              <a:rPr lang="tr-TR" sz="1800" b="1" dirty="0">
                <a:effectLst/>
                <a:latin typeface="+mj-lt"/>
                <a:ea typeface="Times New Roman" panose="02020603050405020304" pitchFamily="18" charset="0"/>
              </a:rPr>
              <a:t>Sisteme tanımlama başvurularında istenen belgelerin her bir belge türünün ayrı ayrı taranarak </a:t>
            </a:r>
            <a:r>
              <a:rPr lang="tr-TR" sz="1800" b="1" dirty="0" err="1">
                <a:effectLst/>
                <a:latin typeface="+mj-lt"/>
                <a:ea typeface="Times New Roman" panose="02020603050405020304" pitchFamily="18" charset="0"/>
              </a:rPr>
              <a:t>pdf</a:t>
            </a:r>
            <a:r>
              <a:rPr lang="tr-TR" sz="1800" b="1" dirty="0">
                <a:effectLst/>
                <a:latin typeface="+mj-lt"/>
                <a:ea typeface="Times New Roman" panose="02020603050405020304" pitchFamily="18" charset="0"/>
              </a:rPr>
              <a:t> dosyası olacak şekilde KEP adresinizden Birliğimiz KEP adresine (</a:t>
            </a:r>
            <a:r>
              <a:rPr lang="tr-TR" sz="1800" b="1" u="sng" dirty="0">
                <a:solidFill>
                  <a:srgbClr val="0563C1"/>
                </a:solidFill>
                <a:effectLst/>
                <a:latin typeface="+mj-lt"/>
                <a:ea typeface="Times New Roman" panose="02020603050405020304" pitchFamily="18" charset="0"/>
                <a:hlinkClick r:id="rId2"/>
              </a:rPr>
              <a:t>denib@hs01.kep.tr</a:t>
            </a:r>
            <a:r>
              <a:rPr lang="tr-TR" sz="1800" b="1" dirty="0">
                <a:effectLst/>
                <a:latin typeface="+mj-lt"/>
                <a:ea typeface="Times New Roman" panose="02020603050405020304" pitchFamily="18" charset="0"/>
              </a:rPr>
              <a:t>) gönderilmesi gerekmektedir</a:t>
            </a:r>
            <a:r>
              <a:rPr lang="tr-TR" sz="1800" b="1" i="1" dirty="0">
                <a:effectLst/>
                <a:latin typeface="+mj-lt"/>
                <a:ea typeface="Times New Roman" panose="02020603050405020304" pitchFamily="18" charset="0"/>
              </a:rPr>
              <a:t>. (</a:t>
            </a:r>
            <a:r>
              <a:rPr lang="tr-TR" sz="1800" i="1" dirty="0" err="1">
                <a:effectLst/>
                <a:latin typeface="+mj-lt"/>
                <a:ea typeface="Times New Roman" panose="02020603050405020304" pitchFamily="18" charset="0"/>
              </a:rPr>
              <a:t>Örn,imza</a:t>
            </a:r>
            <a:r>
              <a:rPr lang="tr-TR" sz="1800" i="1" dirty="0">
                <a:effectLst/>
                <a:latin typeface="+mj-lt"/>
                <a:ea typeface="Times New Roman" panose="02020603050405020304" pitchFamily="18" charset="0"/>
              </a:rPr>
              <a:t> sirkülerinin tüm sayfalarının tek </a:t>
            </a:r>
            <a:r>
              <a:rPr lang="tr-TR" sz="1800" i="1" dirty="0" err="1">
                <a:effectLst/>
                <a:latin typeface="+mj-lt"/>
                <a:ea typeface="Times New Roman" panose="02020603050405020304" pitchFamily="18" charset="0"/>
              </a:rPr>
              <a:t>pdf</a:t>
            </a:r>
            <a:r>
              <a:rPr lang="tr-TR" sz="1800" i="1" dirty="0">
                <a:effectLst/>
                <a:latin typeface="+mj-lt"/>
                <a:ea typeface="Times New Roman" panose="02020603050405020304" pitchFamily="18" charset="0"/>
              </a:rPr>
              <a:t>, kapasite </a:t>
            </a:r>
            <a:r>
              <a:rPr lang="tr-TR" sz="1800" i="1" dirty="0" err="1">
                <a:effectLst/>
                <a:latin typeface="+mj-lt"/>
                <a:ea typeface="Times New Roman" panose="02020603050405020304" pitchFamily="18" charset="0"/>
              </a:rPr>
              <a:t>raporununun</a:t>
            </a:r>
            <a:r>
              <a:rPr lang="tr-TR" sz="1800" i="1" dirty="0">
                <a:effectLst/>
                <a:latin typeface="+mj-lt"/>
                <a:ea typeface="Times New Roman" panose="02020603050405020304" pitchFamily="18" charset="0"/>
              </a:rPr>
              <a:t> tüm </a:t>
            </a:r>
            <a:r>
              <a:rPr lang="tr-TR" sz="1800" i="1" dirty="0" err="1">
                <a:effectLst/>
                <a:latin typeface="+mj-lt"/>
                <a:ea typeface="Times New Roman" panose="02020603050405020304" pitchFamily="18" charset="0"/>
              </a:rPr>
              <a:t>sayfalarınının</a:t>
            </a:r>
            <a:r>
              <a:rPr lang="tr-TR" sz="1800" i="1" dirty="0">
                <a:effectLst/>
                <a:latin typeface="+mj-lt"/>
                <a:ea typeface="Times New Roman" panose="02020603050405020304" pitchFamily="18" charset="0"/>
              </a:rPr>
              <a:t> tek </a:t>
            </a:r>
            <a:r>
              <a:rPr lang="tr-TR" sz="1800" i="1" dirty="0" err="1">
                <a:effectLst/>
                <a:latin typeface="+mj-lt"/>
                <a:ea typeface="Times New Roman" panose="02020603050405020304" pitchFamily="18" charset="0"/>
              </a:rPr>
              <a:t>pdf</a:t>
            </a:r>
            <a:r>
              <a:rPr lang="tr-TR" sz="1800" i="1" dirty="0">
                <a:effectLst/>
                <a:latin typeface="+mj-lt"/>
                <a:ea typeface="Times New Roman" panose="02020603050405020304" pitchFamily="18" charset="0"/>
              </a:rPr>
              <a:t> gönderilmesi gibi)</a:t>
            </a:r>
          </a:p>
          <a:p>
            <a:endParaRPr lang="tr-TR" i="1" dirty="0">
              <a:latin typeface="+mj-lt"/>
            </a:endParaRPr>
          </a:p>
          <a:p>
            <a:r>
              <a:rPr lang="tr-TR" dirty="0">
                <a:latin typeface="+mj-lt"/>
              </a:rPr>
              <a:t>DYS Tanımlanma evraklarına e-imza yapılmasına gerek bulunmamaktadır.</a:t>
            </a:r>
          </a:p>
        </p:txBody>
      </p:sp>
      <p:pic>
        <p:nvPicPr>
          <p:cNvPr id="6" name="Resim 5">
            <a:extLst>
              <a:ext uri="{FF2B5EF4-FFF2-40B4-BE49-F238E27FC236}">
                <a16:creationId xmlns:a16="http://schemas.microsoft.com/office/drawing/2014/main" id="{4BA37720-4C47-471F-B82B-E92839ECF0E7}"/>
              </a:ext>
            </a:extLst>
          </p:cNvPr>
          <p:cNvPicPr>
            <a:picLocks noChangeAspect="1"/>
          </p:cNvPicPr>
          <p:nvPr/>
        </p:nvPicPr>
        <p:blipFill rotWithShape="1">
          <a:blip r:embed="rId3"/>
          <a:srcRect l="21875" t="28889" r="41875" b="24444"/>
          <a:stretch/>
        </p:blipFill>
        <p:spPr>
          <a:xfrm>
            <a:off x="203200" y="1588532"/>
            <a:ext cx="6197600" cy="4487917"/>
          </a:xfrm>
          <a:prstGeom prst="rect">
            <a:avLst/>
          </a:prstGeom>
        </p:spPr>
      </p:pic>
      <p:pic>
        <p:nvPicPr>
          <p:cNvPr id="11" name="Resim 10">
            <a:extLst>
              <a:ext uri="{FF2B5EF4-FFF2-40B4-BE49-F238E27FC236}">
                <a16:creationId xmlns:a16="http://schemas.microsoft.com/office/drawing/2014/main" id="{9244284C-B0DE-4109-8518-1C4F254DF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452" y="4105839"/>
            <a:ext cx="2412496" cy="1961085"/>
          </a:xfrm>
          <a:prstGeom prst="rect">
            <a:avLst/>
          </a:prstGeom>
        </p:spPr>
      </p:pic>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8313242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6715664" y="2120205"/>
            <a:ext cx="5562600" cy="3139321"/>
          </a:xfrm>
          <a:prstGeom prst="rect">
            <a:avLst/>
          </a:prstGeom>
          <a:noFill/>
        </p:spPr>
        <p:txBody>
          <a:bodyPr wrap="square" rtlCol="0">
            <a:spAutoFit/>
          </a:bodyPr>
          <a:lstStyle/>
          <a:p>
            <a:r>
              <a:rPr lang="tr-TR" sz="1800" b="0" i="0" u="none" strike="noStrike" baseline="0" dirty="0">
                <a:solidFill>
                  <a:srgbClr val="2E74B6"/>
                </a:solidFill>
                <a:latin typeface="Calibri-Light"/>
              </a:rPr>
              <a:t>E-Devlet Kapısı Üzerinden:</a:t>
            </a:r>
          </a:p>
          <a:p>
            <a:endParaRPr lang="tr-TR" dirty="0">
              <a:solidFill>
                <a:srgbClr val="2E74B6"/>
              </a:solidFill>
              <a:latin typeface="Calibri-Light"/>
            </a:endParaRPr>
          </a:p>
          <a:p>
            <a:pPr algn="l"/>
            <a:r>
              <a:rPr lang="tr-TR" sz="1800" b="0" i="0" u="none" strike="noStrike" baseline="0" dirty="0">
                <a:latin typeface="Calibri" panose="020F0502020204030204" pitchFamily="34" charset="0"/>
              </a:rPr>
              <a:t>E-Devlet Kapısı üzerinden kullanıcı girişi yapıldıktan sonra, Ticaret Bakanlığı uygulamaları içerisinden (“DYS” kelimesi ile de arama yapılabilir) Destek Yönetim Sistemi giriş linklerine ulaşılabilir.</a:t>
            </a:r>
            <a:endParaRPr lang="tr-TR" sz="1800" b="0" i="0" u="none" strike="noStrike" baseline="0" dirty="0">
              <a:solidFill>
                <a:srgbClr val="2E74B6"/>
              </a:solidFill>
              <a:latin typeface="Calibri-Light"/>
            </a:endParaRPr>
          </a:p>
          <a:p>
            <a:pPr algn="l"/>
            <a:endParaRPr lang="tr-TR" dirty="0">
              <a:solidFill>
                <a:srgbClr val="2E74B6"/>
              </a:solidFill>
              <a:latin typeface="Calibri-Light"/>
            </a:endParaRPr>
          </a:p>
          <a:p>
            <a:pPr algn="l"/>
            <a:r>
              <a:rPr lang="tr-TR" sz="1800" b="0" i="0" u="none" strike="noStrike" baseline="0" dirty="0">
                <a:latin typeface="Calibri" panose="020F0502020204030204" pitchFamily="34" charset="0"/>
              </a:rPr>
              <a:t>E-Devlet Kapısı üzerinden kullanıcı girişi yapıldıktan sonra, Ticaret Bakanlığı uygulamaları içerisinden (“DYS” kelimesi ile de arama yapılabilir) Destek Yönetim Sistemi giriş linklerine ulaşılabilir.</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7" name="Resim 6">
            <a:extLst>
              <a:ext uri="{FF2B5EF4-FFF2-40B4-BE49-F238E27FC236}">
                <a16:creationId xmlns:a16="http://schemas.microsoft.com/office/drawing/2014/main" id="{45F4E7EF-47FF-49AC-AA4D-3813767F67C1}"/>
              </a:ext>
            </a:extLst>
          </p:cNvPr>
          <p:cNvPicPr>
            <a:picLocks noChangeAspect="1"/>
          </p:cNvPicPr>
          <p:nvPr/>
        </p:nvPicPr>
        <p:blipFill rotWithShape="1">
          <a:blip r:embed="rId3"/>
          <a:srcRect l="18125" t="10000" r="19375" b="20000"/>
          <a:stretch/>
        </p:blipFill>
        <p:spPr>
          <a:xfrm>
            <a:off x="-1" y="1588532"/>
            <a:ext cx="6670901" cy="4202668"/>
          </a:xfrm>
          <a:prstGeom prst="rect">
            <a:avLst/>
          </a:prstGeom>
        </p:spPr>
      </p:pic>
    </p:spTree>
    <p:extLst>
      <p:ext uri="{BB962C8B-B14F-4D97-AF65-F5344CB8AC3E}">
        <p14:creationId xmlns:p14="http://schemas.microsoft.com/office/powerpoint/2010/main" val="365567788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437947" y="1588532"/>
            <a:ext cx="4734464" cy="4524315"/>
          </a:xfrm>
          <a:prstGeom prst="rect">
            <a:avLst/>
          </a:prstGeom>
          <a:noFill/>
        </p:spPr>
        <p:txBody>
          <a:bodyPr wrap="square" rtlCol="0">
            <a:spAutoFit/>
          </a:bodyPr>
          <a:lstStyle/>
          <a:p>
            <a:r>
              <a:rPr lang="tr-TR" sz="1800" b="0" i="0" u="none" strike="noStrike" baseline="0" dirty="0">
                <a:solidFill>
                  <a:srgbClr val="2E74B6"/>
                </a:solidFill>
                <a:latin typeface="Calibri-Light"/>
              </a:rPr>
              <a:t>E-Devlet Kapısı Üzerinden:</a:t>
            </a:r>
          </a:p>
          <a:p>
            <a:pPr algn="l"/>
            <a:r>
              <a:rPr lang="tr-TR" sz="1800" b="1" i="0" u="none" strike="noStrike" baseline="0" dirty="0">
                <a:latin typeface="Calibri-Bold"/>
              </a:rPr>
              <a:t>Uygulama Seçme Sayfasında </a:t>
            </a:r>
            <a:r>
              <a:rPr lang="tr-TR" sz="1800" b="0" i="0" u="none" strike="noStrike" baseline="0" dirty="0">
                <a:latin typeface="Calibri" panose="020F0502020204030204" pitchFamily="34" charset="0"/>
              </a:rPr>
              <a:t>yer alan Destek Yönetim Sistemi linkini tıkladıktan sonra butonuna tıklayarak sisteme giriş yapabilirsiniz. DYS giriş sayfasında birim tipi                  olarak gelecektir. </a:t>
            </a:r>
          </a:p>
          <a:p>
            <a:pPr algn="l"/>
            <a:endParaRPr lang="tr-TR" dirty="0">
              <a:latin typeface="Calibri" panose="020F0502020204030204" pitchFamily="34" charset="0"/>
            </a:endParaRPr>
          </a:p>
          <a:p>
            <a:pPr algn="l"/>
            <a:r>
              <a:rPr lang="tr-TR" sz="1800" b="0" i="0" u="none" strike="noStrike" baseline="0" dirty="0">
                <a:latin typeface="Calibri" panose="020F0502020204030204" pitchFamily="34" charset="0"/>
              </a:rPr>
              <a:t>Birden fazla firma/kuruluşta temsil yetkisi olan kullanıcılar, </a:t>
            </a:r>
            <a:r>
              <a:rPr lang="tr-TR" sz="1800" b="1" i="0" u="none" strike="noStrike" baseline="0" dirty="0">
                <a:latin typeface="Calibri-Bold"/>
              </a:rPr>
              <a:t>sisteme KULLANICI olarak giriş yaptıktan sonra</a:t>
            </a:r>
            <a:r>
              <a:rPr lang="tr-TR" sz="1800" b="0" i="0" u="none" strike="noStrike" baseline="0" dirty="0">
                <a:latin typeface="Calibri" panose="020F0502020204030204" pitchFamily="34" charset="0"/>
              </a:rPr>
              <a:t>, DYS ara yüzü üzerinden firmalar arasında geçiş yapabilecektir. </a:t>
            </a:r>
          </a:p>
          <a:p>
            <a:pPr algn="l"/>
            <a:endParaRPr lang="tr-TR" dirty="0">
              <a:latin typeface="Calibri" panose="020F0502020204030204" pitchFamily="34" charset="0"/>
            </a:endParaRPr>
          </a:p>
          <a:p>
            <a:pPr algn="l"/>
            <a:r>
              <a:rPr lang="tr-TR" sz="1800" b="0" i="0" u="none" strike="noStrike" baseline="0" dirty="0">
                <a:latin typeface="Calibri" panose="020F0502020204030204" pitchFamily="34" charset="0"/>
              </a:rPr>
              <a:t>Sisteme girildiğinde ana sayfa açılacak ve yetkili olduğunuz desteklere sol menüden, firmalara/kuruluşlara ise üst menüden erişim sağlanabilecektir.</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6" name="Resim 5">
            <a:extLst>
              <a:ext uri="{FF2B5EF4-FFF2-40B4-BE49-F238E27FC236}">
                <a16:creationId xmlns:a16="http://schemas.microsoft.com/office/drawing/2014/main" id="{8ADAEC51-9EBD-4CD2-B383-EB6F1F57F5A2}"/>
              </a:ext>
            </a:extLst>
          </p:cNvPr>
          <p:cNvPicPr>
            <a:picLocks noChangeAspect="1"/>
          </p:cNvPicPr>
          <p:nvPr/>
        </p:nvPicPr>
        <p:blipFill>
          <a:blip r:embed="rId3"/>
          <a:stretch>
            <a:fillRect/>
          </a:stretch>
        </p:blipFill>
        <p:spPr>
          <a:xfrm>
            <a:off x="11277608" y="2198132"/>
            <a:ext cx="405844" cy="246405"/>
          </a:xfrm>
          <a:prstGeom prst="rect">
            <a:avLst/>
          </a:prstGeom>
        </p:spPr>
      </p:pic>
      <p:pic>
        <p:nvPicPr>
          <p:cNvPr id="9" name="Resim 8">
            <a:extLst>
              <a:ext uri="{FF2B5EF4-FFF2-40B4-BE49-F238E27FC236}">
                <a16:creationId xmlns:a16="http://schemas.microsoft.com/office/drawing/2014/main" id="{1DC60ADD-C202-4142-92D5-4F77CA05AF32}"/>
              </a:ext>
            </a:extLst>
          </p:cNvPr>
          <p:cNvPicPr>
            <a:picLocks noChangeAspect="1"/>
          </p:cNvPicPr>
          <p:nvPr/>
        </p:nvPicPr>
        <p:blipFill>
          <a:blip r:embed="rId4"/>
          <a:stretch>
            <a:fillRect/>
          </a:stretch>
        </p:blipFill>
        <p:spPr>
          <a:xfrm>
            <a:off x="10287000" y="2819400"/>
            <a:ext cx="760355" cy="178907"/>
          </a:xfrm>
          <a:prstGeom prst="rect">
            <a:avLst/>
          </a:prstGeom>
        </p:spPr>
      </p:pic>
      <p:pic>
        <p:nvPicPr>
          <p:cNvPr id="5" name="Resim 4">
            <a:extLst>
              <a:ext uri="{FF2B5EF4-FFF2-40B4-BE49-F238E27FC236}">
                <a16:creationId xmlns:a16="http://schemas.microsoft.com/office/drawing/2014/main" id="{702CB746-27DD-8608-3E69-00A668BC6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89" y="1588532"/>
            <a:ext cx="7418358" cy="4353495"/>
          </a:xfrm>
          <a:prstGeom prst="rect">
            <a:avLst/>
          </a:prstGeom>
        </p:spPr>
      </p:pic>
    </p:spTree>
    <p:extLst>
      <p:ext uri="{BB962C8B-B14F-4D97-AF65-F5344CB8AC3E}">
        <p14:creationId xmlns:p14="http://schemas.microsoft.com/office/powerpoint/2010/main" val="306133427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448011" y="2617738"/>
            <a:ext cx="4734464" cy="2308324"/>
          </a:xfrm>
          <a:prstGeom prst="rect">
            <a:avLst/>
          </a:prstGeom>
          <a:noFill/>
        </p:spPr>
        <p:txBody>
          <a:bodyPr wrap="square" rtlCol="0">
            <a:spAutoFit/>
          </a:bodyPr>
          <a:lstStyle/>
          <a:p>
            <a:pPr algn="l"/>
            <a:r>
              <a:rPr lang="tr-TR" sz="1800" b="0" i="0" u="none" strike="noStrike" baseline="0" dirty="0">
                <a:solidFill>
                  <a:srgbClr val="2E74B6"/>
                </a:solidFill>
                <a:latin typeface="Calibri-Light"/>
              </a:rPr>
              <a:t>Ticaret Bakanlığı Uygulama Sayfası Üzerinden:</a:t>
            </a:r>
          </a:p>
          <a:p>
            <a:pPr algn="l"/>
            <a:endParaRPr lang="tr-TR" sz="1800" b="0" i="0" u="none" strike="noStrike" baseline="0" dirty="0">
              <a:solidFill>
                <a:srgbClr val="2E74B6"/>
              </a:solidFill>
              <a:latin typeface="Calibri-Light"/>
            </a:endParaRPr>
          </a:p>
          <a:p>
            <a:pPr algn="l"/>
            <a:r>
              <a:rPr lang="tr-TR" sz="1800" b="0" i="0" u="none" strike="noStrike" baseline="0" dirty="0">
                <a:solidFill>
                  <a:srgbClr val="000000"/>
                </a:solidFill>
                <a:latin typeface="Calibri" panose="020F0502020204030204" pitchFamily="34" charset="0"/>
              </a:rPr>
              <a:t>Ticaret Bakanlığı Uygulama sayfasına doğrudan </a:t>
            </a:r>
            <a:r>
              <a:rPr lang="tr-TR" sz="1800" b="0" i="0" u="none" strike="noStrike" baseline="0" dirty="0">
                <a:solidFill>
                  <a:srgbClr val="0000FF"/>
                </a:solidFill>
                <a:latin typeface="Calibri" panose="020F0502020204030204" pitchFamily="34" charset="0"/>
              </a:rPr>
              <a:t>https://eortak.dtm.gov.tr </a:t>
            </a:r>
            <a:r>
              <a:rPr lang="tr-TR" sz="1800" b="0" i="0" u="none" strike="noStrike" baseline="0" dirty="0">
                <a:solidFill>
                  <a:srgbClr val="000000"/>
                </a:solidFill>
                <a:latin typeface="Calibri" panose="020F0502020204030204" pitchFamily="34" charset="0"/>
              </a:rPr>
              <a:t>adresi üzerinden erişim</a:t>
            </a:r>
          </a:p>
          <a:p>
            <a:pPr algn="l"/>
            <a:r>
              <a:rPr lang="tr-TR" sz="1800" b="0" i="0" u="none" strike="noStrike" baseline="0" dirty="0">
                <a:solidFill>
                  <a:srgbClr val="000000"/>
                </a:solidFill>
                <a:latin typeface="Calibri" panose="020F0502020204030204" pitchFamily="34" charset="0"/>
              </a:rPr>
              <a:t>yapılabilir. Bu sayfaya doğrudan gelindiği durumlarda, henüz yetki kontrolü yapılmamış olacağından, </a:t>
            </a:r>
            <a:r>
              <a:rPr lang="tr-TR" sz="1800" b="1" i="0" u="none" strike="noStrike" baseline="0" dirty="0">
                <a:solidFill>
                  <a:srgbClr val="000000"/>
                </a:solidFill>
                <a:latin typeface="Calibri-Bold"/>
              </a:rPr>
              <a:t>“E-imza</a:t>
            </a:r>
            <a:r>
              <a:rPr lang="tr-TR" b="1" dirty="0">
                <a:solidFill>
                  <a:srgbClr val="000000"/>
                </a:solidFill>
                <a:latin typeface="Calibri-Bold"/>
              </a:rPr>
              <a:t> </a:t>
            </a:r>
            <a:r>
              <a:rPr lang="tr-TR" sz="1800" b="1" i="0" u="none" strike="noStrike" baseline="0" dirty="0">
                <a:solidFill>
                  <a:srgbClr val="000000"/>
                </a:solidFill>
                <a:latin typeface="Calibri-Bold"/>
              </a:rPr>
              <a:t>Uygulamalarına Giriş</a:t>
            </a:r>
            <a:r>
              <a:rPr lang="tr-TR" sz="1800" b="0" i="0" u="none" strike="noStrike" baseline="0" dirty="0">
                <a:solidFill>
                  <a:srgbClr val="000000"/>
                </a:solidFill>
                <a:latin typeface="Calibri" panose="020F0502020204030204" pitchFamily="34" charset="0"/>
              </a:rPr>
              <a:t>” linki tıklanarak </a:t>
            </a:r>
            <a:r>
              <a:rPr lang="tr-TR" sz="1800" b="0" i="0" u="none" strike="noStrike" baseline="0" dirty="0" err="1">
                <a:solidFill>
                  <a:srgbClr val="000000"/>
                </a:solidFill>
                <a:latin typeface="Calibri" panose="020F0502020204030204" pitchFamily="34" charset="0"/>
              </a:rPr>
              <a:t>login</a:t>
            </a:r>
            <a:r>
              <a:rPr lang="tr-TR" sz="1800" b="0" i="0" u="none" strike="noStrike" baseline="0" dirty="0">
                <a:solidFill>
                  <a:srgbClr val="000000"/>
                </a:solidFill>
                <a:latin typeface="Calibri" panose="020F0502020204030204" pitchFamily="34" charset="0"/>
              </a:rPr>
              <a:t> seçeneği belirlenmelidir.</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5" name="Resim 4">
            <a:extLst>
              <a:ext uri="{FF2B5EF4-FFF2-40B4-BE49-F238E27FC236}">
                <a16:creationId xmlns:a16="http://schemas.microsoft.com/office/drawing/2014/main" id="{6B490EB1-2515-4753-ABB8-E936297D17B4}"/>
              </a:ext>
            </a:extLst>
          </p:cNvPr>
          <p:cNvPicPr>
            <a:picLocks noChangeAspect="1"/>
          </p:cNvPicPr>
          <p:nvPr/>
        </p:nvPicPr>
        <p:blipFill rotWithShape="1">
          <a:blip r:embed="rId3"/>
          <a:srcRect l="23750" t="10000" r="23750" b="45555"/>
          <a:stretch/>
        </p:blipFill>
        <p:spPr>
          <a:xfrm>
            <a:off x="9525" y="1676400"/>
            <a:ext cx="7438486" cy="4191000"/>
          </a:xfrm>
          <a:prstGeom prst="rect">
            <a:avLst/>
          </a:prstGeom>
        </p:spPr>
      </p:pic>
      <p:sp>
        <p:nvSpPr>
          <p:cNvPr id="7" name="Dikdörtgen: Köşeleri Yuvarlatılmış 6">
            <a:extLst>
              <a:ext uri="{FF2B5EF4-FFF2-40B4-BE49-F238E27FC236}">
                <a16:creationId xmlns:a16="http://schemas.microsoft.com/office/drawing/2014/main" id="{CFFAC8E7-F586-4111-92EE-BDF45B01EDB9}"/>
              </a:ext>
            </a:extLst>
          </p:cNvPr>
          <p:cNvSpPr/>
          <p:nvPr/>
        </p:nvSpPr>
        <p:spPr>
          <a:xfrm>
            <a:off x="1752600" y="4038600"/>
            <a:ext cx="1676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953411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 Nedir?</a:t>
            </a:r>
            <a:endParaRPr lang="tr-TR" dirty="0"/>
          </a:p>
        </p:txBody>
      </p:sp>
      <p:sp>
        <p:nvSpPr>
          <p:cNvPr id="6" name="Metin kutusu 5">
            <a:extLst>
              <a:ext uri="{FF2B5EF4-FFF2-40B4-BE49-F238E27FC236}">
                <a16:creationId xmlns:a16="http://schemas.microsoft.com/office/drawing/2014/main" id="{422CBFE3-72F7-47D0-9BFE-C6BE028FA17A}"/>
              </a:ext>
            </a:extLst>
          </p:cNvPr>
          <p:cNvSpPr txBox="1"/>
          <p:nvPr/>
        </p:nvSpPr>
        <p:spPr>
          <a:xfrm>
            <a:off x="1219200" y="1588532"/>
            <a:ext cx="11040014" cy="1200329"/>
          </a:xfrm>
          <a:prstGeom prst="rect">
            <a:avLst/>
          </a:prstGeom>
          <a:noFill/>
        </p:spPr>
        <p:txBody>
          <a:bodyPr wrap="square" rtlCol="0">
            <a:spAutoFit/>
          </a:bodyPr>
          <a:lstStyle/>
          <a:p>
            <a:pPr algn="l"/>
            <a:r>
              <a:rPr lang="tr-TR" sz="1800" b="0" i="0" u="none" strike="noStrike" baseline="0" dirty="0">
                <a:latin typeface="Calibri" panose="020F0502020204030204" pitchFamily="34" charset="0"/>
              </a:rPr>
              <a:t>Ticaret Bakanlığı’nın son 10 yılda yürüttüğü en önemli dijital dönüşüm projelerinden biri olan </a:t>
            </a:r>
            <a:r>
              <a:rPr lang="tr-TR" sz="1800" b="1" i="0" u="none" strike="noStrike" baseline="0" dirty="0">
                <a:latin typeface="Calibri-Bold"/>
              </a:rPr>
              <a:t>Destek Yönetim</a:t>
            </a:r>
          </a:p>
          <a:p>
            <a:pPr algn="l"/>
            <a:r>
              <a:rPr lang="tr-TR" sz="1800" b="1" i="0" u="none" strike="noStrike" baseline="0" dirty="0">
                <a:latin typeface="Calibri-Bold"/>
              </a:rPr>
              <a:t>Sistemi (DYS), </a:t>
            </a:r>
            <a:r>
              <a:rPr lang="tr-TR" sz="1800" b="0" i="0" u="none" strike="noStrike" baseline="0" dirty="0">
                <a:latin typeface="Calibri" panose="020F0502020204030204" pitchFamily="34" charset="0"/>
              </a:rPr>
              <a:t>DİR, HİR, VRHİB, </a:t>
            </a:r>
            <a:r>
              <a:rPr lang="tr-TR" sz="1800" b="0" i="0" u="none" strike="noStrike" baseline="0" dirty="0" err="1">
                <a:latin typeface="Calibri" panose="020F0502020204030204" pitchFamily="34" charset="0"/>
              </a:rPr>
              <a:t>Turquality</a:t>
            </a:r>
            <a:r>
              <a:rPr lang="tr-TR" sz="1800" b="0" i="0" u="none" strike="noStrike" baseline="0" dirty="0">
                <a:latin typeface="Calibri" panose="020F0502020204030204" pitchFamily="34" charset="0"/>
              </a:rPr>
              <a:t> ile Devlet Desteklerine (ihracat ve hizmet) ilişkin başvuru,</a:t>
            </a:r>
          </a:p>
          <a:p>
            <a:pPr algn="l"/>
            <a:r>
              <a:rPr lang="tr-TR" sz="1800" b="0" i="0" u="none" strike="noStrike" baseline="0" dirty="0">
                <a:latin typeface="Calibri" panose="020F0502020204030204" pitchFamily="34" charset="0"/>
              </a:rPr>
              <a:t>değerlendirme/sonuçlandırma ve raporlama/analiz süreçlerinin internet ortamında ve tek platformda</a:t>
            </a:r>
          </a:p>
          <a:p>
            <a:pPr algn="l"/>
            <a:r>
              <a:rPr lang="tr-TR" sz="1800" b="0" i="0" u="none" strike="noStrike" baseline="0" dirty="0">
                <a:latin typeface="Calibri" panose="020F0502020204030204" pitchFamily="34" charset="0"/>
              </a:rPr>
              <a:t>yürütülmesine olanak sağlayan içerik yönetim sistemidir.</a:t>
            </a:r>
            <a:endParaRPr lang="tr-TR" dirty="0"/>
          </a:p>
        </p:txBody>
      </p:sp>
      <p:sp>
        <p:nvSpPr>
          <p:cNvPr id="7" name="Metin kutusu 6">
            <a:extLst>
              <a:ext uri="{FF2B5EF4-FFF2-40B4-BE49-F238E27FC236}">
                <a16:creationId xmlns:a16="http://schemas.microsoft.com/office/drawing/2014/main" id="{91706766-70AE-41F0-ADF0-2D5E03420599}"/>
              </a:ext>
            </a:extLst>
          </p:cNvPr>
          <p:cNvSpPr txBox="1"/>
          <p:nvPr/>
        </p:nvSpPr>
        <p:spPr>
          <a:xfrm>
            <a:off x="1219200" y="2788861"/>
            <a:ext cx="11040014" cy="923330"/>
          </a:xfrm>
          <a:prstGeom prst="rect">
            <a:avLst/>
          </a:prstGeom>
          <a:noFill/>
        </p:spPr>
        <p:txBody>
          <a:bodyPr wrap="square" rtlCol="0">
            <a:spAutoFit/>
          </a:bodyPr>
          <a:lstStyle/>
          <a:p>
            <a:pPr algn="l"/>
            <a:r>
              <a:rPr lang="tr-TR" sz="1800" b="0" i="0" u="none" strike="noStrike" baseline="0" dirty="0">
                <a:solidFill>
                  <a:srgbClr val="000000"/>
                </a:solidFill>
                <a:latin typeface="Calibri" panose="020F0502020204030204" pitchFamily="34" charset="0"/>
              </a:rPr>
              <a:t>İhracata yönelik devlet destekleri başvurularının online olarak  alınması ve sonuçlandırılmasını sağlayan ve 6 ana / 100 alt modülden oluşan </a:t>
            </a:r>
            <a:r>
              <a:rPr lang="tr-TR" sz="1800" b="1" i="0" u="none" strike="noStrike" baseline="0" dirty="0">
                <a:solidFill>
                  <a:srgbClr val="000000"/>
                </a:solidFill>
                <a:latin typeface="Calibri" panose="020F0502020204030204" pitchFamily="34" charset="0"/>
              </a:rPr>
              <a:t>Destek Yönetim Sistemi (DYS) </a:t>
            </a:r>
            <a:r>
              <a:rPr lang="tr-TR" sz="1800" b="0" i="0" u="none" strike="noStrike" baseline="0" dirty="0">
                <a:solidFill>
                  <a:srgbClr val="000000"/>
                </a:solidFill>
                <a:latin typeface="Calibri" panose="020F0502020204030204" pitchFamily="34" charset="0"/>
              </a:rPr>
              <a:t>devreye alınmış, yararlanıcıların (şirketler, işbirliği kuruluşları) sisteme kayıt işlemleri başlatılmıştır.</a:t>
            </a:r>
            <a:endParaRPr lang="tr-TR" dirty="0"/>
          </a:p>
        </p:txBody>
      </p:sp>
      <p:pic>
        <p:nvPicPr>
          <p:cNvPr id="9" name="Resim 8">
            <a:extLst>
              <a:ext uri="{FF2B5EF4-FFF2-40B4-BE49-F238E27FC236}">
                <a16:creationId xmlns:a16="http://schemas.microsoft.com/office/drawing/2014/main" id="{F785CD15-31B8-4FDB-84C0-AFB857801AC1}"/>
              </a:ext>
            </a:extLst>
          </p:cNvPr>
          <p:cNvPicPr>
            <a:picLocks noChangeAspect="1"/>
          </p:cNvPicPr>
          <p:nvPr/>
        </p:nvPicPr>
        <p:blipFill rotWithShape="1">
          <a:blip r:embed="rId2"/>
          <a:srcRect l="16249" t="52222" r="29376" b="14444"/>
          <a:stretch/>
        </p:blipFill>
        <p:spPr>
          <a:xfrm>
            <a:off x="1295400" y="3675201"/>
            <a:ext cx="6629400" cy="2219741"/>
          </a:xfrm>
          <a:prstGeom prst="rect">
            <a:avLst/>
          </a:prstGeom>
        </p:spPr>
      </p:pic>
      <p:pic>
        <p:nvPicPr>
          <p:cNvPr id="11" name="Resim 10">
            <a:extLst>
              <a:ext uri="{FF2B5EF4-FFF2-40B4-BE49-F238E27FC236}">
                <a16:creationId xmlns:a16="http://schemas.microsoft.com/office/drawing/2014/main" id="{E39EE410-617E-4203-9FE3-21836E5FF397}"/>
              </a:ext>
            </a:extLst>
          </p:cNvPr>
          <p:cNvPicPr>
            <a:picLocks noChangeAspect="1"/>
          </p:cNvPicPr>
          <p:nvPr/>
        </p:nvPicPr>
        <p:blipFill rotWithShape="1">
          <a:blip r:embed="rId3">
            <a:extLst>
              <a:ext uri="{28A0092B-C50C-407E-A947-70E740481C1C}">
                <a14:useLocalDpi xmlns:a14="http://schemas.microsoft.com/office/drawing/2010/main" val="0"/>
              </a:ext>
            </a:extLst>
          </a:blip>
          <a:srcRect l="14366"/>
          <a:stretch/>
        </p:blipFill>
        <p:spPr>
          <a:xfrm>
            <a:off x="8743950" y="3420924"/>
            <a:ext cx="2286000" cy="2395990"/>
          </a:xfrm>
          <a:prstGeom prst="rect">
            <a:avLst/>
          </a:prstGeom>
        </p:spPr>
      </p:pic>
      <p:pic>
        <p:nvPicPr>
          <p:cNvPr id="12" name="Resim 11">
            <a:extLst>
              <a:ext uri="{FF2B5EF4-FFF2-40B4-BE49-F238E27FC236}">
                <a16:creationId xmlns:a16="http://schemas.microsoft.com/office/drawing/2014/main" id="{EA014EA0-290A-4381-98E6-F5B49F307E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41489646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425394" y="1668482"/>
            <a:ext cx="4833820" cy="3970318"/>
          </a:xfrm>
          <a:prstGeom prst="rect">
            <a:avLst/>
          </a:prstGeom>
          <a:noFill/>
        </p:spPr>
        <p:txBody>
          <a:bodyPr wrap="square" rtlCol="0">
            <a:spAutoFit/>
          </a:bodyPr>
          <a:lstStyle/>
          <a:p>
            <a:pPr algn="l"/>
            <a:r>
              <a:rPr lang="tr-TR" sz="1800" b="0" i="0" u="none" strike="noStrike" baseline="0" dirty="0">
                <a:solidFill>
                  <a:srgbClr val="2E74B6"/>
                </a:solidFill>
                <a:latin typeface="Calibri-Light"/>
              </a:rPr>
              <a:t>Ticaret Bakanlığı Uygulama Sayfası Üzerinden:</a:t>
            </a:r>
          </a:p>
          <a:p>
            <a:pPr algn="l"/>
            <a:endParaRPr lang="tr-TR" sz="1800" b="0" i="0" u="none" strike="noStrike" baseline="0" dirty="0">
              <a:solidFill>
                <a:srgbClr val="2E74B6"/>
              </a:solidFill>
              <a:latin typeface="Calibri-Light"/>
            </a:endParaRPr>
          </a:p>
          <a:p>
            <a:pPr algn="l"/>
            <a:r>
              <a:rPr lang="tr-TR" sz="1800" b="0" i="0" u="none" strike="noStrike" baseline="0" dirty="0">
                <a:latin typeface="Calibri" panose="020F0502020204030204" pitchFamily="34" charset="0"/>
              </a:rPr>
              <a:t>Açılacak sayfada 		seçeneği tercih edildikten sonra başarılı bir şekilde giriş yapıldığında, yukarıda birinci maddede anlatılan </a:t>
            </a:r>
            <a:r>
              <a:rPr lang="tr-TR" sz="1800" b="1" i="0" u="none" strike="noStrike" baseline="0" dirty="0">
                <a:latin typeface="Calibri-Bold"/>
              </a:rPr>
              <a:t>Uygulama Seçme Sayfası </a:t>
            </a:r>
            <a:r>
              <a:rPr lang="tr-TR" sz="1800" b="0" i="0" u="none" strike="noStrike" baseline="0" dirty="0">
                <a:latin typeface="Calibri" panose="020F0502020204030204" pitchFamily="34" charset="0"/>
              </a:rPr>
              <a:t>açılacaktır.</a:t>
            </a:r>
          </a:p>
          <a:p>
            <a:pPr algn="l"/>
            <a:endParaRPr lang="tr-TR" b="0" i="0" dirty="0">
              <a:solidFill>
                <a:srgbClr val="000000"/>
              </a:solidFill>
              <a:effectLst/>
              <a:latin typeface="Arial" panose="020B0604020202020204" pitchFamily="34" charset="0"/>
            </a:endParaRPr>
          </a:p>
          <a:p>
            <a:pPr algn="l"/>
            <a:r>
              <a:rPr lang="tr-TR" b="0" i="0" dirty="0">
                <a:solidFill>
                  <a:srgbClr val="000000"/>
                </a:solidFill>
                <a:effectLst/>
                <a:latin typeface="Arial" panose="020B0604020202020204" pitchFamily="34" charset="0"/>
              </a:rPr>
              <a:t>Sisteme erişimde </a:t>
            </a:r>
            <a:r>
              <a:rPr lang="tr-TR" b="1" i="0" dirty="0">
                <a:solidFill>
                  <a:srgbClr val="000000"/>
                </a:solidFill>
                <a:effectLst/>
                <a:latin typeface="Arial" panose="020B0604020202020204" pitchFamily="34" charset="0"/>
              </a:rPr>
              <a:t>Internet Explorer </a:t>
            </a:r>
            <a:r>
              <a:rPr lang="tr-TR" b="0" i="0" dirty="0">
                <a:solidFill>
                  <a:srgbClr val="000000"/>
                </a:solidFill>
                <a:effectLst/>
                <a:latin typeface="Arial" panose="020B0604020202020204" pitchFamily="34" charset="0"/>
              </a:rPr>
              <a:t>kullanılmamalı, </a:t>
            </a:r>
            <a:r>
              <a:rPr lang="tr-TR" b="1" i="0" dirty="0" err="1">
                <a:solidFill>
                  <a:srgbClr val="000000"/>
                </a:solidFill>
                <a:effectLst/>
                <a:latin typeface="Arial" panose="020B0604020202020204" pitchFamily="34" charset="0"/>
              </a:rPr>
              <a:t>Chrome</a:t>
            </a:r>
            <a:r>
              <a:rPr lang="tr-TR" b="1" i="0" dirty="0">
                <a:solidFill>
                  <a:srgbClr val="000000"/>
                </a:solidFill>
                <a:effectLst/>
                <a:latin typeface="Arial" panose="020B0604020202020204" pitchFamily="34" charset="0"/>
              </a:rPr>
              <a:t> / </a:t>
            </a:r>
            <a:r>
              <a:rPr lang="tr-TR" b="1" i="0" dirty="0" err="1">
                <a:solidFill>
                  <a:srgbClr val="000000"/>
                </a:solidFill>
                <a:effectLst/>
                <a:latin typeface="Arial" panose="020B0604020202020204" pitchFamily="34" charset="0"/>
              </a:rPr>
              <a:t>Edge</a:t>
            </a:r>
            <a:r>
              <a:rPr lang="tr-TR" b="1" i="0" dirty="0">
                <a:solidFill>
                  <a:srgbClr val="000000"/>
                </a:solidFill>
                <a:effectLst/>
                <a:latin typeface="Arial" panose="020B0604020202020204" pitchFamily="34" charset="0"/>
              </a:rPr>
              <a:t> / </a:t>
            </a:r>
            <a:r>
              <a:rPr lang="tr-TR" b="1" i="0" dirty="0" err="1">
                <a:solidFill>
                  <a:srgbClr val="000000"/>
                </a:solidFill>
                <a:effectLst/>
                <a:latin typeface="Arial" panose="020B0604020202020204" pitchFamily="34" charset="0"/>
              </a:rPr>
              <a:t>Firefox</a:t>
            </a:r>
            <a:r>
              <a:rPr lang="tr-TR" b="1" i="0" dirty="0">
                <a:solidFill>
                  <a:srgbClr val="000000"/>
                </a:solidFill>
                <a:effectLst/>
                <a:latin typeface="Arial" panose="020B0604020202020204" pitchFamily="34" charset="0"/>
              </a:rPr>
              <a:t> </a:t>
            </a:r>
            <a:r>
              <a:rPr lang="tr-TR" b="0" i="0" dirty="0">
                <a:solidFill>
                  <a:srgbClr val="000000"/>
                </a:solidFill>
                <a:effectLst/>
                <a:latin typeface="Arial" panose="020B0604020202020204" pitchFamily="34" charset="0"/>
              </a:rPr>
              <a:t>browserlarından biri tercih edilmeli ve e-devlet şifresi ile giriş yapılmalıdır. E-imza ile sisteme giriş yapılmak istenirse, e-devlet sitesine e-imza ile giriş yapılıp, site üzerinden DYS uygulaması seçilmelidir.</a:t>
            </a:r>
            <a:r>
              <a:rPr lang="tr-TR" b="1" i="0" dirty="0">
                <a:solidFill>
                  <a:srgbClr val="000000"/>
                </a:solidFill>
                <a:effectLst/>
                <a:latin typeface="Arial" panose="020B0604020202020204" pitchFamily="34" charset="0"/>
              </a:rPr>
              <a:t> </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4" name="Resim 3">
            <a:extLst>
              <a:ext uri="{FF2B5EF4-FFF2-40B4-BE49-F238E27FC236}">
                <a16:creationId xmlns:a16="http://schemas.microsoft.com/office/drawing/2014/main" id="{79AB469D-9341-49CD-806B-04CCE5ACE397}"/>
              </a:ext>
            </a:extLst>
          </p:cNvPr>
          <p:cNvPicPr>
            <a:picLocks noChangeAspect="1"/>
          </p:cNvPicPr>
          <p:nvPr/>
        </p:nvPicPr>
        <p:blipFill>
          <a:blip r:embed="rId3"/>
          <a:stretch>
            <a:fillRect/>
          </a:stretch>
        </p:blipFill>
        <p:spPr>
          <a:xfrm>
            <a:off x="9220200" y="2198132"/>
            <a:ext cx="755374" cy="308113"/>
          </a:xfrm>
          <a:prstGeom prst="rect">
            <a:avLst/>
          </a:prstGeom>
        </p:spPr>
      </p:pic>
      <p:pic>
        <p:nvPicPr>
          <p:cNvPr id="8" name="Resim 7">
            <a:extLst>
              <a:ext uri="{FF2B5EF4-FFF2-40B4-BE49-F238E27FC236}">
                <a16:creationId xmlns:a16="http://schemas.microsoft.com/office/drawing/2014/main" id="{F2A1626A-0243-4E5E-9F71-5A7EF27E7157}"/>
              </a:ext>
            </a:extLst>
          </p:cNvPr>
          <p:cNvPicPr>
            <a:picLocks noChangeAspect="1"/>
          </p:cNvPicPr>
          <p:nvPr/>
        </p:nvPicPr>
        <p:blipFill rotWithShape="1">
          <a:blip r:embed="rId4"/>
          <a:srcRect l="23750" t="10001" r="23750" b="34444"/>
          <a:stretch/>
        </p:blipFill>
        <p:spPr>
          <a:xfrm>
            <a:off x="11744" y="1588532"/>
            <a:ext cx="7316514" cy="4355068"/>
          </a:xfrm>
          <a:prstGeom prst="rect">
            <a:avLst/>
          </a:prstGeom>
        </p:spPr>
      </p:pic>
      <p:sp>
        <p:nvSpPr>
          <p:cNvPr id="3" name="Dikdörtgen: Köşeleri Yuvarlatılmış 2">
            <a:extLst>
              <a:ext uri="{FF2B5EF4-FFF2-40B4-BE49-F238E27FC236}">
                <a16:creationId xmlns:a16="http://schemas.microsoft.com/office/drawing/2014/main" id="{E8AB70C1-FADE-47ED-8537-4323E039EE50}"/>
              </a:ext>
            </a:extLst>
          </p:cNvPr>
          <p:cNvSpPr/>
          <p:nvPr/>
        </p:nvSpPr>
        <p:spPr>
          <a:xfrm>
            <a:off x="3429000" y="3505200"/>
            <a:ext cx="10668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49067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Girişte Karşılaşılan Sorunlar</a:t>
            </a:r>
            <a:endParaRPr lang="tr-TR" dirty="0"/>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5" name="Resim 4">
            <a:extLst>
              <a:ext uri="{FF2B5EF4-FFF2-40B4-BE49-F238E27FC236}">
                <a16:creationId xmlns:a16="http://schemas.microsoft.com/office/drawing/2014/main" id="{BA7D0777-8373-4CED-83D1-3DDA960E9DE0}"/>
              </a:ext>
            </a:extLst>
          </p:cNvPr>
          <p:cNvPicPr>
            <a:picLocks noChangeAspect="1"/>
          </p:cNvPicPr>
          <p:nvPr/>
        </p:nvPicPr>
        <p:blipFill rotWithShape="1">
          <a:blip r:embed="rId3"/>
          <a:srcRect l="6250" t="14445" r="24376" b="12222"/>
          <a:stretch/>
        </p:blipFill>
        <p:spPr>
          <a:xfrm>
            <a:off x="28575" y="1559956"/>
            <a:ext cx="7372490" cy="4383643"/>
          </a:xfrm>
          <a:prstGeom prst="rect">
            <a:avLst/>
          </a:prstGeom>
        </p:spPr>
      </p:pic>
      <p:sp>
        <p:nvSpPr>
          <p:cNvPr id="9" name="Metin kutusu 8">
            <a:extLst>
              <a:ext uri="{FF2B5EF4-FFF2-40B4-BE49-F238E27FC236}">
                <a16:creationId xmlns:a16="http://schemas.microsoft.com/office/drawing/2014/main" id="{3DA2B2C5-751E-441D-BCAD-6273B121D8BC}"/>
              </a:ext>
            </a:extLst>
          </p:cNvPr>
          <p:cNvSpPr txBox="1"/>
          <p:nvPr/>
        </p:nvSpPr>
        <p:spPr>
          <a:xfrm>
            <a:off x="7401064" y="1779031"/>
            <a:ext cx="4638535" cy="3970318"/>
          </a:xfrm>
          <a:prstGeom prst="rect">
            <a:avLst/>
          </a:prstGeom>
          <a:noFill/>
        </p:spPr>
        <p:txBody>
          <a:bodyPr wrap="square" rtlCol="0">
            <a:spAutoFit/>
          </a:bodyPr>
          <a:lstStyle/>
          <a:p>
            <a:r>
              <a:rPr lang="tr-TR" dirty="0"/>
              <a:t>Sistemde yetkilendirmenizin yapıldığından eminseniz ve:</a:t>
            </a:r>
          </a:p>
          <a:p>
            <a:endParaRPr lang="tr-TR" dirty="0"/>
          </a:p>
          <a:p>
            <a:pPr marL="285750" indent="-285750">
              <a:buFont typeface="Wingdings" panose="05000000000000000000" pitchFamily="2" charset="2"/>
              <a:buChar char="Ø"/>
            </a:pPr>
            <a:r>
              <a:rPr lang="tr-TR" b="0" i="0" dirty="0">
                <a:solidFill>
                  <a:srgbClr val="3C4043"/>
                </a:solidFill>
                <a:effectLst/>
                <a:latin typeface="Roboto" panose="02000000000000000000" pitchFamily="2" charset="0"/>
              </a:rPr>
              <a:t>HERHANGİ BİR TİCARET BAKANLIĞI UYGULAMASINA YETKİNİZ BULUNMAMAKTADIR. LÜTFEN ÖNCE YETKİLENDİRME BAŞVURUSUNDA BULUNUN.</a:t>
            </a:r>
          </a:p>
          <a:p>
            <a:pPr marL="285750" indent="-285750">
              <a:buFont typeface="Wingdings" panose="05000000000000000000" pitchFamily="2" charset="2"/>
              <a:buChar char="Ø"/>
            </a:pPr>
            <a:endParaRPr lang="tr-TR" b="0" i="0" dirty="0">
              <a:solidFill>
                <a:srgbClr val="3C4043"/>
              </a:solidFill>
              <a:effectLst/>
              <a:latin typeface="Roboto" panose="02000000000000000000" pitchFamily="2" charset="0"/>
            </a:endParaRPr>
          </a:p>
          <a:p>
            <a:pPr marL="285750" indent="-285750">
              <a:buFont typeface="Wingdings" panose="05000000000000000000" pitchFamily="2" charset="2"/>
              <a:buChar char="Ø"/>
            </a:pPr>
            <a:r>
              <a:rPr lang="tr-TR" b="0" i="0" dirty="0">
                <a:solidFill>
                  <a:srgbClr val="3C4043"/>
                </a:solidFill>
                <a:effectLst/>
                <a:latin typeface="Roboto" panose="02000000000000000000" pitchFamily="2" charset="0"/>
              </a:rPr>
              <a:t>E-DEVLET ÜZERİNDEN GİRİŞ BAŞARISIZ</a:t>
            </a:r>
            <a:endParaRPr lang="tr-TR" dirty="0">
              <a:solidFill>
                <a:srgbClr val="3C4043"/>
              </a:solidFill>
              <a:latin typeface="Roboto" panose="02000000000000000000" pitchFamily="2" charset="0"/>
            </a:endParaRPr>
          </a:p>
          <a:p>
            <a:endParaRPr lang="tr-TR" dirty="0">
              <a:solidFill>
                <a:srgbClr val="3C4043"/>
              </a:solidFill>
              <a:latin typeface="Roboto" panose="02000000000000000000" pitchFamily="2" charset="0"/>
            </a:endParaRPr>
          </a:p>
          <a:p>
            <a:r>
              <a:rPr lang="tr-TR" dirty="0">
                <a:latin typeface="+mj-lt"/>
              </a:rPr>
              <a:t>Uyarılarından birini alıyorsanız, üyesi olduğunuz İhracatçı Birliği’nin DYS Birimine ulaşarak ilgili sorunu bildirmeniz gerekmektedir.</a:t>
            </a:r>
          </a:p>
        </p:txBody>
      </p:sp>
    </p:spTree>
    <p:extLst>
      <p:ext uri="{BB962C8B-B14F-4D97-AF65-F5344CB8AC3E}">
        <p14:creationId xmlns:p14="http://schemas.microsoft.com/office/powerpoint/2010/main" val="16760347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2209800"/>
            <a:ext cx="10515600" cy="1569660"/>
          </a:xfrm>
          <a:prstGeom prst="rect">
            <a:avLst/>
          </a:prstGeom>
        </p:spPr>
        <p:txBody>
          <a:bodyPr wrap="square">
            <a:spAutoFit/>
          </a:bodyPr>
          <a:lstStyle/>
          <a:p>
            <a:pPr algn="ctr"/>
            <a:r>
              <a:rPr lang="tr-TR" sz="2400" b="1" dirty="0">
                <a:solidFill>
                  <a:srgbClr val="000000"/>
                </a:solidFill>
                <a:latin typeface="Calibri" panose="020F0502020204030204" pitchFamily="34" charset="0"/>
              </a:rPr>
              <a:t>TEŞEKKÜRLER</a:t>
            </a:r>
          </a:p>
          <a:p>
            <a:pPr algn="ctr"/>
            <a:endParaRPr lang="tr-TR" sz="2400" b="1" dirty="0">
              <a:solidFill>
                <a:srgbClr val="000000"/>
              </a:solidFill>
              <a:latin typeface="Calibri" panose="020F0502020204030204" pitchFamily="34" charset="0"/>
            </a:endParaRPr>
          </a:p>
          <a:p>
            <a:pPr algn="ctr"/>
            <a:r>
              <a:rPr lang="tr-TR" sz="2400" b="1" dirty="0">
                <a:solidFill>
                  <a:srgbClr val="000000"/>
                </a:solidFill>
                <a:latin typeface="Calibri" panose="020F0502020204030204" pitchFamily="34" charset="0"/>
              </a:rPr>
              <a:t>DENİB GENEL SEKRETERLİĞİ</a:t>
            </a:r>
          </a:p>
          <a:p>
            <a:pPr algn="ctr"/>
            <a:r>
              <a:rPr lang="tr-TR" sz="2400" b="1" dirty="0">
                <a:solidFill>
                  <a:srgbClr val="000000"/>
                </a:solidFill>
                <a:latin typeface="Calibri" panose="020F0502020204030204" pitchFamily="34" charset="0"/>
              </a:rPr>
              <a:t>DEVLET YARDIMLARI ŞUBESİ</a:t>
            </a:r>
            <a:endParaRPr lang="tr-TR" sz="2400" dirty="0"/>
          </a:p>
        </p:txBody>
      </p:sp>
      <p:pic>
        <p:nvPicPr>
          <p:cNvPr id="4" name="Resim 3">
            <a:extLst>
              <a:ext uri="{FF2B5EF4-FFF2-40B4-BE49-F238E27FC236}">
                <a16:creationId xmlns:a16="http://schemas.microsoft.com/office/drawing/2014/main" id="{194F92C0-E1FD-4BB8-BF3B-E77BCDCAA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8643663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Sistemi'nin Avantajları</a:t>
            </a:r>
            <a:endParaRPr lang="tr-TR" dirty="0"/>
          </a:p>
        </p:txBody>
      </p:sp>
      <p:sp>
        <p:nvSpPr>
          <p:cNvPr id="6" name="Metin kutusu 5">
            <a:extLst>
              <a:ext uri="{FF2B5EF4-FFF2-40B4-BE49-F238E27FC236}">
                <a16:creationId xmlns:a16="http://schemas.microsoft.com/office/drawing/2014/main" id="{422CBFE3-72F7-47D0-9BFE-C6BE028FA17A}"/>
              </a:ext>
            </a:extLst>
          </p:cNvPr>
          <p:cNvSpPr txBox="1"/>
          <p:nvPr/>
        </p:nvSpPr>
        <p:spPr>
          <a:xfrm>
            <a:off x="1260629" y="928636"/>
            <a:ext cx="11040014" cy="5000728"/>
          </a:xfrm>
          <a:prstGeom prst="rect">
            <a:avLst/>
          </a:prstGeom>
          <a:noFill/>
        </p:spPr>
        <p:txBody>
          <a:bodyPr wrap="square" rtlCol="0">
            <a:spAutoFit/>
          </a:bodyPr>
          <a:lstStyle/>
          <a:p>
            <a:pPr algn="l">
              <a:lnSpc>
                <a:spcPct val="200000"/>
              </a:lnSpc>
            </a:pPr>
            <a:endParaRPr lang="tr-TR" sz="1800" b="0" i="0" u="none" strike="noStrike" baseline="0" dirty="0">
              <a:solidFill>
                <a:srgbClr val="000000"/>
              </a:solidFill>
              <a:latin typeface="Calibri" panose="020F0502020204030204" pitchFamily="34" charset="0"/>
            </a:endParaRPr>
          </a:p>
          <a:p>
            <a:pPr>
              <a:lnSpc>
                <a:spcPct val="200000"/>
              </a:lnSpc>
            </a:pPr>
            <a:r>
              <a:rPr lang="tr-TR" sz="1800" b="0" i="0" u="none" strike="noStrike" baseline="0" dirty="0">
                <a:solidFill>
                  <a:srgbClr val="000000"/>
                </a:solidFill>
                <a:latin typeface="Calibri" panose="020F0502020204030204" pitchFamily="34" charset="0"/>
              </a:rPr>
              <a:t>Tek aşamada destek başvurusu</a:t>
            </a:r>
          </a:p>
          <a:p>
            <a:pPr>
              <a:lnSpc>
                <a:spcPct val="200000"/>
              </a:lnSpc>
            </a:pPr>
            <a:r>
              <a:rPr lang="nn-NO" sz="1800" b="0" i="0" u="none" strike="noStrike" baseline="0" dirty="0">
                <a:solidFill>
                  <a:srgbClr val="000000"/>
                </a:solidFill>
                <a:latin typeface="Calibri" panose="020F0502020204030204" pitchFamily="34" charset="0"/>
              </a:rPr>
              <a:t>Geçmiş dönem alınan destek bilgisine kolay erişim</a:t>
            </a:r>
          </a:p>
          <a:p>
            <a:pPr>
              <a:lnSpc>
                <a:spcPct val="200000"/>
              </a:lnSpc>
            </a:pPr>
            <a:r>
              <a:rPr lang="tr-TR" sz="1800" b="0" i="0" u="none" strike="noStrike" baseline="0" dirty="0">
                <a:solidFill>
                  <a:srgbClr val="000000"/>
                </a:solidFill>
                <a:latin typeface="Calibri" panose="020F0502020204030204" pitchFamily="34" charset="0"/>
              </a:rPr>
              <a:t>Sahip olunan DİR/HİR Belgelerini tek ekranda görme</a:t>
            </a:r>
          </a:p>
          <a:p>
            <a:pPr>
              <a:lnSpc>
                <a:spcPct val="200000"/>
              </a:lnSpc>
            </a:pPr>
            <a:r>
              <a:rPr lang="tr-TR" sz="1800" b="0" i="0" u="none" strike="noStrike" baseline="0" dirty="0">
                <a:solidFill>
                  <a:srgbClr val="000000"/>
                </a:solidFill>
                <a:latin typeface="Calibri" panose="020F0502020204030204" pitchFamily="34" charset="0"/>
              </a:rPr>
              <a:t>Sahip olunan Vergi Resim Harç İstisnası Belgelerini tek ekranda görme</a:t>
            </a:r>
          </a:p>
          <a:p>
            <a:pPr>
              <a:lnSpc>
                <a:spcPct val="200000"/>
              </a:lnSpc>
            </a:pPr>
            <a:r>
              <a:rPr lang="tr-TR" sz="1800" b="0" i="0" u="none" strike="noStrike" baseline="0" dirty="0">
                <a:solidFill>
                  <a:srgbClr val="000000"/>
                </a:solidFill>
                <a:latin typeface="Calibri" panose="020F0502020204030204" pitchFamily="34" charset="0"/>
              </a:rPr>
              <a:t>Kağıt ve diğer fiziksel evrakları asgari düzeye İndirme</a:t>
            </a:r>
          </a:p>
          <a:p>
            <a:pPr>
              <a:lnSpc>
                <a:spcPct val="200000"/>
              </a:lnSpc>
            </a:pPr>
            <a:r>
              <a:rPr lang="tr-TR" sz="1800" b="0" i="0" u="none" strike="noStrike" baseline="0" dirty="0">
                <a:solidFill>
                  <a:srgbClr val="000000"/>
                </a:solidFill>
                <a:latin typeface="Calibri" panose="020F0502020204030204" pitchFamily="34" charset="0"/>
              </a:rPr>
              <a:t>İhracatçı Birlikleri ve Yurtdışı Ticaret Müşavirlikleri ile tam entegrasyon</a:t>
            </a:r>
          </a:p>
          <a:p>
            <a:pPr>
              <a:lnSpc>
                <a:spcPct val="200000"/>
              </a:lnSpc>
            </a:pPr>
            <a:r>
              <a:rPr lang="tr-TR" sz="1800" b="0" i="0" u="none" strike="noStrike" baseline="0" dirty="0">
                <a:solidFill>
                  <a:srgbClr val="000000"/>
                </a:solidFill>
                <a:latin typeface="Calibri" panose="020F0502020204030204" pitchFamily="34" charset="0"/>
              </a:rPr>
              <a:t>Yurtdışı Fuarlar, Sektörel Ticaret Heyetleri ve diğer pazarlama faaliyetlerine hızlı erişim</a:t>
            </a:r>
          </a:p>
          <a:p>
            <a:pPr>
              <a:lnSpc>
                <a:spcPct val="200000"/>
              </a:lnSpc>
            </a:pPr>
            <a:r>
              <a:rPr lang="tr-TR" sz="1800" b="0" i="0" u="none" strike="noStrike" baseline="0" dirty="0">
                <a:solidFill>
                  <a:srgbClr val="000000"/>
                </a:solidFill>
                <a:latin typeface="Calibri" panose="020F0502020204030204" pitchFamily="34" charset="0"/>
              </a:rPr>
              <a:t>Ticaret Bakanlığı’nın ihracatçılara sunduğu hizmetlere tek ekrandan erişim</a:t>
            </a:r>
          </a:p>
        </p:txBody>
      </p:sp>
      <p:sp>
        <p:nvSpPr>
          <p:cNvPr id="5" name="Ok: Sağ 4">
            <a:extLst>
              <a:ext uri="{FF2B5EF4-FFF2-40B4-BE49-F238E27FC236}">
                <a16:creationId xmlns:a16="http://schemas.microsoft.com/office/drawing/2014/main" id="{7D8693B8-0C4F-42ED-A6E4-007D13435D5A}"/>
              </a:ext>
            </a:extLst>
          </p:cNvPr>
          <p:cNvSpPr/>
          <p:nvPr/>
        </p:nvSpPr>
        <p:spPr>
          <a:xfrm>
            <a:off x="968761" y="1757065"/>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6C379DD1-AAA6-4BF7-B504-8EF5996295FC}"/>
              </a:ext>
            </a:extLst>
          </p:cNvPr>
          <p:cNvSpPr/>
          <p:nvPr/>
        </p:nvSpPr>
        <p:spPr>
          <a:xfrm>
            <a:off x="968761" y="2307589"/>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B33A7E72-709C-4B1E-98CF-5C6D6EA9063C}"/>
              </a:ext>
            </a:extLst>
          </p:cNvPr>
          <p:cNvSpPr/>
          <p:nvPr/>
        </p:nvSpPr>
        <p:spPr>
          <a:xfrm>
            <a:off x="968761" y="2858113"/>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297F41C1-7E1B-4EF8-811C-DC7E36C836F0}"/>
              </a:ext>
            </a:extLst>
          </p:cNvPr>
          <p:cNvSpPr/>
          <p:nvPr/>
        </p:nvSpPr>
        <p:spPr>
          <a:xfrm>
            <a:off x="966349" y="3416666"/>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Sağ 12">
            <a:extLst>
              <a:ext uri="{FF2B5EF4-FFF2-40B4-BE49-F238E27FC236}">
                <a16:creationId xmlns:a16="http://schemas.microsoft.com/office/drawing/2014/main" id="{06344F88-AD40-4E10-8ADF-AB67507A9147}"/>
              </a:ext>
            </a:extLst>
          </p:cNvPr>
          <p:cNvSpPr/>
          <p:nvPr/>
        </p:nvSpPr>
        <p:spPr>
          <a:xfrm>
            <a:off x="968569" y="3979277"/>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Sağ 13">
            <a:extLst>
              <a:ext uri="{FF2B5EF4-FFF2-40B4-BE49-F238E27FC236}">
                <a16:creationId xmlns:a16="http://schemas.microsoft.com/office/drawing/2014/main" id="{49DEDF42-95BD-443B-BEAF-56EF4D4603B6}"/>
              </a:ext>
            </a:extLst>
          </p:cNvPr>
          <p:cNvSpPr/>
          <p:nvPr/>
        </p:nvSpPr>
        <p:spPr>
          <a:xfrm>
            <a:off x="968569" y="4521694"/>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a16="http://schemas.microsoft.com/office/drawing/2014/main" id="{3A3476ED-0C98-41B2-A7E2-1A9CB9953220}"/>
              </a:ext>
            </a:extLst>
          </p:cNvPr>
          <p:cNvSpPr/>
          <p:nvPr/>
        </p:nvSpPr>
        <p:spPr>
          <a:xfrm>
            <a:off x="977994" y="5064111"/>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Sağ 15">
            <a:extLst>
              <a:ext uri="{FF2B5EF4-FFF2-40B4-BE49-F238E27FC236}">
                <a16:creationId xmlns:a16="http://schemas.microsoft.com/office/drawing/2014/main" id="{D24C07AE-A69D-4BFE-BD6E-45D60CC8E6E0}"/>
              </a:ext>
            </a:extLst>
          </p:cNvPr>
          <p:cNvSpPr/>
          <p:nvPr/>
        </p:nvSpPr>
        <p:spPr>
          <a:xfrm>
            <a:off x="968569" y="5638800"/>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a:extLst>
              <a:ext uri="{FF2B5EF4-FFF2-40B4-BE49-F238E27FC236}">
                <a16:creationId xmlns:a16="http://schemas.microsoft.com/office/drawing/2014/main" id="{BAAABCE0-C96A-47E8-8565-9DA306D76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46410"/>
            <a:ext cx="4057769" cy="3039410"/>
          </a:xfrm>
          <a:prstGeom prst="rect">
            <a:avLst/>
          </a:prstGeom>
        </p:spPr>
      </p:pic>
      <p:pic>
        <p:nvPicPr>
          <p:cNvPr id="19" name="Resim 18">
            <a:extLst>
              <a:ext uri="{FF2B5EF4-FFF2-40B4-BE49-F238E27FC236}">
                <a16:creationId xmlns:a16="http://schemas.microsoft.com/office/drawing/2014/main" id="{7B807D28-0C4F-497A-87AF-3730323C5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422194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752600"/>
            <a:ext cx="6705600" cy="4247317"/>
          </a:xfrm>
          <a:prstGeom prst="rect">
            <a:avLst/>
          </a:prstGeom>
          <a:noFill/>
        </p:spPr>
        <p:txBody>
          <a:bodyPr wrap="square" rtlCol="0">
            <a:spAutoFit/>
          </a:bodyPr>
          <a:lstStyle/>
          <a:p>
            <a:pPr algn="l"/>
            <a:r>
              <a:rPr lang="tr-TR" sz="1800" b="0" i="0" u="none" strike="noStrike" baseline="0" dirty="0">
                <a:latin typeface="Calibri" panose="020F0502020204030204" pitchFamily="34" charset="0"/>
              </a:rPr>
              <a:t>Destek Yönetim Sistemi’ni kullanacak yararlanıcıların tanımlanma işlemleri ve kendileri adına sistemi kullanacak kişilerin yetkilendirme süreçleri iki aşamada gerçekleştirilir.</a:t>
            </a:r>
          </a:p>
          <a:p>
            <a:pPr algn="l"/>
            <a:endParaRPr lang="tr-TR" dirty="0">
              <a:latin typeface="Calibri" panose="020F0502020204030204" pitchFamily="34" charset="0"/>
            </a:endParaRPr>
          </a:p>
          <a:p>
            <a:pPr algn="l"/>
            <a:r>
              <a:rPr lang="tr-TR" sz="1800" b="0" i="0" u="none" strike="noStrike" baseline="0" dirty="0">
                <a:latin typeface="Calibri" panose="020F0502020204030204" pitchFamily="34" charset="0"/>
              </a:rPr>
              <a:t>1. Yararlanıcılar bir defaya mahsus olmak üzere sisteme tanımlanma başvurularını, başvuru belgeleri ile birlikte KEP üzerinden </a:t>
            </a:r>
            <a:r>
              <a:rPr lang="tr-TR" sz="1800" b="1" i="0" u="none" strike="noStrike" baseline="0" dirty="0">
                <a:latin typeface="Calibri-Bold"/>
              </a:rPr>
              <a:t>ihracat işlemlerini gerçekleştirdiği üyesi olduğu </a:t>
            </a:r>
            <a:r>
              <a:rPr lang="tr-TR" sz="1800" b="0" i="0" u="none" strike="noStrike" baseline="0" dirty="0">
                <a:latin typeface="Calibri" panose="020F0502020204030204" pitchFamily="34" charset="0"/>
              </a:rPr>
              <a:t>İhracatçı Birliğine başvurmaları gerekmektedir.</a:t>
            </a:r>
          </a:p>
          <a:p>
            <a:pPr algn="l"/>
            <a:endParaRPr lang="tr-TR" sz="1800" b="0" i="0" u="none" strike="noStrike" baseline="0" dirty="0">
              <a:latin typeface="Calibri" panose="020F0502020204030204" pitchFamily="34" charset="0"/>
            </a:endParaRPr>
          </a:p>
          <a:p>
            <a:pPr algn="l"/>
            <a:r>
              <a:rPr lang="tr-TR" sz="1800" b="0" i="0" u="none" strike="noStrike" baseline="0" dirty="0">
                <a:latin typeface="Calibri" panose="020F0502020204030204" pitchFamily="34" charset="0"/>
              </a:rPr>
              <a:t>2. Yararlanıcıların sisteme tanımlanmasıyla birlikte, kendileri adına sistemi kullanacak ve başvuru işlemlerini gerçekleştirecek </a:t>
            </a:r>
            <a:r>
              <a:rPr lang="tr-TR" sz="1800" b="1" i="0" u="none" strike="noStrike" baseline="0" dirty="0">
                <a:latin typeface="Calibri-Bold"/>
              </a:rPr>
              <a:t>kişileri </a:t>
            </a:r>
            <a:r>
              <a:rPr lang="tr-TR" sz="1800" b="0" i="0" u="none" strike="noStrike" baseline="0" dirty="0">
                <a:latin typeface="Calibri" panose="020F0502020204030204" pitchFamily="34" charset="0"/>
              </a:rPr>
              <a:t>yetkilendirilmesi için gerekli belgelerle başvuru yapar.</a:t>
            </a:r>
          </a:p>
          <a:p>
            <a:pPr algn="l"/>
            <a:endParaRPr lang="tr-TR" sz="1800" b="0" i="0" u="none" strike="noStrike" baseline="0" dirty="0">
              <a:latin typeface="Calibri" panose="020F0502020204030204" pitchFamily="34" charset="0"/>
            </a:endParaRPr>
          </a:p>
          <a:p>
            <a:pPr algn="l"/>
            <a:r>
              <a:rPr lang="tr-TR" sz="1800" b="0" i="0" u="none" strike="noStrike" baseline="0" dirty="0">
                <a:latin typeface="Calibri" panose="020F0502020204030204" pitchFamily="34" charset="0"/>
              </a:rPr>
              <a:t>3. Yararlanıcı tanımlama ve kullanıcı yetkilendirme başvuruları eş zamanlı olarak yapılabilir.</a:t>
            </a:r>
            <a:endParaRPr lang="tr-TR" dirty="0"/>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19" name="Resim 18">
            <a:extLst>
              <a:ext uri="{FF2B5EF4-FFF2-40B4-BE49-F238E27FC236}">
                <a16:creationId xmlns:a16="http://schemas.microsoft.com/office/drawing/2014/main" id="{63D04E15-03C0-426E-9604-8D08155BD6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11579930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675960"/>
            <a:ext cx="6705600" cy="4247317"/>
          </a:xfrm>
          <a:prstGeom prst="rect">
            <a:avLst/>
          </a:prstGeom>
          <a:noFill/>
        </p:spPr>
        <p:txBody>
          <a:bodyPr wrap="square" rtlCol="0">
            <a:spAutoFit/>
          </a:bodyPr>
          <a:lstStyle/>
          <a:p>
            <a:pPr algn="l"/>
            <a:r>
              <a:rPr lang="tr-TR" sz="1800" b="1" i="0" u="none" strike="noStrike" baseline="0" dirty="0">
                <a:solidFill>
                  <a:srgbClr val="2E74B6"/>
                </a:solidFill>
                <a:latin typeface="Calibri-Bold"/>
              </a:rPr>
              <a:t>Yararlanıcı tanımlama işlemleri için gerekli olan belgeler nelerdir?</a:t>
            </a:r>
          </a:p>
          <a:p>
            <a:pPr algn="l"/>
            <a:endParaRPr lang="tr-TR" sz="1800" b="1" i="0" u="none" strike="noStrike" baseline="0" dirty="0">
              <a:solidFill>
                <a:srgbClr val="2E74B6"/>
              </a:solidFill>
              <a:latin typeface="Calibri-Bold"/>
            </a:endParaRPr>
          </a:p>
          <a:p>
            <a:pPr algn="l"/>
            <a:r>
              <a:rPr lang="sv-SE" sz="1800" b="0" i="0" u="none" strike="noStrike" baseline="0" dirty="0">
                <a:solidFill>
                  <a:srgbClr val="000000"/>
                </a:solidFill>
                <a:latin typeface="SymbolMT"/>
              </a:rPr>
              <a:t>• </a:t>
            </a:r>
            <a:r>
              <a:rPr lang="sv-SE" sz="1800" b="0" i="0" u="none" strike="noStrike" baseline="0" dirty="0">
                <a:solidFill>
                  <a:srgbClr val="000000"/>
                </a:solidFill>
                <a:latin typeface="Calibri" panose="020F0502020204030204" pitchFamily="34" charset="0"/>
              </a:rPr>
              <a:t>EK A (Sistem Kullanım Taahhütnamesi</a:t>
            </a:r>
            <a:r>
              <a:rPr lang="tr-TR" sz="1800" b="0" i="0" u="none" strike="noStrike" baseline="0" dirty="0">
                <a:solidFill>
                  <a:srgbClr val="000000"/>
                </a:solidFill>
                <a:latin typeface="Calibri" panose="020F0502020204030204" pitchFamily="34" charset="0"/>
              </a:rPr>
              <a:t>)</a:t>
            </a:r>
          </a:p>
          <a:p>
            <a:pPr algn="l"/>
            <a:endParaRPr lang="sv-SE"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EK B (Yararlanıcı Bilgi Formu)</a:t>
            </a:r>
          </a:p>
          <a:p>
            <a:pPr algn="l"/>
            <a:endParaRPr lang="tr-TR"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İmza Sirküleri veya İmza ve yetkileri gösterir Noter Onaylı Yönetim Kurulu Kararı</a:t>
            </a:r>
          </a:p>
          <a:p>
            <a:pPr algn="l"/>
            <a:endParaRPr lang="tr-TR"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Ortaklık yapısını gösterir güncel Ticaret Sicil Gazetesi veya Elektronik Ortamda Alınan Ticaret Sicil Belgesi (Anonim şirketleri için Ticaret Sicil Gazetesinde ortaklık yapısı bilgisinin yer alması zorunlu olmamakta olup, ortaklık yapısını gösterir Noter Onaylı Karar Defteri, </a:t>
            </a:r>
            <a:r>
              <a:rPr lang="tr-TR" sz="1800" b="0" i="0" u="none" strike="noStrike" baseline="0" dirty="0" err="1">
                <a:solidFill>
                  <a:srgbClr val="000000"/>
                </a:solidFill>
                <a:latin typeface="Calibri" panose="020F0502020204030204" pitchFamily="34" charset="0"/>
              </a:rPr>
              <a:t>Hazirun</a:t>
            </a:r>
            <a:r>
              <a:rPr lang="tr-TR" dirty="0">
                <a:solidFill>
                  <a:srgbClr val="000000"/>
                </a:solidFill>
                <a:latin typeface="Calibri" panose="020F0502020204030204" pitchFamily="34" charset="0"/>
              </a:rPr>
              <a:t> </a:t>
            </a:r>
            <a:r>
              <a:rPr lang="tr-TR" sz="1800" b="0" i="0" u="none" strike="noStrike" baseline="0" dirty="0">
                <a:solidFill>
                  <a:srgbClr val="000000"/>
                </a:solidFill>
                <a:latin typeface="Calibri" panose="020F0502020204030204" pitchFamily="34" charset="0"/>
              </a:rPr>
              <a:t>Cetveli veya Ticaret Sicil Müdürlüğü’nden alınacak Ortaklık Durum Belgesi ibraz edilebilir)</a:t>
            </a:r>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6" name="Resim 5">
            <a:extLst>
              <a:ext uri="{FF2B5EF4-FFF2-40B4-BE49-F238E27FC236}">
                <a16:creationId xmlns:a16="http://schemas.microsoft.com/office/drawing/2014/main" id="{C5921912-4C0D-42FE-8A88-2C43FA5FE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9284086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675960"/>
            <a:ext cx="6705600" cy="3970318"/>
          </a:xfrm>
          <a:prstGeom prst="rect">
            <a:avLst/>
          </a:prstGeom>
          <a:noFill/>
        </p:spPr>
        <p:txBody>
          <a:bodyPr wrap="square" rtlCol="0">
            <a:spAutoFit/>
          </a:bodyPr>
          <a:lstStyle/>
          <a:p>
            <a:pPr algn="l"/>
            <a:r>
              <a:rPr lang="tr-TR" sz="1800" b="1" i="0" u="none" strike="noStrike" baseline="0" dirty="0">
                <a:solidFill>
                  <a:srgbClr val="2E74B6"/>
                </a:solidFill>
                <a:latin typeface="Calibri-Bold"/>
              </a:rPr>
              <a:t>Yararlanıcı tanımlama işlemleri için gerekli olan belgeler nelerdir?</a:t>
            </a:r>
          </a:p>
          <a:p>
            <a:pPr algn="l"/>
            <a:endParaRPr lang="tr-TR" sz="1800" b="1" i="0" u="none" strike="noStrike" baseline="0" dirty="0">
              <a:solidFill>
                <a:srgbClr val="2E74B6"/>
              </a:solidFill>
              <a:latin typeface="Calibri-Bold"/>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Vekâlet durumu varsa Vekâletname</a:t>
            </a:r>
          </a:p>
          <a:p>
            <a:pPr algn="l"/>
            <a:endParaRPr lang="tr-TR" sz="1800" b="0" i="0" u="none" strike="noStrike" baseline="0" dirty="0">
              <a:latin typeface="Calibri" panose="020F0502020204030204" pitchFamily="34" charset="0"/>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Kapasite Raporu (Varsa)</a:t>
            </a:r>
          </a:p>
          <a:p>
            <a:pPr algn="l"/>
            <a:endParaRPr lang="tr-TR" dirty="0">
              <a:solidFill>
                <a:srgbClr val="2E74B6"/>
              </a:solidFill>
              <a:latin typeface="Calibri" panose="020F0502020204030204" pitchFamily="34" charset="0"/>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EK C (Kullanıcı Yetkilendirme Formu)</a:t>
            </a:r>
          </a:p>
          <a:p>
            <a:pPr algn="l"/>
            <a:endParaRPr lang="tr-TR" sz="1800" b="0" i="0" u="none" strike="noStrike" baseline="0" dirty="0">
              <a:latin typeface="Calibri" panose="020F0502020204030204" pitchFamily="34" charset="0"/>
            </a:endParaRPr>
          </a:p>
          <a:p>
            <a:pPr marL="285750" indent="-285750" algn="l">
              <a:buFont typeface="Wingdings" panose="05000000000000000000" pitchFamily="2" charset="2"/>
              <a:buChar char="Ø"/>
            </a:pPr>
            <a:r>
              <a:rPr lang="tr-TR" dirty="0">
                <a:latin typeface="Calibri" panose="020F0502020204030204" pitchFamily="34" charset="0"/>
              </a:rPr>
              <a:t>Yetkilendirilmesi talep edilen kişiye ait kimlik fotokopisi sunulmalıdır.</a:t>
            </a:r>
            <a:endParaRPr lang="tr-TR" sz="1800" b="0" i="0" u="none" strike="noStrike" baseline="0" dirty="0">
              <a:latin typeface="Calibri" panose="020F0502020204030204" pitchFamily="34" charset="0"/>
            </a:endParaRPr>
          </a:p>
          <a:p>
            <a:pPr algn="l"/>
            <a:endParaRPr lang="tr-TR" dirty="0">
              <a:solidFill>
                <a:srgbClr val="2E74B6"/>
              </a:solidFill>
              <a:latin typeface="Calibri" panose="020F0502020204030204" pitchFamily="34" charset="0"/>
            </a:endParaRPr>
          </a:p>
          <a:p>
            <a:pPr marL="285750" indent="-285750" algn="l">
              <a:buFont typeface="Wingdings" panose="05000000000000000000" pitchFamily="2" charset="2"/>
              <a:buChar char="Ø"/>
            </a:pPr>
            <a:r>
              <a:rPr lang="tr-TR" sz="1800" b="0" i="0" u="none" strike="noStrike" baseline="0" dirty="0">
                <a:latin typeface="Calibri" panose="020F0502020204030204" pitchFamily="34" charset="0"/>
              </a:rPr>
              <a:t>Yetkilendirilmesi talep edilen kişi yararlanıcı bünyesinde çalışıyor ise, çalıştığını gösterir son aya ait SGK belgesi (Firma/Kuruluş SGK Bildirgesi, kişiye ait SGK Hizmet Dökümü vb.) sunulmalıdır.</a:t>
            </a:r>
            <a:endParaRPr lang="tr-TR" sz="1800" b="1" i="0" u="none" strike="noStrike" baseline="0" dirty="0">
              <a:solidFill>
                <a:srgbClr val="2E74B6"/>
              </a:solidFill>
              <a:latin typeface="Calibri-Bold"/>
            </a:endParaRPr>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6" name="Resim 5">
            <a:extLst>
              <a:ext uri="{FF2B5EF4-FFF2-40B4-BE49-F238E27FC236}">
                <a16:creationId xmlns:a16="http://schemas.microsoft.com/office/drawing/2014/main" id="{A4BADE3D-E6E3-4310-80A8-BA10068BD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7390961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607582"/>
            <a:ext cx="6781800" cy="4524315"/>
          </a:xfrm>
          <a:prstGeom prst="rect">
            <a:avLst/>
          </a:prstGeom>
          <a:noFill/>
        </p:spPr>
        <p:txBody>
          <a:bodyPr wrap="square" rtlCol="0">
            <a:spAutoFit/>
          </a:bodyPr>
          <a:lstStyle/>
          <a:p>
            <a:pPr algn="l"/>
            <a:r>
              <a:rPr lang="tr-TR" sz="1800" b="1" i="0" u="none" strike="noStrike" baseline="0" dirty="0">
                <a:solidFill>
                  <a:srgbClr val="2E74B6"/>
                </a:solidFill>
                <a:latin typeface="Calibri-Bold"/>
              </a:rPr>
              <a:t>Yararlanıcı tanımlama işlemleri için gerekli olan belgeler nelerdir?</a:t>
            </a:r>
          </a:p>
          <a:p>
            <a:pPr algn="l"/>
            <a:endParaRPr lang="tr-TR" dirty="0">
              <a:solidFill>
                <a:srgbClr val="2E74B6"/>
              </a:solidFill>
              <a:latin typeface="Calibri" panose="020F0502020204030204" pitchFamily="34" charset="0"/>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EK C (Kullanıcı Yetkilendirme Formu)</a:t>
            </a:r>
          </a:p>
          <a:p>
            <a:pPr algn="l"/>
            <a:endParaRPr lang="tr-TR" sz="1800" b="0" i="0" u="none" strike="noStrike" baseline="0" dirty="0">
              <a:latin typeface="Calibri" panose="020F0502020204030204" pitchFamily="34" charset="0"/>
            </a:endParaRPr>
          </a:p>
          <a:p>
            <a:pPr marL="285750" indent="-285750" algn="l">
              <a:buFont typeface="Wingdings" panose="05000000000000000000" pitchFamily="2" charset="2"/>
              <a:buChar char="Ø"/>
            </a:pPr>
            <a:r>
              <a:rPr lang="tr-TR" dirty="0">
                <a:latin typeface="Calibri" panose="020F0502020204030204" pitchFamily="34" charset="0"/>
              </a:rPr>
              <a:t>Yetkilendirilmesi talep edilen kişiye ait kimlik fotokopisi sunulmalıdır.</a:t>
            </a:r>
            <a:endParaRPr lang="tr-TR" sz="1800" b="0" i="0" u="none" strike="noStrike" baseline="0" dirty="0">
              <a:latin typeface="Calibri" panose="020F0502020204030204" pitchFamily="34" charset="0"/>
            </a:endParaRPr>
          </a:p>
          <a:p>
            <a:pPr algn="l"/>
            <a:endParaRPr lang="tr-TR" dirty="0">
              <a:solidFill>
                <a:srgbClr val="2E74B6"/>
              </a:solidFill>
              <a:latin typeface="Calibri" panose="020F0502020204030204" pitchFamily="34" charset="0"/>
            </a:endParaRPr>
          </a:p>
          <a:p>
            <a:pPr marL="285750" indent="-285750" algn="l">
              <a:buFont typeface="Wingdings" panose="05000000000000000000" pitchFamily="2" charset="2"/>
              <a:buChar char="Ø"/>
            </a:pPr>
            <a:r>
              <a:rPr lang="tr-TR" sz="1800" b="0" i="0" u="none" strike="noStrike" baseline="0" dirty="0">
                <a:latin typeface="Calibri" panose="020F0502020204030204" pitchFamily="34" charset="0"/>
              </a:rPr>
              <a:t>Yetkilendirilmesi talep edilen kişi yararlanıcı bünyesinde çalışıyor ise, çalıştığını gösterir son aya ait SGK belgesi (Firma/Kuruluş SGK Bildirgesi, kişiye ait SGK Hizmet Dökümü vb.) sunulmalıdır.</a:t>
            </a:r>
          </a:p>
          <a:p>
            <a:pPr marL="285750" indent="-285750" algn="l">
              <a:buFont typeface="Wingdings" panose="05000000000000000000" pitchFamily="2" charset="2"/>
              <a:buChar char="Ø"/>
            </a:pPr>
            <a:endParaRPr lang="tr-TR" dirty="0">
              <a:solidFill>
                <a:srgbClr val="2E74B6"/>
              </a:solidFill>
              <a:latin typeface="Calibri" panose="020F0502020204030204" pitchFamily="34" charset="0"/>
            </a:endParaRPr>
          </a:p>
          <a:p>
            <a:pPr marL="285750" indent="-285750" algn="l">
              <a:buFont typeface="Wingdings" panose="05000000000000000000" pitchFamily="2" charset="2"/>
              <a:buChar char="Ø"/>
            </a:pPr>
            <a:r>
              <a:rPr lang="tr-TR" sz="1800" b="1" i="0" u="none" strike="noStrike" baseline="0" dirty="0">
                <a:solidFill>
                  <a:schemeClr val="accent3">
                    <a:lumMod val="50000"/>
                  </a:schemeClr>
                </a:solidFill>
                <a:latin typeface="Calibri-Bold"/>
              </a:rPr>
              <a:t>Yetkilendirilmesi talep edilen kişi imza sirkülerindeki yetkililerden birisi ise, kimlik fotokopisi ve SGK hizmet dökümü/listesi istenmez.</a:t>
            </a:r>
          </a:p>
          <a:p>
            <a:pPr marL="285750" indent="-285750" algn="l">
              <a:buFont typeface="Wingdings" panose="05000000000000000000" pitchFamily="2" charset="2"/>
              <a:buChar char="Ø"/>
            </a:pPr>
            <a:endParaRPr lang="tr-TR" b="1" dirty="0">
              <a:solidFill>
                <a:srgbClr val="2E74B6"/>
              </a:solidFill>
              <a:latin typeface="Calibri-Bold"/>
            </a:endParaRPr>
          </a:p>
          <a:p>
            <a:pPr marL="285750" indent="-285750" algn="l">
              <a:buFont typeface="Wingdings" panose="05000000000000000000" pitchFamily="2" charset="2"/>
              <a:buChar char="Ø"/>
            </a:pPr>
            <a:r>
              <a:rPr lang="tr-TR" sz="1800" b="1" i="0" u="none" strike="noStrike" baseline="0" dirty="0">
                <a:solidFill>
                  <a:srgbClr val="FF0000"/>
                </a:solidFill>
                <a:latin typeface="Calibri-Bold"/>
              </a:rPr>
              <a:t>Yetkilendirilmesi talep edilen kişi hem firma çalışanı değil hem de imza sirkülerinde yetkili değilse EK C formu noterde onaylatılır.</a:t>
            </a:r>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6" name="Resim 5">
            <a:extLst>
              <a:ext uri="{FF2B5EF4-FFF2-40B4-BE49-F238E27FC236}">
                <a16:creationId xmlns:a16="http://schemas.microsoft.com/office/drawing/2014/main" id="{0D025065-0138-495C-A71E-BDFF51634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1955227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3962400" y="2364655"/>
            <a:ext cx="7086600" cy="2585323"/>
          </a:xfrm>
          <a:prstGeom prst="rect">
            <a:avLst/>
          </a:prstGeom>
          <a:noFill/>
        </p:spPr>
        <p:txBody>
          <a:bodyPr wrap="square" rtlCol="0">
            <a:spAutoFit/>
          </a:bodyPr>
          <a:lstStyle/>
          <a:p>
            <a:pPr algn="l"/>
            <a:r>
              <a:rPr lang="tr-TR" sz="1800" b="1" i="0" u="none" strike="noStrike" baseline="0" dirty="0">
                <a:solidFill>
                  <a:srgbClr val="2E74B6"/>
                </a:solidFill>
                <a:latin typeface="Calibri-Bold"/>
              </a:rPr>
              <a:t>EK A (Sistem Kullanım Taahhütnamesi) kimler tarafından imzalanmalıdır?</a:t>
            </a:r>
          </a:p>
          <a:p>
            <a:pPr algn="l"/>
            <a:endParaRPr lang="tr-TR" sz="1800" b="1" i="0" u="none" strike="noStrike" baseline="0" dirty="0">
              <a:solidFill>
                <a:srgbClr val="2E74B6"/>
              </a:solidFill>
              <a:latin typeface="Calibri-Bold"/>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Taahhütname, sistem kullanımına ilişkin hususları içeren ve sadece bir defaya mahsus olmak üzere sunulan belgedir. </a:t>
            </a:r>
          </a:p>
          <a:p>
            <a:pPr algn="l"/>
            <a:endParaRPr lang="tr-TR"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EK A-B-C formları, İmza Sirkülerinde temsile yetkisi olan (münferit/müşterek) aynı kişiler tarafından imzalanmalıdır. Vekâlet durumu var ise yararlanıcı adına temsile yetkili olan kişi/kişiler sadece EK </a:t>
            </a:r>
            <a:r>
              <a:rPr lang="es-ES" sz="1800" b="0" i="0" u="none" strike="noStrike" baseline="0" dirty="0">
                <a:solidFill>
                  <a:srgbClr val="000000"/>
                </a:solidFill>
                <a:latin typeface="Calibri" panose="020F0502020204030204" pitchFamily="34" charset="0"/>
              </a:rPr>
              <a:t>B ve C formlarını doldurabilir</a:t>
            </a:r>
            <a:r>
              <a:rPr lang="tr-TR" sz="1800" b="0" i="0" u="none" strike="noStrike" baseline="0" dirty="0">
                <a:solidFill>
                  <a:srgbClr val="000000"/>
                </a:solidFill>
                <a:latin typeface="Calibri" panose="020F0502020204030204" pitchFamily="34" charset="0"/>
              </a:rPr>
              <a:t>, EK A formunu dolduramazlar.</a:t>
            </a:r>
          </a:p>
        </p:txBody>
      </p:sp>
      <p:pic>
        <p:nvPicPr>
          <p:cNvPr id="9" name="Resim 8">
            <a:extLst>
              <a:ext uri="{FF2B5EF4-FFF2-40B4-BE49-F238E27FC236}">
                <a16:creationId xmlns:a16="http://schemas.microsoft.com/office/drawing/2014/main" id="{95E5C8DA-7949-4649-B81A-464A64E05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5" name="Resim 4">
            <a:extLst>
              <a:ext uri="{FF2B5EF4-FFF2-40B4-BE49-F238E27FC236}">
                <a16:creationId xmlns:a16="http://schemas.microsoft.com/office/drawing/2014/main" id="{A8CDB391-E3F3-E06B-D23E-300DC12EA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69297"/>
            <a:ext cx="3124200" cy="4396838"/>
          </a:xfrm>
          <a:prstGeom prst="rect">
            <a:avLst/>
          </a:prstGeom>
        </p:spPr>
      </p:pic>
    </p:spTree>
    <p:extLst>
      <p:ext uri="{BB962C8B-B14F-4D97-AF65-F5344CB8AC3E}">
        <p14:creationId xmlns:p14="http://schemas.microsoft.com/office/powerpoint/2010/main" val="16304283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6286500" y="2774800"/>
            <a:ext cx="5867400" cy="2031325"/>
          </a:xfrm>
          <a:prstGeom prst="rect">
            <a:avLst/>
          </a:prstGeom>
          <a:noFill/>
        </p:spPr>
        <p:txBody>
          <a:bodyPr wrap="square" rtlCol="0">
            <a:spAutoFit/>
          </a:bodyPr>
          <a:lstStyle/>
          <a:p>
            <a:pPr algn="l"/>
            <a:r>
              <a:rPr lang="tr-TR" sz="1800" b="1" i="0" u="none" strike="noStrike" baseline="0" dirty="0">
                <a:solidFill>
                  <a:srgbClr val="2E74B6"/>
                </a:solidFill>
                <a:latin typeface="Calibri-Bold"/>
              </a:rPr>
              <a:t>EK B (Yararlanıcı Bilgi Formu)’de hangi bilgiler doldurulmalıdır?</a:t>
            </a:r>
          </a:p>
          <a:p>
            <a:pPr algn="l"/>
            <a:endParaRPr lang="tr-TR" sz="1800" b="1" i="0" u="none" strike="noStrike" baseline="0" dirty="0">
              <a:solidFill>
                <a:srgbClr val="2E74B6"/>
              </a:solidFill>
              <a:latin typeface="Calibri-Bold"/>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Aksi belirtilmediği sürece, formda yer alan tüm alanlar eksiksiz olarak doldurulmalıdır. Yararlanıcı türüne göre ilgili kısımlar doldurulmalıdır.</a:t>
            </a:r>
          </a:p>
          <a:p>
            <a:pPr algn="l"/>
            <a:endParaRPr lang="tr-TR" sz="1800" b="0" i="0" u="none" strike="noStrike" baseline="0" dirty="0">
              <a:solidFill>
                <a:srgbClr val="000000"/>
              </a:solidFill>
              <a:latin typeface="Calibri" panose="020F0502020204030204" pitchFamily="34" charset="0"/>
            </a:endParaRPr>
          </a:p>
        </p:txBody>
      </p:sp>
      <p:pic>
        <p:nvPicPr>
          <p:cNvPr id="7" name="Resim 6">
            <a:extLst>
              <a:ext uri="{FF2B5EF4-FFF2-40B4-BE49-F238E27FC236}">
                <a16:creationId xmlns:a16="http://schemas.microsoft.com/office/drawing/2014/main" id="{476AD9D9-9D28-4E54-80A6-8FBBA7E08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4" name="Resim 3">
            <a:extLst>
              <a:ext uri="{FF2B5EF4-FFF2-40B4-BE49-F238E27FC236}">
                <a16:creationId xmlns:a16="http://schemas.microsoft.com/office/drawing/2014/main" id="{69338E4B-860B-CE29-C55F-D63F9D413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0199"/>
            <a:ext cx="3048000" cy="4325095"/>
          </a:xfrm>
          <a:prstGeom prst="rect">
            <a:avLst/>
          </a:prstGeom>
        </p:spPr>
      </p:pic>
      <p:pic>
        <p:nvPicPr>
          <p:cNvPr id="8" name="Resim 7">
            <a:extLst>
              <a:ext uri="{FF2B5EF4-FFF2-40B4-BE49-F238E27FC236}">
                <a16:creationId xmlns:a16="http://schemas.microsoft.com/office/drawing/2014/main" id="{87ED8816-1FBC-9857-136C-E5F4361A4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588532"/>
            <a:ext cx="3048000" cy="4353475"/>
          </a:xfrm>
          <a:prstGeom prst="rect">
            <a:avLst/>
          </a:prstGeom>
        </p:spPr>
      </p:pic>
    </p:spTree>
    <p:extLst>
      <p:ext uri="{BB962C8B-B14F-4D97-AF65-F5344CB8AC3E}">
        <p14:creationId xmlns:p14="http://schemas.microsoft.com/office/powerpoint/2010/main" val="303964038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5797</TotalTime>
  <Words>1407</Words>
  <Application>Microsoft Office PowerPoint</Application>
  <PresentationFormat>Geniş ekran</PresentationFormat>
  <Paragraphs>146</Paragraphs>
  <Slides>22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Arial</vt:lpstr>
      <vt:lpstr>Calibri</vt:lpstr>
      <vt:lpstr>Calibri-Bold</vt:lpstr>
      <vt:lpstr>Calibri-Light</vt:lpstr>
      <vt:lpstr>Roboto</vt:lpstr>
      <vt:lpstr>SymbolMT</vt:lpstr>
      <vt:lpstr>TeXGyreAdventor</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ERGÜN GÜLER</dc:creator>
  <cp:lastModifiedBy>Semih Özkale</cp:lastModifiedBy>
  <cp:revision>227</cp:revision>
  <dcterms:created xsi:type="dcterms:W3CDTF">2021-03-22T10:55:07Z</dcterms:created>
  <dcterms:modified xsi:type="dcterms:W3CDTF">2023-08-14T13:19:38Z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2019-03-18T00:00:00Z</vt:filetime>
  </property>
  <property fmtid="{D5CDD505-2E9C-101B-9397-08002B2CF9AE}" pid="3" name="Creator">
    <vt:lpwstr>Microsoft® PowerPoint® 2013</vt:lpwstr>
  </property>
  <property fmtid="{D5CDD505-2E9C-101B-9397-08002B2CF9AE}" pid="4" name="LastSaved">
    <vt:filetime>2021-03-22T00:00:00Z</vt:filetime>
  </property>
</Properties>
</file>