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 id="2147483669" r:id="rId3"/>
  </p:sldMasterIdLst>
  <p:sldIdLst>
    <p:sldId id="256" r:id="rId4"/>
    <p:sldId id="257" r:id="rId5"/>
    <p:sldId id="261" r:id="rId6"/>
    <p:sldId id="262" r:id="rId7"/>
    <p:sldId id="266" r:id="rId8"/>
    <p:sldId id="259" r:id="rId9"/>
    <p:sldId id="263" r:id="rId10"/>
    <p:sldId id="264" r:id="rId11"/>
    <p:sldId id="265" r:id="rId12"/>
    <p:sldId id="25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0000"/>
    <a:srgbClr val="8A3A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04CB44-9106-473F-A2B3-3FD0DA50921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FE97A0DE-36A3-4C0B-8DD6-3E68F1788F5C}">
      <dgm:prSet phldrT="[Metin]" custT="1"/>
      <dgm:spPr>
        <a:solidFill>
          <a:schemeClr val="accent5">
            <a:lumMod val="20000"/>
            <a:lumOff val="80000"/>
          </a:schemeClr>
        </a:solidFill>
      </dgm:spPr>
      <dgm:t>
        <a:bodyPr/>
        <a:lstStyle/>
        <a:p>
          <a:pPr>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mn-ea"/>
              <a:cs typeface="+mn-cs"/>
              <a:sym typeface="Helvetica Neue"/>
            </a:rPr>
            <a:t>Yabancı ziyaretçi sayısının en az 1.500 olması,</a:t>
          </a:r>
        </a:p>
      </dgm:t>
    </dgm:pt>
    <dgm:pt modelId="{CD085764-71F7-4AFF-8702-F8C1A7735FA2}" type="parTrans" cxnId="{1046FC6D-EF42-4648-A99D-9626439696B5}">
      <dgm:prSet/>
      <dgm:spPr/>
      <dgm:t>
        <a:bodyPr/>
        <a:lstStyle/>
        <a:p>
          <a:endParaRPr lang="tr-TR" sz="1400">
            <a:solidFill>
              <a:srgbClr val="A00000"/>
            </a:solidFill>
          </a:endParaRPr>
        </a:p>
      </dgm:t>
    </dgm:pt>
    <dgm:pt modelId="{E5FFC515-ACA0-45FF-96D8-7D637E5084CE}" type="sibTrans" cxnId="{1046FC6D-EF42-4648-A99D-9626439696B5}">
      <dgm:prSet/>
      <dgm:spPr/>
      <dgm:t>
        <a:bodyPr/>
        <a:lstStyle/>
        <a:p>
          <a:endParaRPr lang="tr-TR" sz="1400">
            <a:solidFill>
              <a:srgbClr val="A00000"/>
            </a:solidFill>
          </a:endParaRPr>
        </a:p>
      </dgm:t>
    </dgm:pt>
    <dgm:pt modelId="{ECF62DA6-FBD0-4D7A-8D5C-F074B36042C1}">
      <dgm:prSet phldrT="[Metin]" custT="1"/>
      <dgm:spPr>
        <a:solidFill>
          <a:schemeClr val="accent5">
            <a:lumMod val="20000"/>
            <a:lumOff val="80000"/>
          </a:schemeClr>
        </a:solidFill>
      </dgm:spPr>
      <dgm:t>
        <a:bodyPr/>
        <a:lstStyle/>
        <a:p>
          <a:pPr marL="0" indent="0">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mn-ea"/>
              <a:cs typeface="+mn-cs"/>
            </a:rPr>
            <a:t>Yabancı ziyaretçi sayısının toplam ziyaretçi sayısına oranının  % 10’un üzerinde olması,</a:t>
          </a:r>
        </a:p>
      </dgm:t>
    </dgm:pt>
    <dgm:pt modelId="{976ABA34-3B65-4353-B87B-6C831CF2C711}" type="parTrans" cxnId="{95D31D01-5BBD-4686-B4CB-3F7F80686AAE}">
      <dgm:prSet/>
      <dgm:spPr/>
      <dgm:t>
        <a:bodyPr/>
        <a:lstStyle/>
        <a:p>
          <a:endParaRPr lang="tr-TR" sz="1400">
            <a:solidFill>
              <a:srgbClr val="A00000"/>
            </a:solidFill>
          </a:endParaRPr>
        </a:p>
      </dgm:t>
    </dgm:pt>
    <dgm:pt modelId="{4AA25EB7-192C-4749-8329-3A875EFAB504}" type="sibTrans" cxnId="{95D31D01-5BBD-4686-B4CB-3F7F80686AAE}">
      <dgm:prSet/>
      <dgm:spPr/>
      <dgm:t>
        <a:bodyPr/>
        <a:lstStyle/>
        <a:p>
          <a:endParaRPr lang="tr-TR" sz="1400">
            <a:solidFill>
              <a:srgbClr val="A00000"/>
            </a:solidFill>
          </a:endParaRPr>
        </a:p>
      </dgm:t>
    </dgm:pt>
    <dgm:pt modelId="{87F135B3-C0B3-44C8-904F-696FB6A20D35}">
      <dgm:prSet phldrT="[Metin]" custT="1"/>
      <dgm:spPr>
        <a:solidFill>
          <a:schemeClr val="accent5">
            <a:lumMod val="20000"/>
            <a:lumOff val="80000"/>
          </a:schemeClr>
        </a:solidFill>
      </dgm:spPr>
      <dgm:t>
        <a:bodyPr/>
        <a:lstStyle/>
        <a:p>
          <a:pPr>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Toplam katılımcı sayısının en az 400 olması,</a:t>
          </a:r>
        </a:p>
      </dgm:t>
    </dgm:pt>
    <dgm:pt modelId="{740D2FEF-CE54-4C5E-A7B5-D7208649E15C}" type="parTrans" cxnId="{7627884F-0FD0-4BB3-A5CC-1B8649F936B4}">
      <dgm:prSet/>
      <dgm:spPr/>
      <dgm:t>
        <a:bodyPr/>
        <a:lstStyle/>
        <a:p>
          <a:endParaRPr lang="tr-TR" sz="1400">
            <a:solidFill>
              <a:srgbClr val="A00000"/>
            </a:solidFill>
          </a:endParaRPr>
        </a:p>
      </dgm:t>
    </dgm:pt>
    <dgm:pt modelId="{84279BA5-E7F4-42C5-A082-9EDAD336D667}" type="sibTrans" cxnId="{7627884F-0FD0-4BB3-A5CC-1B8649F936B4}">
      <dgm:prSet/>
      <dgm:spPr/>
      <dgm:t>
        <a:bodyPr/>
        <a:lstStyle/>
        <a:p>
          <a:endParaRPr lang="tr-TR" sz="1400">
            <a:solidFill>
              <a:srgbClr val="A00000"/>
            </a:solidFill>
          </a:endParaRPr>
        </a:p>
      </dgm:t>
    </dgm:pt>
    <dgm:pt modelId="{D589EAF2-764E-4D00-A4B5-05F04C03FBC4}">
      <dgm:prSet phldrT="[Metin]" custT="1"/>
      <dgm:spPr>
        <a:solidFill>
          <a:schemeClr val="accent5">
            <a:lumMod val="20000"/>
            <a:lumOff val="80000"/>
          </a:schemeClr>
        </a:solidFill>
      </dgm:spPr>
      <dgm:t>
        <a:bodyPr/>
        <a:lstStyle/>
        <a:p>
          <a:pPr>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Yabancı katılımcı sayısının toplam katılımcı sayısına oranının % 10’un üzerinde olması,</a:t>
          </a:r>
        </a:p>
      </dgm:t>
    </dgm:pt>
    <dgm:pt modelId="{3D8A3511-C65C-442E-83BB-11F682FA8E19}" type="parTrans" cxnId="{9441D705-8793-40A2-BB20-A14E60637B6C}">
      <dgm:prSet/>
      <dgm:spPr/>
      <dgm:t>
        <a:bodyPr/>
        <a:lstStyle/>
        <a:p>
          <a:endParaRPr lang="tr-TR" sz="1400">
            <a:solidFill>
              <a:srgbClr val="A00000"/>
            </a:solidFill>
          </a:endParaRPr>
        </a:p>
      </dgm:t>
    </dgm:pt>
    <dgm:pt modelId="{FF1924F2-A3C7-47DC-BFF1-81C79074F3F2}" type="sibTrans" cxnId="{9441D705-8793-40A2-BB20-A14E60637B6C}">
      <dgm:prSet/>
      <dgm:spPr/>
      <dgm:t>
        <a:bodyPr/>
        <a:lstStyle/>
        <a:p>
          <a:endParaRPr lang="tr-TR" sz="1400">
            <a:solidFill>
              <a:srgbClr val="A00000"/>
            </a:solidFill>
          </a:endParaRPr>
        </a:p>
      </dgm:t>
    </dgm:pt>
    <dgm:pt modelId="{E6CC09C4-D850-49A6-BF30-6F44836ABAD0}">
      <dgm:prSet phldrT="[Metin]" custT="1"/>
      <dgm:spPr>
        <a:solidFill>
          <a:schemeClr val="accent5">
            <a:lumMod val="20000"/>
            <a:lumOff val="80000"/>
          </a:schemeClr>
        </a:solidFill>
      </dgm:spPr>
      <dgm:t>
        <a:bodyPr/>
        <a:lstStyle/>
        <a:p>
          <a:pPr>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Katılımcılara tahsis edilen stant alanının en az 10.000 metrekare olması,</a:t>
          </a:r>
        </a:p>
      </dgm:t>
    </dgm:pt>
    <dgm:pt modelId="{A4A9365E-FCF9-4E66-BEDF-5565F79668E3}" type="parTrans" cxnId="{B3D84AAA-34ED-409A-9B7A-CF255F0DA46A}">
      <dgm:prSet/>
      <dgm:spPr/>
      <dgm:t>
        <a:bodyPr/>
        <a:lstStyle/>
        <a:p>
          <a:endParaRPr lang="tr-TR" sz="1400">
            <a:solidFill>
              <a:srgbClr val="A00000"/>
            </a:solidFill>
          </a:endParaRPr>
        </a:p>
      </dgm:t>
    </dgm:pt>
    <dgm:pt modelId="{CD07B00D-8C94-494B-85BC-3A9149DD2505}" type="sibTrans" cxnId="{B3D84AAA-34ED-409A-9B7A-CF255F0DA46A}">
      <dgm:prSet/>
      <dgm:spPr/>
      <dgm:t>
        <a:bodyPr/>
        <a:lstStyle/>
        <a:p>
          <a:endParaRPr lang="tr-TR" sz="1400">
            <a:solidFill>
              <a:srgbClr val="A00000"/>
            </a:solidFill>
          </a:endParaRPr>
        </a:p>
      </dgm:t>
    </dgm:pt>
    <dgm:pt modelId="{7D6CBE19-F1AF-4B1F-AE8B-4D83A578EFE1}">
      <dgm:prSet phldrT="[Metin]" custT="1"/>
      <dgm:spPr>
        <a:solidFill>
          <a:schemeClr val="accent5">
            <a:lumMod val="20000"/>
            <a:lumOff val="80000"/>
          </a:schemeClr>
        </a:solidFill>
      </dgm:spPr>
      <dgm:t>
        <a:bodyPr/>
        <a:lstStyle/>
        <a:p>
          <a:pPr marL="0" lvl="0" indent="0" algn="l" defTabSz="12446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Yabancı katılımcılara tahsis edilen toplam stant alanının en az 300 metrekare olması.</a:t>
          </a:r>
        </a:p>
      </dgm:t>
    </dgm:pt>
    <dgm:pt modelId="{6DA5979F-CCF6-4136-B04C-FFAD1F8439E5}" type="parTrans" cxnId="{8D7BC613-B524-41CE-9E70-5081406B7C96}">
      <dgm:prSet/>
      <dgm:spPr/>
      <dgm:t>
        <a:bodyPr/>
        <a:lstStyle/>
        <a:p>
          <a:endParaRPr lang="tr-TR" sz="1400">
            <a:solidFill>
              <a:srgbClr val="A00000"/>
            </a:solidFill>
          </a:endParaRPr>
        </a:p>
      </dgm:t>
    </dgm:pt>
    <dgm:pt modelId="{641D08AD-C315-48E8-BD76-46EDBC3C58DF}" type="sibTrans" cxnId="{8D7BC613-B524-41CE-9E70-5081406B7C96}">
      <dgm:prSet/>
      <dgm:spPr/>
      <dgm:t>
        <a:bodyPr/>
        <a:lstStyle/>
        <a:p>
          <a:endParaRPr lang="tr-TR" sz="1400">
            <a:solidFill>
              <a:srgbClr val="A00000"/>
            </a:solidFill>
          </a:endParaRPr>
        </a:p>
      </dgm:t>
    </dgm:pt>
    <dgm:pt modelId="{DEAB77D5-281B-4230-8475-82D7AD526A11}" type="pres">
      <dgm:prSet presAssocID="{3E04CB44-9106-473F-A2B3-3FD0DA50921B}" presName="Name0" presStyleCnt="0">
        <dgm:presLayoutVars>
          <dgm:chMax val="7"/>
          <dgm:chPref val="7"/>
          <dgm:dir/>
        </dgm:presLayoutVars>
      </dgm:prSet>
      <dgm:spPr/>
    </dgm:pt>
    <dgm:pt modelId="{FBE4961C-6126-4A58-AFBE-CE2FA6F2ED0E}" type="pres">
      <dgm:prSet presAssocID="{3E04CB44-9106-473F-A2B3-3FD0DA50921B}" presName="Name1" presStyleCnt="0"/>
      <dgm:spPr/>
    </dgm:pt>
    <dgm:pt modelId="{B7C7D246-78F6-4CCA-9086-FA0E5CD721AC}" type="pres">
      <dgm:prSet presAssocID="{3E04CB44-9106-473F-A2B3-3FD0DA50921B}" presName="cycle" presStyleCnt="0"/>
      <dgm:spPr/>
    </dgm:pt>
    <dgm:pt modelId="{5464C593-52A8-474B-A045-6562F18D922E}" type="pres">
      <dgm:prSet presAssocID="{3E04CB44-9106-473F-A2B3-3FD0DA50921B}" presName="srcNode" presStyleLbl="node1" presStyleIdx="0" presStyleCnt="6"/>
      <dgm:spPr/>
    </dgm:pt>
    <dgm:pt modelId="{BC45FD2E-59DD-47BB-A04C-D0BF27BEDB3A}" type="pres">
      <dgm:prSet presAssocID="{3E04CB44-9106-473F-A2B3-3FD0DA50921B}" presName="conn" presStyleLbl="parChTrans1D2" presStyleIdx="0" presStyleCnt="1"/>
      <dgm:spPr/>
    </dgm:pt>
    <dgm:pt modelId="{91FF51DD-BD33-4E7E-9CA4-22A53F1875B0}" type="pres">
      <dgm:prSet presAssocID="{3E04CB44-9106-473F-A2B3-3FD0DA50921B}" presName="extraNode" presStyleLbl="node1" presStyleIdx="0" presStyleCnt="6"/>
      <dgm:spPr/>
    </dgm:pt>
    <dgm:pt modelId="{B0F8DD59-056B-4B9F-8BD6-12D84CDF73B5}" type="pres">
      <dgm:prSet presAssocID="{3E04CB44-9106-473F-A2B3-3FD0DA50921B}" presName="dstNode" presStyleLbl="node1" presStyleIdx="0" presStyleCnt="6"/>
      <dgm:spPr/>
    </dgm:pt>
    <dgm:pt modelId="{42751405-76ED-4D7C-9F9E-EFF7DEEBAC2F}" type="pres">
      <dgm:prSet presAssocID="{FE97A0DE-36A3-4C0B-8DD6-3E68F1788F5C}" presName="text_1" presStyleLbl="node1" presStyleIdx="0" presStyleCnt="6" custScaleY="64762" custLinFactNeighborX="-70" custLinFactNeighborY="5586">
        <dgm:presLayoutVars>
          <dgm:bulletEnabled val="1"/>
        </dgm:presLayoutVars>
      </dgm:prSet>
      <dgm:spPr/>
    </dgm:pt>
    <dgm:pt modelId="{999C28D9-2434-4E5C-91D4-268DAF5180B4}" type="pres">
      <dgm:prSet presAssocID="{FE97A0DE-36A3-4C0B-8DD6-3E68F1788F5C}" presName="accent_1" presStyleCnt="0"/>
      <dgm:spPr/>
    </dgm:pt>
    <dgm:pt modelId="{F09E9653-EBEA-41AA-A06F-DB71D2D0D46E}" type="pres">
      <dgm:prSet presAssocID="{FE97A0DE-36A3-4C0B-8DD6-3E68F1788F5C}" presName="accentRepeatNode" presStyleLbl="solidFgAcc1" presStyleIdx="0" presStyleCnt="6" custScaleX="58445" custScaleY="56819"/>
      <dgm:spPr/>
    </dgm:pt>
    <dgm:pt modelId="{E7A9BBA8-8119-48C2-9249-9557BB10EB5B}" type="pres">
      <dgm:prSet presAssocID="{ECF62DA6-FBD0-4D7A-8D5C-F074B36042C1}" presName="text_2" presStyleLbl="node1" presStyleIdx="1" presStyleCnt="6" custScaleX="100028" custScaleY="67899" custLinFactNeighborX="0">
        <dgm:presLayoutVars>
          <dgm:bulletEnabled val="1"/>
        </dgm:presLayoutVars>
      </dgm:prSet>
      <dgm:spPr/>
    </dgm:pt>
    <dgm:pt modelId="{222B3BA7-477C-4101-96D6-09FCC0AFC082}" type="pres">
      <dgm:prSet presAssocID="{ECF62DA6-FBD0-4D7A-8D5C-F074B36042C1}" presName="accent_2" presStyleCnt="0"/>
      <dgm:spPr/>
    </dgm:pt>
    <dgm:pt modelId="{4DA6A979-D2ED-488B-9D00-ECEBD0C057F5}" type="pres">
      <dgm:prSet presAssocID="{ECF62DA6-FBD0-4D7A-8D5C-F074B36042C1}" presName="accentRepeatNode" presStyleLbl="solidFgAcc1" presStyleIdx="1" presStyleCnt="6" custScaleX="58445" custScaleY="56819"/>
      <dgm:spPr/>
    </dgm:pt>
    <dgm:pt modelId="{8E2DA2D6-7173-4122-B331-3ADC4429F1B4}" type="pres">
      <dgm:prSet presAssocID="{87F135B3-C0B3-44C8-904F-696FB6A20D35}" presName="text_3" presStyleLbl="node1" presStyleIdx="2" presStyleCnt="6" custScaleY="64762">
        <dgm:presLayoutVars>
          <dgm:bulletEnabled val="1"/>
        </dgm:presLayoutVars>
      </dgm:prSet>
      <dgm:spPr/>
    </dgm:pt>
    <dgm:pt modelId="{72285F9E-8565-4567-BD41-B097792C4A73}" type="pres">
      <dgm:prSet presAssocID="{87F135B3-C0B3-44C8-904F-696FB6A20D35}" presName="accent_3" presStyleCnt="0"/>
      <dgm:spPr/>
    </dgm:pt>
    <dgm:pt modelId="{10F7083D-24C2-4716-9987-94A73EDB76A7}" type="pres">
      <dgm:prSet presAssocID="{87F135B3-C0B3-44C8-904F-696FB6A20D35}" presName="accentRepeatNode" presStyleLbl="solidFgAcc1" presStyleIdx="2" presStyleCnt="6" custScaleX="58445" custScaleY="56819"/>
      <dgm:spPr/>
    </dgm:pt>
    <dgm:pt modelId="{C4C40077-BC7B-47D8-A3DA-EEE244F77B05}" type="pres">
      <dgm:prSet presAssocID="{D589EAF2-764E-4D00-A4B5-05F04C03FBC4}" presName="text_4" presStyleLbl="node1" presStyleIdx="3" presStyleCnt="6" custScaleY="64762" custLinFactNeighborY="0">
        <dgm:presLayoutVars>
          <dgm:bulletEnabled val="1"/>
        </dgm:presLayoutVars>
      </dgm:prSet>
      <dgm:spPr/>
    </dgm:pt>
    <dgm:pt modelId="{289691C8-ECEB-49D2-87A1-D76F596F20BD}" type="pres">
      <dgm:prSet presAssocID="{D589EAF2-764E-4D00-A4B5-05F04C03FBC4}" presName="accent_4" presStyleCnt="0"/>
      <dgm:spPr/>
    </dgm:pt>
    <dgm:pt modelId="{12EFB51D-86FB-43BD-BCA0-9168FAB6D800}" type="pres">
      <dgm:prSet presAssocID="{D589EAF2-764E-4D00-A4B5-05F04C03FBC4}" presName="accentRepeatNode" presStyleLbl="solidFgAcc1" presStyleIdx="3" presStyleCnt="6" custScaleX="58445" custScaleY="56819"/>
      <dgm:spPr/>
    </dgm:pt>
    <dgm:pt modelId="{8A1ECF58-4F59-40D1-8A5D-C97CB8B1DE1A}" type="pres">
      <dgm:prSet presAssocID="{E6CC09C4-D850-49A6-BF30-6F44836ABAD0}" presName="text_5" presStyleLbl="node1" presStyleIdx="4" presStyleCnt="6" custScaleY="64762">
        <dgm:presLayoutVars>
          <dgm:bulletEnabled val="1"/>
        </dgm:presLayoutVars>
      </dgm:prSet>
      <dgm:spPr/>
    </dgm:pt>
    <dgm:pt modelId="{0C34EE4F-1187-42EE-8C24-E6A12DA53C4B}" type="pres">
      <dgm:prSet presAssocID="{E6CC09C4-D850-49A6-BF30-6F44836ABAD0}" presName="accent_5" presStyleCnt="0"/>
      <dgm:spPr/>
    </dgm:pt>
    <dgm:pt modelId="{E4D4817C-F40E-4D66-8E66-1E46CE2A7D49}" type="pres">
      <dgm:prSet presAssocID="{E6CC09C4-D850-49A6-BF30-6F44836ABAD0}" presName="accentRepeatNode" presStyleLbl="solidFgAcc1" presStyleIdx="4" presStyleCnt="6" custScaleX="58445" custScaleY="56819"/>
      <dgm:spPr/>
    </dgm:pt>
    <dgm:pt modelId="{8234B286-96FF-40C7-84D8-C68811498585}" type="pres">
      <dgm:prSet presAssocID="{7D6CBE19-F1AF-4B1F-AE8B-4D83A578EFE1}" presName="text_6" presStyleLbl="node1" presStyleIdx="5" presStyleCnt="6" custScaleY="64762">
        <dgm:presLayoutVars>
          <dgm:bulletEnabled val="1"/>
        </dgm:presLayoutVars>
      </dgm:prSet>
      <dgm:spPr/>
    </dgm:pt>
    <dgm:pt modelId="{76E9AA94-0904-4D80-8441-49AC93C118DA}" type="pres">
      <dgm:prSet presAssocID="{7D6CBE19-F1AF-4B1F-AE8B-4D83A578EFE1}" presName="accent_6" presStyleCnt="0"/>
      <dgm:spPr/>
    </dgm:pt>
    <dgm:pt modelId="{58774534-96C6-483C-9DF1-3D7AA40EA1CA}" type="pres">
      <dgm:prSet presAssocID="{7D6CBE19-F1AF-4B1F-AE8B-4D83A578EFE1}" presName="accentRepeatNode" presStyleLbl="solidFgAcc1" presStyleIdx="5" presStyleCnt="6" custScaleX="58445" custScaleY="56819"/>
      <dgm:spPr/>
    </dgm:pt>
  </dgm:ptLst>
  <dgm:cxnLst>
    <dgm:cxn modelId="{95D31D01-5BBD-4686-B4CB-3F7F80686AAE}" srcId="{3E04CB44-9106-473F-A2B3-3FD0DA50921B}" destId="{ECF62DA6-FBD0-4D7A-8D5C-F074B36042C1}" srcOrd="1" destOrd="0" parTransId="{976ABA34-3B65-4353-B87B-6C831CF2C711}" sibTransId="{4AA25EB7-192C-4749-8329-3A875EFAB504}"/>
    <dgm:cxn modelId="{9441D705-8793-40A2-BB20-A14E60637B6C}" srcId="{3E04CB44-9106-473F-A2B3-3FD0DA50921B}" destId="{D589EAF2-764E-4D00-A4B5-05F04C03FBC4}" srcOrd="3" destOrd="0" parTransId="{3D8A3511-C65C-442E-83BB-11F682FA8E19}" sibTransId="{FF1924F2-A3C7-47DC-BFF1-81C79074F3F2}"/>
    <dgm:cxn modelId="{F3DEA90C-1557-42F8-AC3E-B56083FD944D}" type="presOf" srcId="{FE97A0DE-36A3-4C0B-8DD6-3E68F1788F5C}" destId="{42751405-76ED-4D7C-9F9E-EFF7DEEBAC2F}" srcOrd="0" destOrd="0" presId="urn:microsoft.com/office/officeart/2008/layout/VerticalCurvedList"/>
    <dgm:cxn modelId="{9986E912-A007-4E62-B428-0BDF452412DD}" type="presOf" srcId="{D589EAF2-764E-4D00-A4B5-05F04C03FBC4}" destId="{C4C40077-BC7B-47D8-A3DA-EEE244F77B05}" srcOrd="0" destOrd="0" presId="urn:microsoft.com/office/officeart/2008/layout/VerticalCurvedList"/>
    <dgm:cxn modelId="{8D7BC613-B524-41CE-9E70-5081406B7C96}" srcId="{3E04CB44-9106-473F-A2B3-3FD0DA50921B}" destId="{7D6CBE19-F1AF-4B1F-AE8B-4D83A578EFE1}" srcOrd="5" destOrd="0" parTransId="{6DA5979F-CCF6-4136-B04C-FFAD1F8439E5}" sibTransId="{641D08AD-C315-48E8-BD76-46EDBC3C58DF}"/>
    <dgm:cxn modelId="{D08FAB68-8580-4C00-AB2E-7B279D753810}" type="presOf" srcId="{ECF62DA6-FBD0-4D7A-8D5C-F074B36042C1}" destId="{E7A9BBA8-8119-48C2-9249-9557BB10EB5B}" srcOrd="0" destOrd="0" presId="urn:microsoft.com/office/officeart/2008/layout/VerticalCurvedList"/>
    <dgm:cxn modelId="{1046FC6D-EF42-4648-A99D-9626439696B5}" srcId="{3E04CB44-9106-473F-A2B3-3FD0DA50921B}" destId="{FE97A0DE-36A3-4C0B-8DD6-3E68F1788F5C}" srcOrd="0" destOrd="0" parTransId="{CD085764-71F7-4AFF-8702-F8C1A7735FA2}" sibTransId="{E5FFC515-ACA0-45FF-96D8-7D637E5084CE}"/>
    <dgm:cxn modelId="{7627884F-0FD0-4BB3-A5CC-1B8649F936B4}" srcId="{3E04CB44-9106-473F-A2B3-3FD0DA50921B}" destId="{87F135B3-C0B3-44C8-904F-696FB6A20D35}" srcOrd="2" destOrd="0" parTransId="{740D2FEF-CE54-4C5E-A7B5-D7208649E15C}" sibTransId="{84279BA5-E7F4-42C5-A082-9EDAD336D667}"/>
    <dgm:cxn modelId="{B3D84AAA-34ED-409A-9B7A-CF255F0DA46A}" srcId="{3E04CB44-9106-473F-A2B3-3FD0DA50921B}" destId="{E6CC09C4-D850-49A6-BF30-6F44836ABAD0}" srcOrd="4" destOrd="0" parTransId="{A4A9365E-FCF9-4E66-BEDF-5565F79668E3}" sibTransId="{CD07B00D-8C94-494B-85BC-3A9149DD2505}"/>
    <dgm:cxn modelId="{B3D642B8-7870-404C-8C97-50D23406ABB9}" type="presOf" srcId="{3E04CB44-9106-473F-A2B3-3FD0DA50921B}" destId="{DEAB77D5-281B-4230-8475-82D7AD526A11}" srcOrd="0" destOrd="0" presId="urn:microsoft.com/office/officeart/2008/layout/VerticalCurvedList"/>
    <dgm:cxn modelId="{14F342B8-93F3-4CD7-B38A-65C16916111C}" type="presOf" srcId="{E6CC09C4-D850-49A6-BF30-6F44836ABAD0}" destId="{8A1ECF58-4F59-40D1-8A5D-C97CB8B1DE1A}" srcOrd="0" destOrd="0" presId="urn:microsoft.com/office/officeart/2008/layout/VerticalCurvedList"/>
    <dgm:cxn modelId="{89391ED2-69FA-4F06-A160-3EADCB456B13}" type="presOf" srcId="{E5FFC515-ACA0-45FF-96D8-7D637E5084CE}" destId="{BC45FD2E-59DD-47BB-A04C-D0BF27BEDB3A}" srcOrd="0" destOrd="0" presId="urn:microsoft.com/office/officeart/2008/layout/VerticalCurvedList"/>
    <dgm:cxn modelId="{9C08E5D2-4EF0-4AAC-BC07-D84C2451C995}" type="presOf" srcId="{7D6CBE19-F1AF-4B1F-AE8B-4D83A578EFE1}" destId="{8234B286-96FF-40C7-84D8-C68811498585}" srcOrd="0" destOrd="0" presId="urn:microsoft.com/office/officeart/2008/layout/VerticalCurvedList"/>
    <dgm:cxn modelId="{F2FB24FD-D052-462C-8F45-45FB6736AD4A}" type="presOf" srcId="{87F135B3-C0B3-44C8-904F-696FB6A20D35}" destId="{8E2DA2D6-7173-4122-B331-3ADC4429F1B4}" srcOrd="0" destOrd="0" presId="urn:microsoft.com/office/officeart/2008/layout/VerticalCurvedList"/>
    <dgm:cxn modelId="{E57A4FA0-FAF6-44A6-97C2-44029EDB2AEB}" type="presParOf" srcId="{DEAB77D5-281B-4230-8475-82D7AD526A11}" destId="{FBE4961C-6126-4A58-AFBE-CE2FA6F2ED0E}" srcOrd="0" destOrd="0" presId="urn:microsoft.com/office/officeart/2008/layout/VerticalCurvedList"/>
    <dgm:cxn modelId="{E44C88A4-8D05-40C4-8A4B-2A3C1123CA31}" type="presParOf" srcId="{FBE4961C-6126-4A58-AFBE-CE2FA6F2ED0E}" destId="{B7C7D246-78F6-4CCA-9086-FA0E5CD721AC}" srcOrd="0" destOrd="0" presId="urn:microsoft.com/office/officeart/2008/layout/VerticalCurvedList"/>
    <dgm:cxn modelId="{55BFDF5F-F8E0-4D29-B21F-60BB05A16642}" type="presParOf" srcId="{B7C7D246-78F6-4CCA-9086-FA0E5CD721AC}" destId="{5464C593-52A8-474B-A045-6562F18D922E}" srcOrd="0" destOrd="0" presId="urn:microsoft.com/office/officeart/2008/layout/VerticalCurvedList"/>
    <dgm:cxn modelId="{5090D8B5-F94A-464F-93A7-A0F5EE71069A}" type="presParOf" srcId="{B7C7D246-78F6-4CCA-9086-FA0E5CD721AC}" destId="{BC45FD2E-59DD-47BB-A04C-D0BF27BEDB3A}" srcOrd="1" destOrd="0" presId="urn:microsoft.com/office/officeart/2008/layout/VerticalCurvedList"/>
    <dgm:cxn modelId="{B7A3378A-225B-4019-B110-18393E0A52B9}" type="presParOf" srcId="{B7C7D246-78F6-4CCA-9086-FA0E5CD721AC}" destId="{91FF51DD-BD33-4E7E-9CA4-22A53F1875B0}" srcOrd="2" destOrd="0" presId="urn:microsoft.com/office/officeart/2008/layout/VerticalCurvedList"/>
    <dgm:cxn modelId="{310F3D43-35AA-4A0A-995D-96A0A92CDED6}" type="presParOf" srcId="{B7C7D246-78F6-4CCA-9086-FA0E5CD721AC}" destId="{B0F8DD59-056B-4B9F-8BD6-12D84CDF73B5}" srcOrd="3" destOrd="0" presId="urn:microsoft.com/office/officeart/2008/layout/VerticalCurvedList"/>
    <dgm:cxn modelId="{03DF98E0-70FA-451B-B64A-778616566C2E}" type="presParOf" srcId="{FBE4961C-6126-4A58-AFBE-CE2FA6F2ED0E}" destId="{42751405-76ED-4D7C-9F9E-EFF7DEEBAC2F}" srcOrd="1" destOrd="0" presId="urn:microsoft.com/office/officeart/2008/layout/VerticalCurvedList"/>
    <dgm:cxn modelId="{572A49B2-68CB-485E-8758-D8DEBC980272}" type="presParOf" srcId="{FBE4961C-6126-4A58-AFBE-CE2FA6F2ED0E}" destId="{999C28D9-2434-4E5C-91D4-268DAF5180B4}" srcOrd="2" destOrd="0" presId="urn:microsoft.com/office/officeart/2008/layout/VerticalCurvedList"/>
    <dgm:cxn modelId="{AFBDB8CF-C2F2-4A95-B18A-50C44FE89300}" type="presParOf" srcId="{999C28D9-2434-4E5C-91D4-268DAF5180B4}" destId="{F09E9653-EBEA-41AA-A06F-DB71D2D0D46E}" srcOrd="0" destOrd="0" presId="urn:microsoft.com/office/officeart/2008/layout/VerticalCurvedList"/>
    <dgm:cxn modelId="{526940B7-BE9C-4243-8453-EB4D692A7A0B}" type="presParOf" srcId="{FBE4961C-6126-4A58-AFBE-CE2FA6F2ED0E}" destId="{E7A9BBA8-8119-48C2-9249-9557BB10EB5B}" srcOrd="3" destOrd="0" presId="urn:microsoft.com/office/officeart/2008/layout/VerticalCurvedList"/>
    <dgm:cxn modelId="{152806DF-7A53-41CD-B534-8699AFDF9405}" type="presParOf" srcId="{FBE4961C-6126-4A58-AFBE-CE2FA6F2ED0E}" destId="{222B3BA7-477C-4101-96D6-09FCC0AFC082}" srcOrd="4" destOrd="0" presId="urn:microsoft.com/office/officeart/2008/layout/VerticalCurvedList"/>
    <dgm:cxn modelId="{2B9B84A5-85D2-448A-BC4F-C5DAE802BE99}" type="presParOf" srcId="{222B3BA7-477C-4101-96D6-09FCC0AFC082}" destId="{4DA6A979-D2ED-488B-9D00-ECEBD0C057F5}" srcOrd="0" destOrd="0" presId="urn:microsoft.com/office/officeart/2008/layout/VerticalCurvedList"/>
    <dgm:cxn modelId="{DAA61667-B679-436A-B988-92E27D3F44E5}" type="presParOf" srcId="{FBE4961C-6126-4A58-AFBE-CE2FA6F2ED0E}" destId="{8E2DA2D6-7173-4122-B331-3ADC4429F1B4}" srcOrd="5" destOrd="0" presId="urn:microsoft.com/office/officeart/2008/layout/VerticalCurvedList"/>
    <dgm:cxn modelId="{704E8B4A-E72D-4E2D-86DA-803376BB031B}" type="presParOf" srcId="{FBE4961C-6126-4A58-AFBE-CE2FA6F2ED0E}" destId="{72285F9E-8565-4567-BD41-B097792C4A73}" srcOrd="6" destOrd="0" presId="urn:microsoft.com/office/officeart/2008/layout/VerticalCurvedList"/>
    <dgm:cxn modelId="{61F66203-7002-4B3B-B80F-F03515B05115}" type="presParOf" srcId="{72285F9E-8565-4567-BD41-B097792C4A73}" destId="{10F7083D-24C2-4716-9987-94A73EDB76A7}" srcOrd="0" destOrd="0" presId="urn:microsoft.com/office/officeart/2008/layout/VerticalCurvedList"/>
    <dgm:cxn modelId="{35C7946F-8E85-4731-93DD-AE22AB973925}" type="presParOf" srcId="{FBE4961C-6126-4A58-AFBE-CE2FA6F2ED0E}" destId="{C4C40077-BC7B-47D8-A3DA-EEE244F77B05}" srcOrd="7" destOrd="0" presId="urn:microsoft.com/office/officeart/2008/layout/VerticalCurvedList"/>
    <dgm:cxn modelId="{F7CCC066-63C0-4D0D-8980-591D6CD0D0B7}" type="presParOf" srcId="{FBE4961C-6126-4A58-AFBE-CE2FA6F2ED0E}" destId="{289691C8-ECEB-49D2-87A1-D76F596F20BD}" srcOrd="8" destOrd="0" presId="urn:microsoft.com/office/officeart/2008/layout/VerticalCurvedList"/>
    <dgm:cxn modelId="{F20C35A2-D0A5-4F25-A651-A7EBD099B120}" type="presParOf" srcId="{289691C8-ECEB-49D2-87A1-D76F596F20BD}" destId="{12EFB51D-86FB-43BD-BCA0-9168FAB6D800}" srcOrd="0" destOrd="0" presId="urn:microsoft.com/office/officeart/2008/layout/VerticalCurvedList"/>
    <dgm:cxn modelId="{798324F9-5C4D-4A2C-9FB6-96AB628C6AC7}" type="presParOf" srcId="{FBE4961C-6126-4A58-AFBE-CE2FA6F2ED0E}" destId="{8A1ECF58-4F59-40D1-8A5D-C97CB8B1DE1A}" srcOrd="9" destOrd="0" presId="urn:microsoft.com/office/officeart/2008/layout/VerticalCurvedList"/>
    <dgm:cxn modelId="{F115D25F-52D9-4FA6-BEB2-D305E36EB825}" type="presParOf" srcId="{FBE4961C-6126-4A58-AFBE-CE2FA6F2ED0E}" destId="{0C34EE4F-1187-42EE-8C24-E6A12DA53C4B}" srcOrd="10" destOrd="0" presId="urn:microsoft.com/office/officeart/2008/layout/VerticalCurvedList"/>
    <dgm:cxn modelId="{BF6BD92B-8034-4B71-9BC7-52EC91DD617A}" type="presParOf" srcId="{0C34EE4F-1187-42EE-8C24-E6A12DA53C4B}" destId="{E4D4817C-F40E-4D66-8E66-1E46CE2A7D49}" srcOrd="0" destOrd="0" presId="urn:microsoft.com/office/officeart/2008/layout/VerticalCurvedList"/>
    <dgm:cxn modelId="{67E965F6-F340-4BD4-9DC1-73AA1BAF74BC}" type="presParOf" srcId="{FBE4961C-6126-4A58-AFBE-CE2FA6F2ED0E}" destId="{8234B286-96FF-40C7-84D8-C68811498585}" srcOrd="11" destOrd="0" presId="urn:microsoft.com/office/officeart/2008/layout/VerticalCurvedList"/>
    <dgm:cxn modelId="{EEE6ADF9-5EEB-4742-9075-69F9B9318295}" type="presParOf" srcId="{FBE4961C-6126-4A58-AFBE-CE2FA6F2ED0E}" destId="{76E9AA94-0904-4D80-8441-49AC93C118DA}" srcOrd="12" destOrd="0" presId="urn:microsoft.com/office/officeart/2008/layout/VerticalCurvedList"/>
    <dgm:cxn modelId="{5AB0B1D6-3C3B-4EFB-AE65-A44A8F27EABC}" type="presParOf" srcId="{76E9AA94-0904-4D80-8441-49AC93C118DA}" destId="{58774534-96C6-483C-9DF1-3D7AA40EA1C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5FD2E-59DD-47BB-A04C-D0BF27BEDB3A}">
      <dsp:nvSpPr>
        <dsp:cNvPr id="0" name=""/>
        <dsp:cNvSpPr/>
      </dsp:nvSpPr>
      <dsp:spPr>
        <a:xfrm>
          <a:off x="-4005979" y="-614847"/>
          <a:ext cx="4772995" cy="4772995"/>
        </a:xfrm>
        <a:prstGeom prst="blockArc">
          <a:avLst>
            <a:gd name="adj1" fmla="val 18900000"/>
            <a:gd name="adj2" fmla="val 2700000"/>
            <a:gd name="adj3" fmla="val 453"/>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751405-76ED-4D7C-9F9E-EFF7DEEBAC2F}">
      <dsp:nvSpPr>
        <dsp:cNvPr id="0" name=""/>
        <dsp:cNvSpPr/>
      </dsp:nvSpPr>
      <dsp:spPr>
        <a:xfrm>
          <a:off x="278661" y="273153"/>
          <a:ext cx="11078640" cy="24158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99" tIns="35560" rIns="35560" bIns="3556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mn-ea"/>
              <a:cs typeface="+mn-cs"/>
              <a:sym typeface="Helvetica Neue"/>
            </a:rPr>
            <a:t>Yabancı ziyaretçi sayısının en az 1.500 olması,</a:t>
          </a:r>
        </a:p>
      </dsp:txBody>
      <dsp:txXfrm>
        <a:off x="278661" y="273153"/>
        <a:ext cx="11078640" cy="241587"/>
      </dsp:txXfrm>
    </dsp:sp>
    <dsp:sp modelId="{F09E9653-EBEA-41AA-A06F-DB71D2D0D46E}">
      <dsp:nvSpPr>
        <dsp:cNvPr id="0" name=""/>
        <dsp:cNvSpPr/>
      </dsp:nvSpPr>
      <dsp:spPr>
        <a:xfrm>
          <a:off x="150152" y="240636"/>
          <a:ext cx="272528" cy="26494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A9BBA8-8119-48C2-9249-9557BB10EB5B}">
      <dsp:nvSpPr>
        <dsp:cNvPr id="0" name=""/>
        <dsp:cNvSpPr/>
      </dsp:nvSpPr>
      <dsp:spPr>
        <a:xfrm>
          <a:off x="591758" y="805951"/>
          <a:ext cx="10774807" cy="253289"/>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99" tIns="35560" rIns="35560" bIns="3556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mn-ea"/>
              <a:cs typeface="+mn-cs"/>
            </a:rPr>
            <a:t>Yabancı ziyaretçi sayısının toplam ziyaretçi sayısına oranının  % 10’un üzerinde olması,</a:t>
          </a:r>
        </a:p>
      </dsp:txBody>
      <dsp:txXfrm>
        <a:off x="591758" y="805951"/>
        <a:ext cx="10774807" cy="253289"/>
      </dsp:txXfrm>
    </dsp:sp>
    <dsp:sp modelId="{4DA6A979-D2ED-488B-9D00-ECEBD0C057F5}">
      <dsp:nvSpPr>
        <dsp:cNvPr id="0" name=""/>
        <dsp:cNvSpPr/>
      </dsp:nvSpPr>
      <dsp:spPr>
        <a:xfrm>
          <a:off x="457002" y="800123"/>
          <a:ext cx="272528" cy="26494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2DA2D6-7173-4122-B331-3ADC4429F1B4}">
      <dsp:nvSpPr>
        <dsp:cNvPr id="0" name=""/>
        <dsp:cNvSpPr/>
      </dsp:nvSpPr>
      <dsp:spPr>
        <a:xfrm>
          <a:off x="733580" y="1371289"/>
          <a:ext cx="10631476" cy="24158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99" tIns="35560" rIns="35560" bIns="3556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Toplam katılımcı sayısının en az 400 olması,</a:t>
          </a:r>
        </a:p>
      </dsp:txBody>
      <dsp:txXfrm>
        <a:off x="733580" y="1371289"/>
        <a:ext cx="10631476" cy="241587"/>
      </dsp:txXfrm>
    </dsp:sp>
    <dsp:sp modelId="{10F7083D-24C2-4716-9987-94A73EDB76A7}">
      <dsp:nvSpPr>
        <dsp:cNvPr id="0" name=""/>
        <dsp:cNvSpPr/>
      </dsp:nvSpPr>
      <dsp:spPr>
        <a:xfrm>
          <a:off x="597316" y="1359610"/>
          <a:ext cx="272528" cy="26494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0077-BC7B-47D8-A3DA-EEE244F77B05}">
      <dsp:nvSpPr>
        <dsp:cNvPr id="0" name=""/>
        <dsp:cNvSpPr/>
      </dsp:nvSpPr>
      <dsp:spPr>
        <a:xfrm>
          <a:off x="733580" y="1930422"/>
          <a:ext cx="10631476" cy="24158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99" tIns="35560" rIns="35560" bIns="3556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Yabancı katılımcı sayısının toplam katılımcı sayısına oranının % 10’un üzerinde olması,</a:t>
          </a:r>
        </a:p>
      </dsp:txBody>
      <dsp:txXfrm>
        <a:off x="733580" y="1930422"/>
        <a:ext cx="10631476" cy="241587"/>
      </dsp:txXfrm>
    </dsp:sp>
    <dsp:sp modelId="{12EFB51D-86FB-43BD-BCA0-9168FAB6D800}">
      <dsp:nvSpPr>
        <dsp:cNvPr id="0" name=""/>
        <dsp:cNvSpPr/>
      </dsp:nvSpPr>
      <dsp:spPr>
        <a:xfrm>
          <a:off x="597316" y="1918743"/>
          <a:ext cx="272528" cy="26494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1ECF58-4F59-40D1-8A5D-C97CB8B1DE1A}">
      <dsp:nvSpPr>
        <dsp:cNvPr id="0" name=""/>
        <dsp:cNvSpPr/>
      </dsp:nvSpPr>
      <dsp:spPr>
        <a:xfrm>
          <a:off x="593266" y="2489909"/>
          <a:ext cx="10771791" cy="24158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99" tIns="35560" rIns="35560" bIns="3556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Katılımcılara tahsis edilen stant alanının en az 10.000 metrekare olması,</a:t>
          </a:r>
        </a:p>
      </dsp:txBody>
      <dsp:txXfrm>
        <a:off x="593266" y="2489909"/>
        <a:ext cx="10771791" cy="241587"/>
      </dsp:txXfrm>
    </dsp:sp>
    <dsp:sp modelId="{E4D4817C-F40E-4D66-8E66-1E46CE2A7D49}">
      <dsp:nvSpPr>
        <dsp:cNvPr id="0" name=""/>
        <dsp:cNvSpPr/>
      </dsp:nvSpPr>
      <dsp:spPr>
        <a:xfrm>
          <a:off x="457002" y="2478230"/>
          <a:ext cx="272528" cy="26494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34B286-96FF-40C7-84D8-C68811498585}">
      <dsp:nvSpPr>
        <dsp:cNvPr id="0" name=""/>
        <dsp:cNvSpPr/>
      </dsp:nvSpPr>
      <dsp:spPr>
        <a:xfrm>
          <a:off x="286416" y="3049396"/>
          <a:ext cx="11078640" cy="24158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6099" tIns="35560" rIns="35560" bIns="35560" numCol="1" spcCol="1270" anchor="ctr" anchorCtr="0">
          <a:noAutofit/>
        </a:bodyPr>
        <a:lstStyle/>
        <a:p>
          <a:pPr marL="0" lvl="0" indent="0" algn="l" defTabSz="1244600">
            <a:lnSpc>
              <a:spcPct val="90000"/>
            </a:lnSpc>
            <a:spcBef>
              <a:spcPct val="0"/>
            </a:spcBef>
            <a:spcAft>
              <a:spcPct val="35000"/>
            </a:spcAft>
            <a:buFont typeface="Arial" panose="020B0604020202020204" pitchFamily="34" charset="0"/>
            <a:buNone/>
          </a:pPr>
          <a:r>
            <a:rPr kumimoji="0" lang="tr-TR" sz="1400" b="1" i="0" u="none" strike="noStrike" kern="1200" cap="none" spc="0" normalizeH="0" baseline="0" dirty="0">
              <a:ln>
                <a:noFill/>
              </a:ln>
              <a:solidFill>
                <a:srgbClr val="A00000"/>
              </a:solidFill>
              <a:effectLst/>
              <a:uFillTx/>
              <a:latin typeface="Myriad Pro Cond"/>
              <a:ea typeface="Helvetica Neue"/>
              <a:cs typeface="Helvetica Neue"/>
            </a:rPr>
            <a:t>Yabancı katılımcılara tahsis edilen toplam stant alanının en az 300 metrekare olması.</a:t>
          </a:r>
        </a:p>
      </dsp:txBody>
      <dsp:txXfrm>
        <a:off x="286416" y="3049396"/>
        <a:ext cx="11078640" cy="241587"/>
      </dsp:txXfrm>
    </dsp:sp>
    <dsp:sp modelId="{58774534-96C6-483C-9DF1-3D7AA40EA1CA}">
      <dsp:nvSpPr>
        <dsp:cNvPr id="0" name=""/>
        <dsp:cNvSpPr/>
      </dsp:nvSpPr>
      <dsp:spPr>
        <a:xfrm>
          <a:off x="150152" y="3037717"/>
          <a:ext cx="272528" cy="26494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82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9656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40565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Resim 8">
            <a:extLst>
              <a:ext uri="{FF2B5EF4-FFF2-40B4-BE49-F238E27FC236}">
                <a16:creationId xmlns:a16="http://schemas.microsoft.com/office/drawing/2014/main" id="{C07C6EC4-3B7C-4AAF-8E0C-A2353C4E0302}"/>
              </a:ext>
            </a:extLst>
          </p:cNvPr>
          <p:cNvPicPr>
            <a:picLocks noChangeAspect="1"/>
          </p:cNvPicPr>
          <p:nvPr userDrawn="1"/>
        </p:nvPicPr>
        <p:blipFill>
          <a:blip r:embed="rId3"/>
          <a:stretch>
            <a:fillRect/>
          </a:stretch>
        </p:blipFill>
        <p:spPr>
          <a:xfrm>
            <a:off x="-2" y="0"/>
            <a:ext cx="12191999" cy="6858000"/>
          </a:xfrm>
          <a:prstGeom prst="rect">
            <a:avLst/>
          </a:prstGeom>
        </p:spPr>
      </p:pic>
      <p:pic>
        <p:nvPicPr>
          <p:cNvPr id="10" name="Picture 4" descr="Untitled-1.png">
            <a:extLst>
              <a:ext uri="{FF2B5EF4-FFF2-40B4-BE49-F238E27FC236}">
                <a16:creationId xmlns:a16="http://schemas.microsoft.com/office/drawing/2014/main" id="{3624C159-4497-4EC4-9D96-6DCBB9D22E62}"/>
              </a:ext>
            </a:extLst>
          </p:cNvPr>
          <p:cNvPicPr/>
          <p:nvPr userDrawn="1"/>
        </p:nvPicPr>
        <p:blipFill>
          <a:blip r:embed="rId4" cstate="print">
            <a:lum bright="70000" contrast="-70000"/>
            <a:extLst>
              <a:ext uri="{28A0092B-C50C-407E-A947-70E740481C1C}">
                <a14:useLocalDpi xmlns:a14="http://schemas.microsoft.com/office/drawing/2010/main" val="0"/>
              </a:ext>
            </a:extLst>
          </a:blip>
          <a:stretch>
            <a:fillRect/>
          </a:stretch>
        </p:blipFill>
        <p:spPr>
          <a:xfrm>
            <a:off x="4056158" y="1225111"/>
            <a:ext cx="4079681" cy="1226160"/>
          </a:xfrm>
          <a:prstGeom prst="rect">
            <a:avLst/>
          </a:prstGeom>
        </p:spPr>
      </p:pic>
      <p:sp>
        <p:nvSpPr>
          <p:cNvPr id="2" name="geodi_dlp_watermark">
            <a:extLst>
              <a:ext uri="{FF2B5EF4-FFF2-40B4-BE49-F238E27FC236}">
                <a16:creationId xmlns:a16="http://schemas.microsoft.com/office/drawing/2014/main" id="{E39FD88B-6F2C-4291-B534-771289079447}"/>
              </a:ext>
            </a:extLst>
          </p:cNvPr>
          <p:cNvSpPr/>
          <p:nvPr userDrawn="1"/>
        </p:nvSpPr>
        <p:spPr>
          <a:xfrm rot="-2700000">
            <a:off x="5645909" y="3290500"/>
            <a:ext cx="900182" cy="276999"/>
          </a:xfrm>
          <a:prstGeom prst="rect">
            <a:avLst/>
          </a:prstGeom>
          <a:noFill/>
          <a:ln>
            <a:noFill/>
          </a:ln>
          <a:extLst>
            <a:ext uri="{909E8E84-426E-40DD-AFC4-6F175D3DCCD1}">
              <a14:hiddenFill xmlns:a14="http://schemas.microsoft.com/office/drawing/2010/main">
                <a:solidFill>
                  <a:scrgbClr r="0" g="0" b="0">
                    <a:alpha val="0"/>
                  </a:scrgbClr>
                </a:solidFill>
              </a14:hiddenFill>
            </a:ext>
          </a:extLst>
        </p:spPr>
        <p:txBody>
          <a:bodyPr wrap="none" lIns="91440" tIns="45720" rIns="91440" bIns="45720">
            <a:spAutoFit/>
          </a:bodyPr>
          <a:lstStyle/>
          <a:p>
            <a:pPr algn="ctr"/>
            <a:r>
              <a:rPr lang="tr-TR" sz="1200" b="1" i="1" cap="none" spc="0">
                <a:ln w="12700" cap="flat" cmpd="sng" algn="ctr">
                  <a:solidFill>
                    <a:schemeClr val="tx2">
                      <a:satMod val="155000"/>
                      <a:alpha val="0"/>
                    </a:schemeClr>
                  </a:solidFill>
                  <a:prstDash val="solid"/>
                  <a:round/>
                  <a:headEnd type="none" w="med" len="med"/>
                  <a:tailEnd type="none" w="med" len="med"/>
                </a:ln>
                <a:solidFill>
                  <a:srgbClr val="FF0000">
                    <a:alpha val="20000"/>
                  </a:srgbClr>
                </a:solidFill>
                <a:effectLst>
                  <a:outerShdw blurRad="41275" dist="20320" dir="1800000" algn="tl" rotWithShape="0">
                    <a:srgbClr val="000000">
                      <a:alpha val="40000"/>
                    </a:srgbClr>
                  </a:outerShdw>
                </a:effectLst>
                <a:latin typeface="Times New Roman" panose="02020603050405020304" pitchFamily="18" charset="0"/>
              </a:rPr>
              <a:t>Kişisel Veri</a:t>
            </a:r>
          </a:p>
        </p:txBody>
      </p:sp>
    </p:spTree>
    <p:extLst>
      <p:ext uri="{BB962C8B-B14F-4D97-AF65-F5344CB8AC3E}">
        <p14:creationId xmlns:p14="http://schemas.microsoft.com/office/powerpoint/2010/main" val="1028778729"/>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Dikdörtgen 7">
            <a:extLst>
              <a:ext uri="{FF2B5EF4-FFF2-40B4-BE49-F238E27FC236}">
                <a16:creationId xmlns:a16="http://schemas.microsoft.com/office/drawing/2014/main" id="{4463805C-3E5F-444A-A5E3-0A3573B82D40}"/>
              </a:ext>
            </a:extLst>
          </p:cNvPr>
          <p:cNvSpPr/>
          <p:nvPr userDrawn="1"/>
        </p:nvSpPr>
        <p:spPr>
          <a:xfrm>
            <a:off x="0" y="6344877"/>
            <a:ext cx="12192000" cy="513124"/>
          </a:xfrm>
          <a:prstGeom prst="rect">
            <a:avLst/>
          </a:prstGeom>
          <a:solidFill>
            <a:srgbClr val="A00000"/>
          </a:solidFill>
          <a:ln>
            <a:solidFill>
              <a:srgbClr val="002060"/>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9" name="Picture 4" descr="Untitled-1.png">
            <a:extLst>
              <a:ext uri="{FF2B5EF4-FFF2-40B4-BE49-F238E27FC236}">
                <a16:creationId xmlns:a16="http://schemas.microsoft.com/office/drawing/2014/main" id="{A3EB46D3-59A0-4B9C-9D12-4C7201815DF3}"/>
              </a:ext>
            </a:extLst>
          </p:cNvPr>
          <p:cNvPicPr>
            <a:picLocks noChangeAspect="1"/>
          </p:cNvPicPr>
          <p:nvPr userDrawn="1"/>
        </p:nvPicPr>
        <p:blipFill>
          <a:blip r:embed="rId3" cstate="hqprint">
            <a:lum bright="70000" contrast="-70000"/>
            <a:extLst>
              <a:ext uri="{28A0092B-C50C-407E-A947-70E740481C1C}">
                <a14:useLocalDpi xmlns:a14="http://schemas.microsoft.com/office/drawing/2010/main" val="0"/>
              </a:ext>
            </a:extLst>
          </a:blip>
          <a:stretch>
            <a:fillRect/>
          </a:stretch>
        </p:blipFill>
        <p:spPr>
          <a:xfrm>
            <a:off x="209605" y="6409070"/>
            <a:ext cx="1260000" cy="384737"/>
          </a:xfrm>
          <a:prstGeom prst="rect">
            <a:avLst/>
          </a:prstGeom>
        </p:spPr>
      </p:pic>
      <p:sp>
        <p:nvSpPr>
          <p:cNvPr id="10" name="Slayt Numarası Yer Tutucusu 28">
            <a:extLst>
              <a:ext uri="{FF2B5EF4-FFF2-40B4-BE49-F238E27FC236}">
                <a16:creationId xmlns:a16="http://schemas.microsoft.com/office/drawing/2014/main" id="{EF9800E3-EC07-4061-B0F9-A25212AD7AF2}"/>
              </a:ext>
            </a:extLst>
          </p:cNvPr>
          <p:cNvSpPr txBox="1">
            <a:spLocks/>
          </p:cNvSpPr>
          <p:nvPr userDrawn="1"/>
        </p:nvSpPr>
        <p:spPr>
          <a:xfrm>
            <a:off x="11546378" y="6344877"/>
            <a:ext cx="436017" cy="543428"/>
          </a:xfrm>
          <a:prstGeom prst="round2SameRect">
            <a:avLst/>
          </a:prstGeom>
          <a:noFill/>
          <a:ln>
            <a:noFill/>
          </a:ln>
          <a:effectLst>
            <a:softEdge rad="12700"/>
          </a:effectLst>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253F540A-4CC8-4C65-ADF3-5D7ED0C1F21C}" type="slidenum">
              <a:rPr lang="tr-TR" b="1" smtClean="0">
                <a:solidFill>
                  <a:schemeClr val="bg1"/>
                </a:solidFill>
              </a:rPr>
              <a:pPr algn="ctr"/>
              <a:t>‹#›</a:t>
            </a:fld>
            <a:endParaRPr lang="tr-TR" b="1" dirty="0">
              <a:solidFill>
                <a:schemeClr val="bg1"/>
              </a:solidFill>
            </a:endParaRPr>
          </a:p>
        </p:txBody>
      </p:sp>
    </p:spTree>
    <p:extLst>
      <p:ext uri="{BB962C8B-B14F-4D97-AF65-F5344CB8AC3E}">
        <p14:creationId xmlns:p14="http://schemas.microsoft.com/office/powerpoint/2010/main" val="916298570"/>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453F187E-C565-4246-87A3-2F2EBDAF5649}"/>
              </a:ext>
            </a:extLst>
          </p:cNvPr>
          <p:cNvPicPr>
            <a:picLocks noChangeAspect="1"/>
          </p:cNvPicPr>
          <p:nvPr userDrawn="1"/>
        </p:nvPicPr>
        <p:blipFill>
          <a:blip r:embed="rId3"/>
          <a:stretch>
            <a:fillRect/>
          </a:stretch>
        </p:blipFill>
        <p:spPr>
          <a:xfrm>
            <a:off x="-2" y="0"/>
            <a:ext cx="12191999" cy="6858000"/>
          </a:xfrm>
          <a:prstGeom prst="rect">
            <a:avLst/>
          </a:prstGeom>
        </p:spPr>
      </p:pic>
    </p:spTree>
    <p:extLst>
      <p:ext uri="{BB962C8B-B14F-4D97-AF65-F5344CB8AC3E}">
        <p14:creationId xmlns:p14="http://schemas.microsoft.com/office/powerpoint/2010/main" val="598677817"/>
      </p:ext>
    </p:extLst>
  </p:cSld>
  <p:clrMap bg1="lt1" tx1="dk1" bg2="lt2" tx2="dk2" accent1="accent1" accent2="accent2" accent3="accent3" accent4="accent4" accent5="accent5" accent6="accent6" hlink="hlink" folHlink="folHlink"/>
  <p:sldLayoutIdLst>
    <p:sldLayoutId id="214748367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fuardairesi@ticaret.gov.tr"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AD0B75C-477E-4714-9A4F-77F103CE4D56}"/>
              </a:ext>
            </a:extLst>
          </p:cNvPr>
          <p:cNvSpPr/>
          <p:nvPr/>
        </p:nvSpPr>
        <p:spPr>
          <a:xfrm>
            <a:off x="4183521" y="3709612"/>
            <a:ext cx="4030270" cy="954107"/>
          </a:xfrm>
          <a:prstGeom prst="rect">
            <a:avLst/>
          </a:prstGeom>
        </p:spPr>
        <p:txBody>
          <a:bodyPr wrap="none">
            <a:spAutoFit/>
          </a:bodyPr>
          <a:lstStyle/>
          <a:p>
            <a:pPr algn="ctr"/>
            <a:r>
              <a:rPr lang="tr-TR" sz="2800" b="1" dirty="0">
                <a:solidFill>
                  <a:schemeClr val="bg1"/>
                </a:solidFill>
                <a:latin typeface="Myriad Pro" panose="020B0503030403020204" pitchFamily="34" charset="0"/>
              </a:rPr>
              <a:t>TANITIM VE FUARLAR </a:t>
            </a:r>
          </a:p>
          <a:p>
            <a:pPr algn="ctr"/>
            <a:r>
              <a:rPr lang="tr-TR" sz="2800" b="1" dirty="0">
                <a:solidFill>
                  <a:schemeClr val="bg1"/>
                </a:solidFill>
                <a:latin typeface="Myriad Pro" panose="020B0503030403020204" pitchFamily="34" charset="0"/>
              </a:rPr>
              <a:t>DAİRE BAŞKANLIĞI</a:t>
            </a:r>
          </a:p>
        </p:txBody>
      </p:sp>
      <p:sp>
        <p:nvSpPr>
          <p:cNvPr id="3" name="Dikdörtgen 2">
            <a:extLst>
              <a:ext uri="{FF2B5EF4-FFF2-40B4-BE49-F238E27FC236}">
                <a16:creationId xmlns:a16="http://schemas.microsoft.com/office/drawing/2014/main" id="{7403B915-7D7F-487F-B2FA-1D93883DC6F1}"/>
              </a:ext>
            </a:extLst>
          </p:cNvPr>
          <p:cNvSpPr/>
          <p:nvPr/>
        </p:nvSpPr>
        <p:spPr>
          <a:xfrm>
            <a:off x="5408953" y="5914502"/>
            <a:ext cx="1374094" cy="369332"/>
          </a:xfrm>
          <a:prstGeom prst="rect">
            <a:avLst/>
          </a:prstGeom>
        </p:spPr>
        <p:txBody>
          <a:bodyPr wrap="none">
            <a:spAutoFit/>
          </a:bodyPr>
          <a:lstStyle/>
          <a:p>
            <a:r>
              <a:rPr lang="tr-TR" b="1" dirty="0">
                <a:solidFill>
                  <a:schemeClr val="bg1"/>
                </a:solidFill>
                <a:latin typeface="Myriad Pro" panose="020B0503030403020204" pitchFamily="34" charset="0"/>
              </a:rPr>
              <a:t>05.03.2024</a:t>
            </a:r>
          </a:p>
        </p:txBody>
      </p:sp>
    </p:spTree>
    <p:extLst>
      <p:ext uri="{BB962C8B-B14F-4D97-AF65-F5344CB8AC3E}">
        <p14:creationId xmlns:p14="http://schemas.microsoft.com/office/powerpoint/2010/main" val="259908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F8C56B1-0CE5-48AA-81BA-78971A8033EC}"/>
              </a:ext>
            </a:extLst>
          </p:cNvPr>
          <p:cNvSpPr/>
          <p:nvPr/>
        </p:nvSpPr>
        <p:spPr>
          <a:xfrm>
            <a:off x="0" y="2086857"/>
            <a:ext cx="12192000" cy="523220"/>
          </a:xfrm>
          <a:prstGeom prst="rect">
            <a:avLst/>
          </a:prstGeom>
        </p:spPr>
        <p:txBody>
          <a:bodyPr wrap="square">
            <a:spAutoFit/>
          </a:bodyPr>
          <a:lstStyle/>
          <a:p>
            <a:pPr algn="ctr"/>
            <a:r>
              <a:rPr lang="tr-TR" sz="2800" b="1" dirty="0">
                <a:solidFill>
                  <a:schemeClr val="bg1"/>
                </a:solidFill>
                <a:latin typeface="Myriad Pro" panose="020B0503030403020204" pitchFamily="34" charset="0"/>
              </a:rPr>
              <a:t>TEŞEKKÜR EDERİM</a:t>
            </a:r>
          </a:p>
        </p:txBody>
      </p:sp>
      <p:sp>
        <p:nvSpPr>
          <p:cNvPr id="3" name="Dikdörtgen 2"/>
          <p:cNvSpPr/>
          <p:nvPr/>
        </p:nvSpPr>
        <p:spPr>
          <a:xfrm>
            <a:off x="0" y="3750557"/>
            <a:ext cx="12192000" cy="1200329"/>
          </a:xfrm>
          <a:prstGeom prst="rect">
            <a:avLst/>
          </a:prstGeom>
        </p:spPr>
        <p:txBody>
          <a:bodyPr wrap="square">
            <a:spAutoFit/>
          </a:bodyPr>
          <a:lstStyle/>
          <a:p>
            <a:pPr algn="ctr"/>
            <a:r>
              <a:rPr lang="tr-TR" sz="2400" b="1" dirty="0">
                <a:solidFill>
                  <a:schemeClr val="bg1"/>
                </a:solidFill>
                <a:latin typeface="Myriad Pro" panose="020B0503030403020204" pitchFamily="34" charset="0"/>
              </a:rPr>
              <a:t>Azra </a:t>
            </a:r>
            <a:r>
              <a:rPr lang="tr-TR" sz="2400" b="1" dirty="0" err="1">
                <a:solidFill>
                  <a:schemeClr val="bg1"/>
                </a:solidFill>
                <a:latin typeface="Myriad Pro" panose="020B0503030403020204" pitchFamily="34" charset="0"/>
              </a:rPr>
              <a:t>Destina</a:t>
            </a:r>
            <a:r>
              <a:rPr lang="tr-TR" sz="2400" b="1" dirty="0">
                <a:solidFill>
                  <a:schemeClr val="bg1"/>
                </a:solidFill>
                <a:latin typeface="Myriad Pro" panose="020B0503030403020204" pitchFamily="34" charset="0"/>
              </a:rPr>
              <a:t> </a:t>
            </a:r>
            <a:r>
              <a:rPr lang="tr-TR" sz="2400" b="1">
                <a:solidFill>
                  <a:schemeClr val="bg1"/>
                </a:solidFill>
                <a:latin typeface="Myriad Pro" panose="020B0503030403020204" pitchFamily="34" charset="0"/>
              </a:rPr>
              <a:t>ÖZTÜRK</a:t>
            </a:r>
            <a:endParaRPr lang="tr-TR" sz="2400" b="1" dirty="0">
              <a:solidFill>
                <a:schemeClr val="bg1"/>
              </a:solidFill>
              <a:latin typeface="Myriad Pro" panose="020B0503030403020204" pitchFamily="34" charset="0"/>
            </a:endParaRPr>
          </a:p>
          <a:p>
            <a:pPr algn="ctr"/>
            <a:r>
              <a:rPr lang="tr-TR" sz="2400" b="1" dirty="0">
                <a:solidFill>
                  <a:schemeClr val="bg1"/>
                </a:solidFill>
                <a:latin typeface="Myriad Pro" panose="020B0503030403020204" pitchFamily="34" charset="0"/>
              </a:rPr>
              <a:t>Ticaret Uzman Yardımcısı </a:t>
            </a:r>
          </a:p>
          <a:p>
            <a:pPr algn="ctr"/>
            <a:r>
              <a:rPr lang="tr-TR" sz="2400" b="1" dirty="0">
                <a:solidFill>
                  <a:schemeClr val="bg1"/>
                </a:solidFill>
                <a:latin typeface="Myriad Pro" panose="020B0503030403020204" pitchFamily="34" charset="0"/>
              </a:rPr>
              <a:t>Tanıtım ve Fuarlar Daire Başkanlığı</a:t>
            </a:r>
          </a:p>
        </p:txBody>
      </p:sp>
      <p:sp>
        <p:nvSpPr>
          <p:cNvPr id="4" name="Dikdörtgen 3"/>
          <p:cNvSpPr/>
          <p:nvPr/>
        </p:nvSpPr>
        <p:spPr>
          <a:xfrm>
            <a:off x="0" y="5722035"/>
            <a:ext cx="7099300" cy="600164"/>
          </a:xfrm>
          <a:prstGeom prst="rect">
            <a:avLst/>
          </a:prstGeom>
        </p:spPr>
        <p:txBody>
          <a:bodyPr wrap="square">
            <a:spAutoFit/>
          </a:bodyPr>
          <a:lstStyle/>
          <a:p>
            <a:pPr lvl="0" defTabSz="2438338" hangingPunct="0">
              <a:tabLst>
                <a:tab pos="896938" algn="l"/>
              </a:tabLst>
              <a:defRPr/>
            </a:pPr>
            <a:r>
              <a:rPr lang="tr-TR" sz="1100" b="1" dirty="0">
                <a:solidFill>
                  <a:schemeClr val="bg1"/>
                </a:solidFill>
                <a:latin typeface="Myriad Pro" panose="020B0503030403020204" pitchFamily="34" charset="0"/>
                <a:sym typeface="Helvetica Neue"/>
              </a:rPr>
              <a:t>İletişim:</a:t>
            </a:r>
          </a:p>
          <a:p>
            <a:pPr lvl="0" defTabSz="2438338" hangingPunct="0">
              <a:tabLst>
                <a:tab pos="896938" algn="l"/>
              </a:tabLst>
              <a:defRPr/>
            </a:pPr>
            <a:r>
              <a:rPr lang="tr-TR" sz="1100" b="1" dirty="0">
                <a:solidFill>
                  <a:schemeClr val="bg1"/>
                </a:solidFill>
                <a:latin typeface="Myriad Pro" panose="020B0503030403020204" pitchFamily="34" charset="0"/>
                <a:sym typeface="Helvetica Neue"/>
              </a:rPr>
              <a:t>E-posta: </a:t>
            </a:r>
            <a:r>
              <a:rPr lang="tr-TR" sz="1100" b="1" dirty="0">
                <a:solidFill>
                  <a:schemeClr val="bg1"/>
                </a:solidFill>
                <a:latin typeface="Myriad Pro" panose="020B0503030403020204" pitchFamily="34" charset="0"/>
                <a:sym typeface="Helvetica Neue"/>
                <a:hlinkClick r:id="rId2"/>
              </a:rPr>
              <a:t>fuardairesi@ticaret.gov.tr</a:t>
            </a:r>
            <a:endParaRPr lang="tr-TR" sz="1100" b="1" dirty="0">
              <a:solidFill>
                <a:schemeClr val="bg1"/>
              </a:solidFill>
              <a:latin typeface="Myriad Pro" panose="020B0503030403020204" pitchFamily="34" charset="0"/>
              <a:sym typeface="Helvetica Neue"/>
            </a:endParaRPr>
          </a:p>
          <a:p>
            <a:pPr lvl="0" defTabSz="2438338" hangingPunct="0">
              <a:tabLst>
                <a:tab pos="896938" algn="l"/>
              </a:tabLst>
              <a:defRPr/>
            </a:pPr>
            <a:r>
              <a:rPr lang="tr-TR" sz="1100" b="1" dirty="0">
                <a:solidFill>
                  <a:schemeClr val="bg1"/>
                </a:solidFill>
                <a:latin typeface="Myriad Pro" panose="020B0503030403020204" pitchFamily="34" charset="0"/>
                <a:sym typeface="Helvetica Neue"/>
              </a:rPr>
              <a:t>Telefon: 0312 204 87 40	</a:t>
            </a:r>
          </a:p>
        </p:txBody>
      </p:sp>
    </p:spTree>
    <p:extLst>
      <p:ext uri="{BB962C8B-B14F-4D97-AF65-F5344CB8AC3E}">
        <p14:creationId xmlns:p14="http://schemas.microsoft.com/office/powerpoint/2010/main" val="104753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4AD71-A0DE-4569-8559-89E5D28C6857}"/>
              </a:ext>
            </a:extLst>
          </p:cNvPr>
          <p:cNvSpPr txBox="1">
            <a:spLocks/>
          </p:cNvSpPr>
          <p:nvPr/>
        </p:nvSpPr>
        <p:spPr>
          <a:xfrm>
            <a:off x="569622" y="0"/>
            <a:ext cx="71011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YENİ NESİL FUAR DESTEKLERİ</a:t>
            </a:r>
          </a:p>
        </p:txBody>
      </p:sp>
      <p:sp>
        <p:nvSpPr>
          <p:cNvPr id="3" name="Unvan 1">
            <a:extLst>
              <a:ext uri="{FF2B5EF4-FFF2-40B4-BE49-F238E27FC236}">
                <a16:creationId xmlns:a16="http://schemas.microsoft.com/office/drawing/2014/main" id="{B02480F7-41E1-424B-B145-C1E4764BEB66}"/>
              </a:ext>
            </a:extLst>
          </p:cNvPr>
          <p:cNvSpPr txBox="1">
            <a:spLocks/>
          </p:cNvSpPr>
          <p:nvPr/>
        </p:nvSpPr>
        <p:spPr>
          <a:xfrm>
            <a:off x="941640" y="2137996"/>
            <a:ext cx="7062877" cy="30526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pPr marL="457200" indent="-457200">
              <a:buFont typeface="Arial" panose="020B0604020202020204" pitchFamily="34" charset="0"/>
              <a:buChar char="•"/>
            </a:pPr>
            <a:r>
              <a:rPr lang="tr-TR" sz="2800" b="1" dirty="0">
                <a:solidFill>
                  <a:srgbClr val="A00000"/>
                </a:solidFill>
                <a:latin typeface="Myriad Pro" panose="020B0503030403020204" pitchFamily="34" charset="0"/>
              </a:rPr>
              <a:t>FİRMA/İHRACATÇI BAZLI DESTEKLER</a:t>
            </a:r>
          </a:p>
          <a:p>
            <a:pPr marL="457200" indent="-457200">
              <a:buFont typeface="Arial" panose="020B0604020202020204" pitchFamily="34" charset="0"/>
              <a:buChar char="•"/>
            </a:pPr>
            <a:r>
              <a:rPr lang="tr-TR" sz="2800" b="1" dirty="0">
                <a:solidFill>
                  <a:srgbClr val="A00000"/>
                </a:solidFill>
                <a:latin typeface="Myriad Pro" panose="020B0503030403020204" pitchFamily="34" charset="0"/>
              </a:rPr>
              <a:t>İŞBİRLİĞİ KURULUŞLARI BAZLI DESTEKLER </a:t>
            </a:r>
          </a:p>
        </p:txBody>
      </p:sp>
      <p:sp>
        <p:nvSpPr>
          <p:cNvPr id="4" name="Metin kutusu 3">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endParaRPr lang="tr-TR" dirty="0">
              <a:solidFill>
                <a:srgbClr val="FFFFFF"/>
              </a:solidFill>
            </a:endParaRPr>
          </a:p>
        </p:txBody>
      </p:sp>
    </p:spTree>
    <p:extLst>
      <p:ext uri="{BB962C8B-B14F-4D97-AF65-F5344CB8AC3E}">
        <p14:creationId xmlns:p14="http://schemas.microsoft.com/office/powerpoint/2010/main" val="362027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4AD71-A0DE-4569-8559-89E5D28C6857}"/>
              </a:ext>
            </a:extLst>
          </p:cNvPr>
          <p:cNvSpPr txBox="1">
            <a:spLocks/>
          </p:cNvSpPr>
          <p:nvPr/>
        </p:nvSpPr>
        <p:spPr>
          <a:xfrm>
            <a:off x="569622" y="0"/>
            <a:ext cx="71265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FİRMA/İHRACATÇI BAZLI DESTEKLER</a:t>
            </a:r>
          </a:p>
        </p:txBody>
      </p:sp>
      <p:sp>
        <p:nvSpPr>
          <p:cNvPr id="3" name="Unvan 1">
            <a:extLst>
              <a:ext uri="{FF2B5EF4-FFF2-40B4-BE49-F238E27FC236}">
                <a16:creationId xmlns:a16="http://schemas.microsoft.com/office/drawing/2014/main" id="{B02480F7-41E1-424B-B145-C1E4764BEB66}"/>
              </a:ext>
            </a:extLst>
          </p:cNvPr>
          <p:cNvSpPr txBox="1">
            <a:spLocks/>
          </p:cNvSpPr>
          <p:nvPr/>
        </p:nvSpPr>
        <p:spPr>
          <a:xfrm>
            <a:off x="941640" y="2137996"/>
            <a:ext cx="7062877" cy="30526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pPr marL="457200" indent="-457200">
              <a:buFont typeface="Arial" panose="020B0604020202020204" pitchFamily="34" charset="0"/>
              <a:buChar char="•"/>
            </a:pPr>
            <a:r>
              <a:rPr lang="tr-TR" sz="2800" b="1" dirty="0">
                <a:solidFill>
                  <a:srgbClr val="A00000"/>
                </a:solidFill>
                <a:latin typeface="Myriad Pro" panose="020B0503030403020204" pitchFamily="34" charset="0"/>
              </a:rPr>
              <a:t>YURT DIŞI FUAR DESTEKLERİ</a:t>
            </a:r>
          </a:p>
          <a:p>
            <a:pPr marL="457200" indent="-457200">
              <a:buFont typeface="Arial" panose="020B0604020202020204" pitchFamily="34" charset="0"/>
              <a:buChar char="•"/>
            </a:pPr>
            <a:r>
              <a:rPr lang="tr-TR" sz="2800" b="1" dirty="0">
                <a:solidFill>
                  <a:srgbClr val="A00000"/>
                </a:solidFill>
                <a:latin typeface="Myriad Pro" panose="020B0503030403020204" pitchFamily="34" charset="0"/>
              </a:rPr>
              <a:t>YURT İÇİ FUAR DESTEKLERİ</a:t>
            </a:r>
          </a:p>
        </p:txBody>
      </p:sp>
      <p:sp>
        <p:nvSpPr>
          <p:cNvPr id="4" name="Metin kutusu 3">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endParaRPr lang="tr-TR" dirty="0">
              <a:solidFill>
                <a:srgbClr val="FFFFFF"/>
              </a:solidFill>
            </a:endParaRPr>
          </a:p>
        </p:txBody>
      </p:sp>
    </p:spTree>
    <p:extLst>
      <p:ext uri="{BB962C8B-B14F-4D97-AF65-F5344CB8AC3E}">
        <p14:creationId xmlns:p14="http://schemas.microsoft.com/office/powerpoint/2010/main" val="724396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4AD71-A0DE-4569-8559-89E5D28C6857}"/>
              </a:ext>
            </a:extLst>
          </p:cNvPr>
          <p:cNvSpPr txBox="1">
            <a:spLocks/>
          </p:cNvSpPr>
          <p:nvPr/>
        </p:nvSpPr>
        <p:spPr>
          <a:xfrm>
            <a:off x="569622" y="0"/>
            <a:ext cx="71265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YURT DIŞI FUAR DESTEKLERİ</a:t>
            </a:r>
          </a:p>
        </p:txBody>
      </p:sp>
      <p:sp>
        <p:nvSpPr>
          <p:cNvPr id="4" name="Metin kutusu 3">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pPr algn="l">
              <a:defRPr/>
            </a:pPr>
            <a:r>
              <a:rPr lang="tr-TR" dirty="0">
                <a:latin typeface="Myriad Pro Cond"/>
              </a:rPr>
              <a:t>Destek Tutarı: Desteğe esas tutar x stant alanı (m2)</a:t>
            </a:r>
          </a:p>
        </p:txBody>
      </p:sp>
      <p:sp>
        <p:nvSpPr>
          <p:cNvPr id="5" name="Dikdörtgen 4"/>
          <p:cNvSpPr/>
          <p:nvPr/>
        </p:nvSpPr>
        <p:spPr>
          <a:xfrm>
            <a:off x="588723" y="3683713"/>
            <a:ext cx="5824777" cy="646331"/>
          </a:xfrm>
          <a:prstGeom prst="rect">
            <a:avLst/>
          </a:prstGeom>
        </p:spPr>
        <p:txBody>
          <a:bodyPr wrap="square">
            <a:spAutoFit/>
          </a:bodyPr>
          <a:lstStyle/>
          <a:p>
            <a:pPr algn="ctr" fontAlgn="ctr">
              <a:defRPr/>
            </a:pPr>
            <a:r>
              <a:rPr lang="tr-TR" sz="1200" i="1" dirty="0">
                <a:solidFill>
                  <a:srgbClr val="002060"/>
                </a:solidFill>
                <a:latin typeface="Myriad Pro" panose="020B0503030403020204" charset="0"/>
              </a:rPr>
              <a:t>(Desteğe Esas Tutar)</a:t>
            </a:r>
          </a:p>
          <a:p>
            <a:pPr lvl="0" algn="ctr" fontAlgn="ctr">
              <a:defRPr/>
            </a:pPr>
            <a:r>
              <a:rPr lang="tr-TR" sz="1200" i="1" dirty="0">
                <a:solidFill>
                  <a:srgbClr val="002060"/>
                </a:solidFill>
                <a:latin typeface="Myriad Pro" panose="020B0503030403020204" charset="0"/>
              </a:rPr>
              <a:t>Yurt Dışı Fuar Katılımı Kapsamında Yer Kirası, Stant, Nakliye, Ulaşım  Giderleri</a:t>
            </a:r>
          </a:p>
        </p:txBody>
      </p:sp>
      <p:graphicFrame>
        <p:nvGraphicFramePr>
          <p:cNvPr id="6" name="Tablo 5"/>
          <p:cNvGraphicFramePr>
            <a:graphicFrameLocks noGrp="1"/>
          </p:cNvGraphicFramePr>
          <p:nvPr>
            <p:extLst>
              <p:ext uri="{D42A27DB-BD31-4B8C-83A1-F6EECF244321}">
                <p14:modId xmlns:p14="http://schemas.microsoft.com/office/powerpoint/2010/main" val="2351325927"/>
              </p:ext>
            </p:extLst>
          </p:nvPr>
        </p:nvGraphicFramePr>
        <p:xfrm>
          <a:off x="588723" y="1310063"/>
          <a:ext cx="5824777" cy="2197180"/>
        </p:xfrm>
        <a:graphic>
          <a:graphicData uri="http://schemas.openxmlformats.org/drawingml/2006/table">
            <a:tbl>
              <a:tblPr firstRow="1" bandRow="1">
                <a:tableStyleId>{BC89EF96-8CEA-46FF-86C4-4CE0E7609802}</a:tableStyleId>
              </a:tblPr>
              <a:tblGrid>
                <a:gridCol w="4337005">
                  <a:extLst>
                    <a:ext uri="{9D8B030D-6E8A-4147-A177-3AD203B41FA5}">
                      <a16:colId xmlns:a16="http://schemas.microsoft.com/office/drawing/2014/main" val="3101696329"/>
                    </a:ext>
                  </a:extLst>
                </a:gridCol>
                <a:gridCol w="1487772">
                  <a:extLst>
                    <a:ext uri="{9D8B030D-6E8A-4147-A177-3AD203B41FA5}">
                      <a16:colId xmlns:a16="http://schemas.microsoft.com/office/drawing/2014/main" val="3317407870"/>
                    </a:ext>
                  </a:extLst>
                </a:gridCol>
              </a:tblGrid>
              <a:tr h="549295">
                <a:tc gridSpan="2">
                  <a:txBody>
                    <a:bodyPr/>
                    <a:lstStyle/>
                    <a:p>
                      <a:pPr marL="0" algn="ctr" defTabSz="914400" rtl="0" eaLnBrk="1" latinLnBrk="0" hangingPunct="1">
                        <a:defRPr/>
                      </a:pPr>
                      <a:r>
                        <a:rPr lang="tr-TR" sz="1800" b="1" kern="1200" dirty="0">
                          <a:ln>
                            <a:noFill/>
                          </a:ln>
                          <a:solidFill>
                            <a:srgbClr val="002060"/>
                          </a:solidFill>
                          <a:latin typeface="Myriad Pro" panose="020B0503030403020204" charset="0"/>
                          <a:ea typeface="+mn-ea"/>
                          <a:cs typeface="+mn-cs"/>
                          <a:sym typeface="Helvetica Neue"/>
                        </a:rPr>
                        <a:t>Destek Limiti</a:t>
                      </a:r>
                    </a:p>
                  </a:txBody>
                  <a:tcPr marL="43506" marR="43506" marT="21753" marB="21753"/>
                </a:tc>
                <a:tc hMerge="1">
                  <a:txBody>
                    <a:bodyPr/>
                    <a:lstStyle/>
                    <a:p>
                      <a:pPr marL="0" algn="l" defTabSz="914400" rtl="0" eaLnBrk="1" latinLnBrk="0" hangingPunct="1">
                        <a:defRPr/>
                      </a:pPr>
                      <a:endParaRPr lang="tr-TR" sz="1400" b="1" kern="1200" dirty="0">
                        <a:solidFill>
                          <a:srgbClr val="002060"/>
                        </a:solidFill>
                        <a:latin typeface="Myriad Pro" panose="020B0503030403020204" charset="0"/>
                        <a:ea typeface="+mn-ea"/>
                        <a:cs typeface="+mn-cs"/>
                        <a:sym typeface="Helvetica Neue"/>
                      </a:endParaRPr>
                    </a:p>
                  </a:txBody>
                  <a:tcPr marL="43506" marR="43506" marT="21753" marB="21753">
                    <a:noFill/>
                  </a:tcPr>
                </a:tc>
                <a:extLst>
                  <a:ext uri="{0D108BD9-81ED-4DB2-BD59-A6C34878D82A}">
                    <a16:rowId xmlns:a16="http://schemas.microsoft.com/office/drawing/2014/main" val="943102416"/>
                  </a:ext>
                </a:extLst>
              </a:tr>
              <a:tr h="549295">
                <a:tc>
                  <a:txBody>
                    <a:bodyPr/>
                    <a:lstStyle/>
                    <a:p>
                      <a:pPr marL="0" algn="l" defTabSz="914400" rtl="0" eaLnBrk="1" latinLnBrk="0" hangingPunct="1">
                        <a:defRPr/>
                      </a:pPr>
                      <a:r>
                        <a:rPr lang="tr-TR" sz="1600" b="1" kern="1200" dirty="0">
                          <a:ln>
                            <a:noFill/>
                          </a:ln>
                          <a:solidFill>
                            <a:srgbClr val="002060"/>
                          </a:solidFill>
                          <a:latin typeface="Myriad Pro" panose="020B0503030403020204" charset="0"/>
                          <a:ea typeface="+mn-ea"/>
                          <a:cs typeface="+mn-cs"/>
                        </a:rPr>
                        <a:t>Genel Ticaret Fuarları  (Milli Katılım) </a:t>
                      </a:r>
                    </a:p>
                  </a:txBody>
                  <a:tcPr marL="43506" marR="43506" marT="21753" marB="21753">
                    <a:noFill/>
                  </a:tcPr>
                </a:tc>
                <a:tc>
                  <a:txBody>
                    <a:bodyPr/>
                    <a:lstStyle/>
                    <a:p>
                      <a:pPr marL="0" algn="l" defTabSz="914400" rtl="0" eaLnBrk="1" latinLnBrk="0" hangingPunct="1">
                        <a:defRPr/>
                      </a:pPr>
                      <a:r>
                        <a:rPr lang="tr-TR" sz="1600" b="1" kern="1200" dirty="0">
                          <a:ln>
                            <a:noFill/>
                          </a:ln>
                          <a:solidFill>
                            <a:srgbClr val="002060"/>
                          </a:solidFill>
                          <a:latin typeface="Myriad Pro" panose="020B0503030403020204" charset="0"/>
                          <a:ea typeface="+mn-ea"/>
                          <a:cs typeface="+mn-cs"/>
                        </a:rPr>
                        <a:t>418.681 TL</a:t>
                      </a:r>
                    </a:p>
                  </a:txBody>
                  <a:tcPr marL="43506" marR="43506" marT="21753" marB="21753">
                    <a:noFill/>
                  </a:tcPr>
                </a:tc>
                <a:extLst>
                  <a:ext uri="{0D108BD9-81ED-4DB2-BD59-A6C34878D82A}">
                    <a16:rowId xmlns:a16="http://schemas.microsoft.com/office/drawing/2014/main" val="2719721528"/>
                  </a:ext>
                </a:extLst>
              </a:tr>
              <a:tr h="54929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tr-TR" sz="1600" b="1" kern="1200" dirty="0" err="1">
                          <a:ln>
                            <a:noFill/>
                          </a:ln>
                          <a:solidFill>
                            <a:srgbClr val="002060"/>
                          </a:solidFill>
                          <a:latin typeface="Myriad Pro" panose="020B0503030403020204" charset="0"/>
                          <a:ea typeface="+mn-ea"/>
                          <a:cs typeface="+mn-cs"/>
                        </a:rPr>
                        <a:t>Sektörel</a:t>
                      </a:r>
                      <a:r>
                        <a:rPr lang="tr-TR" sz="1600" b="1" kern="1200" dirty="0">
                          <a:ln>
                            <a:noFill/>
                          </a:ln>
                          <a:solidFill>
                            <a:srgbClr val="002060"/>
                          </a:solidFill>
                          <a:latin typeface="Myriad Pro" panose="020B0503030403020204" charset="0"/>
                          <a:ea typeface="+mn-ea"/>
                          <a:cs typeface="+mn-cs"/>
                        </a:rPr>
                        <a:t> Fuarlar (Milli / Bireysel Katılım)</a:t>
                      </a:r>
                    </a:p>
                  </a:txBody>
                  <a:tcPr marL="43506" marR="43506" marT="21753" marB="21753"/>
                </a:tc>
                <a:tc>
                  <a:txBody>
                    <a:bodyPr/>
                    <a:lstStyle/>
                    <a:p>
                      <a:pPr marL="0" algn="l" defTabSz="914400" rtl="0" eaLnBrk="1" latinLnBrk="0" hangingPunct="1">
                        <a:defRPr/>
                      </a:pPr>
                      <a:r>
                        <a:rPr lang="tr-TR" sz="1600" b="1" kern="1200" dirty="0">
                          <a:ln>
                            <a:noFill/>
                          </a:ln>
                          <a:solidFill>
                            <a:srgbClr val="002060"/>
                          </a:solidFill>
                          <a:latin typeface="Myriad Pro" panose="020B0503030403020204" charset="0"/>
                          <a:ea typeface="+mn-ea"/>
                          <a:cs typeface="+mn-cs"/>
                        </a:rPr>
                        <a:t>698.317 TL</a:t>
                      </a:r>
                    </a:p>
                  </a:txBody>
                  <a:tcPr marL="43506" marR="43506" marT="21753" marB="21753"/>
                </a:tc>
                <a:extLst>
                  <a:ext uri="{0D108BD9-81ED-4DB2-BD59-A6C34878D82A}">
                    <a16:rowId xmlns:a16="http://schemas.microsoft.com/office/drawing/2014/main" val="1734830829"/>
                  </a:ext>
                </a:extLst>
              </a:tr>
              <a:tr h="54929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tr-TR" sz="1600" b="1" kern="1200" dirty="0">
                          <a:ln>
                            <a:noFill/>
                          </a:ln>
                          <a:solidFill>
                            <a:srgbClr val="002060"/>
                          </a:solidFill>
                          <a:latin typeface="Myriad Pro" panose="020B0503030403020204" charset="0"/>
                          <a:ea typeface="+mn-ea"/>
                          <a:cs typeface="+mn-cs"/>
                        </a:rPr>
                        <a:t>Prestijli Fuarlar (Milli / Bireysel Katılım)</a:t>
                      </a:r>
                    </a:p>
                  </a:txBody>
                  <a:tcPr marL="43506" marR="43506" marT="21753" marB="21753">
                    <a:noFill/>
                  </a:tcPr>
                </a:tc>
                <a:tc>
                  <a:txBody>
                    <a:bodyPr/>
                    <a:lstStyle/>
                    <a:p>
                      <a:pPr marL="0" algn="l" defTabSz="914400" rtl="0" eaLnBrk="1" latinLnBrk="0" hangingPunct="1">
                        <a:defRPr/>
                      </a:pPr>
                      <a:r>
                        <a:rPr lang="tr-TR" sz="1600" b="1" kern="1200" dirty="0">
                          <a:ln>
                            <a:noFill/>
                          </a:ln>
                          <a:solidFill>
                            <a:srgbClr val="002060"/>
                          </a:solidFill>
                          <a:latin typeface="Myriad Pro" panose="020B0503030403020204" charset="0"/>
                          <a:ea typeface="+mn-ea"/>
                          <a:cs typeface="+mn-cs"/>
                        </a:rPr>
                        <a:t>2.096.497 TL</a:t>
                      </a:r>
                    </a:p>
                  </a:txBody>
                  <a:tcPr marL="43506" marR="43506" marT="21753" marB="21753">
                    <a:noFill/>
                  </a:tcPr>
                </a:tc>
                <a:extLst>
                  <a:ext uri="{0D108BD9-81ED-4DB2-BD59-A6C34878D82A}">
                    <a16:rowId xmlns:a16="http://schemas.microsoft.com/office/drawing/2014/main" val="747494394"/>
                  </a:ext>
                </a:extLst>
              </a:tr>
            </a:tbl>
          </a:graphicData>
        </a:graphic>
      </p:graphicFrame>
      <p:sp>
        <p:nvSpPr>
          <p:cNvPr id="8" name="Metin kutusu 7">
            <a:extLst>
              <a:ext uri="{FF2B5EF4-FFF2-40B4-BE49-F238E27FC236}">
                <a16:creationId xmlns:a16="http://schemas.microsoft.com/office/drawing/2014/main" id="{527E9119-0866-C08B-9B63-5D503FD342A5}"/>
              </a:ext>
            </a:extLst>
          </p:cNvPr>
          <p:cNvSpPr txBox="1"/>
          <p:nvPr/>
        </p:nvSpPr>
        <p:spPr>
          <a:xfrm>
            <a:off x="6562261" y="2875723"/>
            <a:ext cx="5420134" cy="369332"/>
          </a:xfrm>
          <a:prstGeom prst="rect">
            <a:avLst/>
          </a:prstGeom>
          <a:noFill/>
        </p:spPr>
        <p:txBody>
          <a:bodyPr wrap="square" rtlCol="0">
            <a:spAutoFit/>
          </a:bodyPr>
          <a:lstStyle/>
          <a:p>
            <a:pPr algn="ctr"/>
            <a:r>
              <a:rPr lang="tr-TR" b="1" dirty="0">
                <a:solidFill>
                  <a:srgbClr val="A00000"/>
                </a:solidFill>
                <a:latin typeface="Myriad Pro Cond"/>
              </a:rPr>
              <a:t>Yıllık en fazla 5 fuar katılımı</a:t>
            </a:r>
          </a:p>
        </p:txBody>
      </p:sp>
      <p:sp>
        <p:nvSpPr>
          <p:cNvPr id="9" name="Metin kutusu 8">
            <a:extLst>
              <a:ext uri="{FF2B5EF4-FFF2-40B4-BE49-F238E27FC236}">
                <a16:creationId xmlns:a16="http://schemas.microsoft.com/office/drawing/2014/main" id="{4E5750D9-1E4E-DBBC-3A49-08021E25FD92}"/>
              </a:ext>
            </a:extLst>
          </p:cNvPr>
          <p:cNvSpPr txBox="1"/>
          <p:nvPr/>
        </p:nvSpPr>
        <p:spPr>
          <a:xfrm>
            <a:off x="6562262" y="1222283"/>
            <a:ext cx="5420134" cy="369332"/>
          </a:xfrm>
          <a:prstGeom prst="rect">
            <a:avLst/>
          </a:prstGeom>
          <a:noFill/>
        </p:spPr>
        <p:txBody>
          <a:bodyPr wrap="square" rtlCol="0">
            <a:spAutoFit/>
          </a:bodyPr>
          <a:lstStyle/>
          <a:p>
            <a:pPr algn="ctr"/>
            <a:r>
              <a:rPr lang="tr-TR" b="1" dirty="0">
                <a:solidFill>
                  <a:srgbClr val="A00000"/>
                </a:solidFill>
                <a:latin typeface="Myriad Pro Cond"/>
              </a:rPr>
              <a:t>İHRACATIN TABANA YAYILMASI </a:t>
            </a:r>
          </a:p>
        </p:txBody>
      </p:sp>
      <p:pic>
        <p:nvPicPr>
          <p:cNvPr id="10" name="Picture 2">
            <a:extLst>
              <a:ext uri="{FF2B5EF4-FFF2-40B4-BE49-F238E27FC236}">
                <a16:creationId xmlns:a16="http://schemas.microsoft.com/office/drawing/2014/main" id="{181E28B8-6C31-640E-0ADC-65F179CD61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675" y="4529163"/>
            <a:ext cx="1328217" cy="689652"/>
          </a:xfrm>
          <a:prstGeom prst="rect">
            <a:avLst/>
          </a:prstGeom>
          <a:solidFill>
            <a:srgbClr val="002060"/>
          </a:solidFill>
        </p:spPr>
      </p:pic>
      <p:sp>
        <p:nvSpPr>
          <p:cNvPr id="11" name="Dikdörtgen 10"/>
          <p:cNvSpPr/>
          <p:nvPr/>
        </p:nvSpPr>
        <p:spPr>
          <a:xfrm>
            <a:off x="7669135" y="5166893"/>
            <a:ext cx="4305298" cy="923330"/>
          </a:xfrm>
          <a:prstGeom prst="rect">
            <a:avLst/>
          </a:prstGeom>
        </p:spPr>
        <p:txBody>
          <a:bodyPr wrap="square">
            <a:spAutoFit/>
          </a:bodyPr>
          <a:lstStyle/>
          <a:p>
            <a:pPr algn="ctr" fontAlgn="ctr">
              <a:defRPr/>
            </a:pPr>
            <a:r>
              <a:rPr lang="tr-TR" b="1" dirty="0">
                <a:solidFill>
                  <a:srgbClr val="002060"/>
                </a:solidFill>
                <a:latin typeface="Myriad Pro Cond"/>
              </a:rPr>
              <a:t>Bakanlıkça Belirlenen Fuarlarda Organizatör Tanıtım Desteğine  B2B Toplantıları İlave Edildi</a:t>
            </a:r>
          </a:p>
        </p:txBody>
      </p:sp>
      <p:graphicFrame>
        <p:nvGraphicFramePr>
          <p:cNvPr id="12" name="Tablo 11"/>
          <p:cNvGraphicFramePr>
            <a:graphicFrameLocks noGrp="1"/>
          </p:cNvGraphicFramePr>
          <p:nvPr>
            <p:extLst>
              <p:ext uri="{D42A27DB-BD31-4B8C-83A1-F6EECF244321}">
                <p14:modId xmlns:p14="http://schemas.microsoft.com/office/powerpoint/2010/main" val="4014960927"/>
              </p:ext>
            </p:extLst>
          </p:nvPr>
        </p:nvGraphicFramePr>
        <p:xfrm>
          <a:off x="531514" y="4735313"/>
          <a:ext cx="7107474" cy="1164276"/>
        </p:xfrm>
        <a:graphic>
          <a:graphicData uri="http://schemas.openxmlformats.org/drawingml/2006/table">
            <a:tbl>
              <a:tblPr firstRow="1" bandRow="1">
                <a:tableStyleId>{BC89EF96-8CEA-46FF-86C4-4CE0E7609802}</a:tableStyleId>
              </a:tblPr>
              <a:tblGrid>
                <a:gridCol w="3963773">
                  <a:extLst>
                    <a:ext uri="{9D8B030D-6E8A-4147-A177-3AD203B41FA5}">
                      <a16:colId xmlns:a16="http://schemas.microsoft.com/office/drawing/2014/main" val="4144314405"/>
                    </a:ext>
                  </a:extLst>
                </a:gridCol>
                <a:gridCol w="1058809">
                  <a:extLst>
                    <a:ext uri="{9D8B030D-6E8A-4147-A177-3AD203B41FA5}">
                      <a16:colId xmlns:a16="http://schemas.microsoft.com/office/drawing/2014/main" val="3130778219"/>
                    </a:ext>
                  </a:extLst>
                </a:gridCol>
                <a:gridCol w="2084892">
                  <a:extLst>
                    <a:ext uri="{9D8B030D-6E8A-4147-A177-3AD203B41FA5}">
                      <a16:colId xmlns:a16="http://schemas.microsoft.com/office/drawing/2014/main" val="3901356923"/>
                    </a:ext>
                  </a:extLst>
                </a:gridCol>
              </a:tblGrid>
              <a:tr h="436747">
                <a:tc rowSpan="3">
                  <a:txBody>
                    <a:bodyPr/>
                    <a:lstStyle/>
                    <a:p>
                      <a:pPr marL="0" lvl="0" algn="ctr" defTabSz="914400" rtl="0" eaLnBrk="1" latinLnBrk="0" hangingPunct="1">
                        <a:defRPr/>
                      </a:pPr>
                      <a:r>
                        <a:rPr lang="tr-TR" sz="1800" b="1" kern="1200" dirty="0">
                          <a:ln>
                            <a:noFill/>
                          </a:ln>
                          <a:solidFill>
                            <a:srgbClr val="002060"/>
                          </a:solidFill>
                          <a:latin typeface="Myriad Pro" panose="020B0503030403020204" charset="0"/>
                          <a:ea typeface="+mn-ea"/>
                          <a:cs typeface="+mn-cs"/>
                        </a:rPr>
                        <a:t>Bakanlığın Belirlediği Fuar İçin</a:t>
                      </a:r>
                    </a:p>
                    <a:p>
                      <a:pPr marL="0" lvl="0" algn="ctr" defTabSz="914400" rtl="0" eaLnBrk="1" latinLnBrk="0" hangingPunct="1">
                        <a:defRPr/>
                      </a:pPr>
                      <a:r>
                        <a:rPr lang="tr-TR" sz="1800" b="1" kern="1200" dirty="0">
                          <a:ln>
                            <a:noFill/>
                          </a:ln>
                          <a:solidFill>
                            <a:srgbClr val="002060"/>
                          </a:solidFill>
                          <a:latin typeface="Myriad Pro" panose="020B0503030403020204" charset="0"/>
                          <a:ea typeface="+mn-ea"/>
                          <a:cs typeface="+mn-cs"/>
                        </a:rPr>
                        <a:t>Diğer Fuar İçin</a:t>
                      </a:r>
                    </a:p>
                  </a:txBody>
                  <a:tcPr marL="62971" marR="62971" marT="31486" marB="31486" anchor="ctr"/>
                </a:tc>
                <a:tc>
                  <a:txBody>
                    <a:bodyPr/>
                    <a:lstStyle/>
                    <a:p>
                      <a:pPr marL="0" marR="0" lvl="0" indent="0" algn="ctr" defTabSz="914400" rtl="0" eaLnBrk="1" latinLnBrk="0" hangingPunct="1">
                        <a:lnSpc>
                          <a:spcPct val="100000"/>
                        </a:lnSpc>
                        <a:spcBef>
                          <a:spcPts val="0"/>
                        </a:spcBef>
                        <a:spcAft>
                          <a:spcPts val="0"/>
                        </a:spcAft>
                        <a:buClrTx/>
                        <a:buSzTx/>
                        <a:buFontTx/>
                        <a:buNone/>
                        <a:tabLst/>
                        <a:defRPr/>
                      </a:pPr>
                      <a:r>
                        <a:rPr lang="tr-TR" sz="1600" b="1" kern="1200" dirty="0">
                          <a:ln>
                            <a:noFill/>
                          </a:ln>
                          <a:solidFill>
                            <a:srgbClr val="002060"/>
                          </a:solidFill>
                          <a:latin typeface="Myriad Pro" panose="020B0503030403020204" charset="0"/>
                          <a:ea typeface="+mn-ea"/>
                          <a:cs typeface="+mn-cs"/>
                          <a:sym typeface="Helvetica Neue"/>
                        </a:rPr>
                        <a:t>Destek Oranı</a:t>
                      </a:r>
                    </a:p>
                  </a:txBody>
                  <a:tcPr marL="62971" marR="62971" marT="31486" marB="314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600" b="1" kern="1200" dirty="0">
                          <a:ln>
                            <a:noFill/>
                          </a:ln>
                          <a:solidFill>
                            <a:srgbClr val="002060"/>
                          </a:solidFill>
                          <a:latin typeface="Myriad Pro" panose="020B0503030403020204" charset="0"/>
                          <a:ea typeface="+mn-ea"/>
                          <a:cs typeface="+mn-cs"/>
                          <a:sym typeface="Helvetica Neue"/>
                        </a:rPr>
                        <a:t>Destek Limiti</a:t>
                      </a:r>
                    </a:p>
                  </a:txBody>
                  <a:tcPr marL="62971" marR="62971" marT="31486" marB="31486" anchor="ctr"/>
                </a:tc>
                <a:extLst>
                  <a:ext uri="{0D108BD9-81ED-4DB2-BD59-A6C34878D82A}">
                    <a16:rowId xmlns:a16="http://schemas.microsoft.com/office/drawing/2014/main" val="1109048559"/>
                  </a:ext>
                </a:extLst>
              </a:tr>
              <a:tr h="303531">
                <a:tc vMerge="1">
                  <a:txBody>
                    <a:bodyPr/>
                    <a:lstStyle/>
                    <a:p>
                      <a:pPr marL="0" lvl="0" algn="ctr" defTabSz="914400" rtl="0" eaLnBrk="1" latinLnBrk="0" hangingPunct="1">
                        <a:defRPr/>
                      </a:pPr>
                      <a:endParaRPr lang="tr-TR" sz="1800" b="1" kern="1200" dirty="0">
                        <a:solidFill>
                          <a:srgbClr val="002060"/>
                        </a:solidFill>
                        <a:latin typeface="Myriad Pro" panose="020B0503030403020204" charset="0"/>
                        <a:ea typeface="+mn-ea"/>
                        <a:cs typeface="+mn-cs"/>
                      </a:endParaRPr>
                    </a:p>
                  </a:txBody>
                  <a:tcPr marL="62971" marR="62971" marT="31486" marB="31486" anchor="ctr">
                    <a:noFill/>
                  </a:tcPr>
                </a:tc>
                <a:tc>
                  <a:txBody>
                    <a:bodyPr/>
                    <a:lstStyle/>
                    <a:p>
                      <a:pPr marL="0" lvl="0" algn="ctr" defTabSz="914400" rtl="0" eaLnBrk="1" latinLnBrk="0" hangingPunct="1">
                        <a:defRPr/>
                      </a:pPr>
                      <a:r>
                        <a:rPr lang="tr-TR" sz="1600" b="1" kern="1200" dirty="0">
                          <a:ln>
                            <a:noFill/>
                          </a:ln>
                          <a:solidFill>
                            <a:srgbClr val="002060"/>
                          </a:solidFill>
                          <a:latin typeface="Myriad Pro" panose="020B0503030403020204" charset="0"/>
                          <a:ea typeface="+mn-ea"/>
                          <a:cs typeface="+mn-cs"/>
                        </a:rPr>
                        <a:t>% 75</a:t>
                      </a:r>
                    </a:p>
                  </a:txBody>
                  <a:tcPr marL="62971" marR="62971" marT="31486" marB="31486" anchor="ctr">
                    <a:noFill/>
                  </a:tcPr>
                </a:tc>
                <a:tc>
                  <a:txBody>
                    <a:bodyPr/>
                    <a:lstStyle/>
                    <a:p>
                      <a:pPr marL="0" lvl="0" algn="ctr" defTabSz="914400" rtl="0" eaLnBrk="1" latinLnBrk="0" hangingPunct="1">
                        <a:defRPr/>
                      </a:pPr>
                      <a:r>
                        <a:rPr lang="tr-TR" sz="1600" b="1" kern="1200" dirty="0">
                          <a:ln>
                            <a:noFill/>
                          </a:ln>
                          <a:solidFill>
                            <a:srgbClr val="002060"/>
                          </a:solidFill>
                          <a:latin typeface="Myriad Pro" panose="020B0503030403020204" charset="0"/>
                          <a:ea typeface="+mn-ea"/>
                          <a:cs typeface="+mn-cs"/>
                        </a:rPr>
                        <a:t>5.591.174 TL</a:t>
                      </a:r>
                    </a:p>
                  </a:txBody>
                  <a:tcPr marL="62971" marR="62971" marT="31486" marB="31486" anchor="ctr">
                    <a:noFill/>
                  </a:tcPr>
                </a:tc>
                <a:extLst>
                  <a:ext uri="{0D108BD9-81ED-4DB2-BD59-A6C34878D82A}">
                    <a16:rowId xmlns:a16="http://schemas.microsoft.com/office/drawing/2014/main" val="3962848262"/>
                  </a:ext>
                </a:extLst>
              </a:tr>
              <a:tr h="303531">
                <a:tc vMerge="1">
                  <a:txBody>
                    <a:bodyPr/>
                    <a:lstStyle/>
                    <a:p>
                      <a:pPr marL="0" lvl="0" algn="ctr" defTabSz="914400" rtl="0" eaLnBrk="1" latinLnBrk="0" hangingPunct="1">
                        <a:defRPr/>
                      </a:pPr>
                      <a:endParaRPr lang="tr-TR" sz="1800" b="1" kern="1200" dirty="0">
                        <a:solidFill>
                          <a:srgbClr val="002060"/>
                        </a:solidFill>
                        <a:latin typeface="Myriad Pro" panose="020B0503030403020204" charset="0"/>
                        <a:ea typeface="+mn-ea"/>
                        <a:cs typeface="+mn-cs"/>
                      </a:endParaRPr>
                    </a:p>
                  </a:txBody>
                  <a:tcPr marL="62971" marR="62971" marT="31486" marB="31486" anchor="ctr">
                    <a:noFill/>
                  </a:tcPr>
                </a:tc>
                <a:tc>
                  <a:txBody>
                    <a:bodyPr/>
                    <a:lstStyle/>
                    <a:p>
                      <a:pPr marL="0" lvl="0" algn="ctr" defTabSz="914400" rtl="0" eaLnBrk="1" latinLnBrk="0" hangingPunct="1">
                        <a:defRPr/>
                      </a:pPr>
                      <a:r>
                        <a:rPr lang="tr-TR" sz="1600" b="1" kern="1200" dirty="0">
                          <a:ln>
                            <a:noFill/>
                          </a:ln>
                          <a:solidFill>
                            <a:srgbClr val="002060"/>
                          </a:solidFill>
                          <a:latin typeface="Myriad Pro" panose="020B0503030403020204" charset="0"/>
                          <a:ea typeface="+mn-ea"/>
                          <a:cs typeface="+mn-cs"/>
                        </a:rPr>
                        <a:t>% 50</a:t>
                      </a:r>
                    </a:p>
                  </a:txBody>
                  <a:tcPr marL="62971" marR="62971" marT="31486" marB="31486" anchor="ctr"/>
                </a:tc>
                <a:tc>
                  <a:txBody>
                    <a:bodyPr/>
                    <a:lstStyle/>
                    <a:p>
                      <a:pPr marL="0" lvl="0" algn="ctr" defTabSz="914400" rtl="0" eaLnBrk="1" latinLnBrk="0" hangingPunct="1">
                        <a:defRPr/>
                      </a:pPr>
                      <a:r>
                        <a:rPr lang="tr-TR" sz="1600" b="1" kern="1200" dirty="0">
                          <a:ln>
                            <a:noFill/>
                          </a:ln>
                          <a:solidFill>
                            <a:srgbClr val="002060"/>
                          </a:solidFill>
                          <a:latin typeface="Myriad Pro" panose="020B0503030403020204" charset="0"/>
                          <a:ea typeface="+mn-ea"/>
                          <a:cs typeface="+mn-cs"/>
                        </a:rPr>
                        <a:t>2.794.814 TL</a:t>
                      </a:r>
                    </a:p>
                  </a:txBody>
                  <a:tcPr marL="62971" marR="62971" marT="31486" marB="31486" anchor="ctr"/>
                </a:tc>
                <a:extLst>
                  <a:ext uri="{0D108BD9-81ED-4DB2-BD59-A6C34878D82A}">
                    <a16:rowId xmlns:a16="http://schemas.microsoft.com/office/drawing/2014/main" val="3815971303"/>
                  </a:ext>
                </a:extLst>
              </a:tr>
            </a:tbl>
          </a:graphicData>
        </a:graphic>
      </p:graphicFrame>
      <p:sp>
        <p:nvSpPr>
          <p:cNvPr id="18" name="Metin kutusu 17">
            <a:extLst>
              <a:ext uri="{FF2B5EF4-FFF2-40B4-BE49-F238E27FC236}">
                <a16:creationId xmlns:a16="http://schemas.microsoft.com/office/drawing/2014/main" id="{7B2A5334-952C-B72D-91FC-98A594164B94}"/>
              </a:ext>
            </a:extLst>
          </p:cNvPr>
          <p:cNvSpPr txBox="1"/>
          <p:nvPr/>
        </p:nvSpPr>
        <p:spPr>
          <a:xfrm>
            <a:off x="6562261" y="1896018"/>
            <a:ext cx="1175809" cy="646331"/>
          </a:xfrm>
          <a:prstGeom prst="rect">
            <a:avLst/>
          </a:prstGeom>
          <a:noFill/>
        </p:spPr>
        <p:txBody>
          <a:bodyPr wrap="square" rtlCol="0">
            <a:spAutoFit/>
          </a:bodyPr>
          <a:lstStyle/>
          <a:p>
            <a:pPr algn="ctr"/>
            <a:r>
              <a:rPr lang="tr-TR" sz="1200" b="1" dirty="0">
                <a:solidFill>
                  <a:srgbClr val="A00000"/>
                </a:solidFill>
                <a:latin typeface="Myriad Pro Cond"/>
              </a:rPr>
              <a:t>Yıllık 10 fuar katılımına kadar destek </a:t>
            </a:r>
          </a:p>
        </p:txBody>
      </p:sp>
      <p:sp>
        <p:nvSpPr>
          <p:cNvPr id="19" name="Sağ Ok 24">
            <a:extLst>
              <a:ext uri="{FF2B5EF4-FFF2-40B4-BE49-F238E27FC236}">
                <a16:creationId xmlns:a16="http://schemas.microsoft.com/office/drawing/2014/main" id="{19FE0D9B-C35C-5B93-7FAF-B2C1BA0A7B51}"/>
              </a:ext>
            </a:extLst>
          </p:cNvPr>
          <p:cNvSpPr/>
          <p:nvPr/>
        </p:nvSpPr>
        <p:spPr>
          <a:xfrm>
            <a:off x="7669135" y="2003646"/>
            <a:ext cx="1175055" cy="397387"/>
          </a:xfrm>
          <a:prstGeom prst="rightArrow">
            <a:avLst/>
          </a:prstGeom>
          <a:solidFill>
            <a:srgbClr val="A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3200">
              <a:solidFill>
                <a:srgbClr val="A00000"/>
              </a:solidFill>
              <a:latin typeface="Myriad Pro Cond"/>
            </a:endParaRPr>
          </a:p>
        </p:txBody>
      </p:sp>
      <p:sp>
        <p:nvSpPr>
          <p:cNvPr id="20" name="Metin kutusu 19">
            <a:extLst>
              <a:ext uri="{FF2B5EF4-FFF2-40B4-BE49-F238E27FC236}">
                <a16:creationId xmlns:a16="http://schemas.microsoft.com/office/drawing/2014/main" id="{280D50A7-3944-D654-26F6-761CD749CF04}"/>
              </a:ext>
            </a:extLst>
          </p:cNvPr>
          <p:cNvSpPr txBox="1"/>
          <p:nvPr/>
        </p:nvSpPr>
        <p:spPr>
          <a:xfrm>
            <a:off x="10651767" y="1812640"/>
            <a:ext cx="1324570" cy="830997"/>
          </a:xfrm>
          <a:prstGeom prst="rect">
            <a:avLst/>
          </a:prstGeom>
          <a:noFill/>
        </p:spPr>
        <p:txBody>
          <a:bodyPr wrap="square" rtlCol="0">
            <a:spAutoFit/>
          </a:bodyPr>
          <a:lstStyle/>
          <a:p>
            <a:pPr algn="ctr"/>
            <a:r>
              <a:rPr lang="tr-TR" sz="1200" b="1" dirty="0">
                <a:solidFill>
                  <a:srgbClr val="A00000"/>
                </a:solidFill>
                <a:latin typeface="Myriad Pro Cond"/>
              </a:rPr>
              <a:t>Tüm Fuar Katılımlarında </a:t>
            </a:r>
          </a:p>
          <a:p>
            <a:pPr algn="ctr"/>
            <a:r>
              <a:rPr lang="tr-TR" sz="1200" b="1" dirty="0">
                <a:solidFill>
                  <a:srgbClr val="A00000"/>
                </a:solidFill>
                <a:latin typeface="Myriad Pro Cond"/>
              </a:rPr>
              <a:t>% 75 </a:t>
            </a:r>
          </a:p>
          <a:p>
            <a:pPr algn="ctr"/>
            <a:r>
              <a:rPr lang="tr-TR" sz="1200" b="1" dirty="0">
                <a:solidFill>
                  <a:srgbClr val="A00000"/>
                </a:solidFill>
                <a:latin typeface="Myriad Pro Cond"/>
              </a:rPr>
              <a:t>Destek Oranı</a:t>
            </a:r>
          </a:p>
        </p:txBody>
      </p:sp>
      <p:sp>
        <p:nvSpPr>
          <p:cNvPr id="21" name="Sağ Ok 31">
            <a:extLst>
              <a:ext uri="{FF2B5EF4-FFF2-40B4-BE49-F238E27FC236}">
                <a16:creationId xmlns:a16="http://schemas.microsoft.com/office/drawing/2014/main" id="{D7CA6AC8-B2FF-5B87-1FC0-8D6CABD15661}"/>
              </a:ext>
            </a:extLst>
          </p:cNvPr>
          <p:cNvSpPr/>
          <p:nvPr/>
        </p:nvSpPr>
        <p:spPr>
          <a:xfrm rot="10800000">
            <a:off x="9545647" y="2009874"/>
            <a:ext cx="1175055" cy="397387"/>
          </a:xfrm>
          <a:prstGeom prst="rightArrow">
            <a:avLst/>
          </a:prstGeom>
          <a:solidFill>
            <a:srgbClr val="A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3200">
              <a:latin typeface="Myriad Pro Cond"/>
            </a:endParaRPr>
          </a:p>
        </p:txBody>
      </p:sp>
      <p:sp>
        <p:nvSpPr>
          <p:cNvPr id="22" name="Metin kutusu 21">
            <a:extLst>
              <a:ext uri="{FF2B5EF4-FFF2-40B4-BE49-F238E27FC236}">
                <a16:creationId xmlns:a16="http://schemas.microsoft.com/office/drawing/2014/main" id="{EE63358F-5188-3136-F778-C1DAD4D86286}"/>
              </a:ext>
            </a:extLst>
          </p:cNvPr>
          <p:cNvSpPr txBox="1"/>
          <p:nvPr/>
        </p:nvSpPr>
        <p:spPr>
          <a:xfrm>
            <a:off x="8676703" y="1788990"/>
            <a:ext cx="1036431" cy="830997"/>
          </a:xfrm>
          <a:prstGeom prst="rect">
            <a:avLst/>
          </a:prstGeom>
          <a:noFill/>
        </p:spPr>
        <p:txBody>
          <a:bodyPr wrap="square" rtlCol="0">
            <a:spAutoFit/>
          </a:bodyPr>
          <a:lstStyle/>
          <a:p>
            <a:pPr algn="ctr"/>
            <a:r>
              <a:rPr lang="tr-TR" sz="1200" b="1" dirty="0">
                <a:solidFill>
                  <a:srgbClr val="A00000"/>
                </a:solidFill>
                <a:latin typeface="Myriad Pro Cond"/>
              </a:rPr>
              <a:t>Bağımsız</a:t>
            </a:r>
          </a:p>
          <a:p>
            <a:pPr algn="ctr"/>
            <a:r>
              <a:rPr lang="tr-TR" sz="1200" b="1" dirty="0">
                <a:solidFill>
                  <a:srgbClr val="A00000"/>
                </a:solidFill>
                <a:latin typeface="Myriad Pro Cond"/>
              </a:rPr>
              <a:t>Mikro Küçük İşletmeler</a:t>
            </a:r>
          </a:p>
        </p:txBody>
      </p:sp>
      <p:sp>
        <p:nvSpPr>
          <p:cNvPr id="24" name="Metin kutusu 23">
            <a:extLst>
              <a:ext uri="{FF2B5EF4-FFF2-40B4-BE49-F238E27FC236}">
                <a16:creationId xmlns:a16="http://schemas.microsoft.com/office/drawing/2014/main" id="{527E9119-0866-C08B-9B63-5D503FD342A5}"/>
              </a:ext>
            </a:extLst>
          </p:cNvPr>
          <p:cNvSpPr txBox="1"/>
          <p:nvPr/>
        </p:nvSpPr>
        <p:spPr>
          <a:xfrm>
            <a:off x="6562261" y="3446472"/>
            <a:ext cx="5420134" cy="369332"/>
          </a:xfrm>
          <a:prstGeom prst="rect">
            <a:avLst/>
          </a:prstGeom>
          <a:noFill/>
        </p:spPr>
        <p:txBody>
          <a:bodyPr wrap="square" rtlCol="0">
            <a:spAutoFit/>
          </a:bodyPr>
          <a:lstStyle/>
          <a:p>
            <a:pPr algn="ctr"/>
            <a:r>
              <a:rPr lang="tr-TR" b="1" dirty="0">
                <a:solidFill>
                  <a:srgbClr val="A00000"/>
                </a:solidFill>
                <a:latin typeface="Myriad Pro Cond"/>
              </a:rPr>
              <a:t>Aynı yurt dışı fuara en fazla 10 katılım</a:t>
            </a:r>
          </a:p>
        </p:txBody>
      </p:sp>
      <p:sp>
        <p:nvSpPr>
          <p:cNvPr id="25" name="Line 5">
            <a:extLst>
              <a:ext uri="{FF2B5EF4-FFF2-40B4-BE49-F238E27FC236}">
                <a16:creationId xmlns:a16="http://schemas.microsoft.com/office/drawing/2014/main" id="{54A36595-5AB3-1700-FDD2-062EC73A1D75}"/>
              </a:ext>
            </a:extLst>
          </p:cNvPr>
          <p:cNvSpPr>
            <a:spLocks noChangeShapeType="1"/>
          </p:cNvSpPr>
          <p:nvPr/>
        </p:nvSpPr>
        <p:spPr bwMode="gray">
          <a:xfrm flipH="1" flipV="1">
            <a:off x="531514" y="4562103"/>
            <a:ext cx="7088720" cy="0"/>
          </a:xfrm>
          <a:prstGeom prst="line">
            <a:avLst/>
          </a:prstGeom>
          <a:noFill/>
          <a:ln w="19050" cmpd="sng">
            <a:solidFill>
              <a:srgbClr val="002060"/>
            </a:solidFill>
            <a:round/>
            <a:headEnd/>
            <a:tailEnd/>
          </a:ln>
          <a:extLst>
            <a:ext uri="{909E8E84-426E-40dd-AFC4-6F175D3DCCD1}">
              <a14:hiddenFill xmlns="" xmlns:a14="http://schemas.microsoft.com/office/drawing/2010/main">
                <a:noFill/>
              </a14:hiddenFill>
            </a:ext>
          </a:extLst>
        </p:spPr>
        <p:txBody>
          <a:bodyPr/>
          <a:lstStyle/>
          <a:p>
            <a:pPr>
              <a:defRPr/>
            </a:pPr>
            <a:endParaRPr lang="tr-TR" sz="1600" kern="0">
              <a:solidFill>
                <a:prstClr val="black"/>
              </a:solidFill>
              <a:latin typeface="Calibri"/>
            </a:endParaRPr>
          </a:p>
        </p:txBody>
      </p:sp>
    </p:spTree>
    <p:extLst>
      <p:ext uri="{BB962C8B-B14F-4D97-AF65-F5344CB8AC3E}">
        <p14:creationId xmlns:p14="http://schemas.microsoft.com/office/powerpoint/2010/main" val="85168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4AD71-A0DE-4569-8559-89E5D28C6857}"/>
              </a:ext>
            </a:extLst>
          </p:cNvPr>
          <p:cNvSpPr txBox="1">
            <a:spLocks/>
          </p:cNvSpPr>
          <p:nvPr/>
        </p:nvSpPr>
        <p:spPr>
          <a:xfrm>
            <a:off x="569622" y="0"/>
            <a:ext cx="71265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YURT DIŞI FUAR DESTEKLERİ</a:t>
            </a:r>
          </a:p>
        </p:txBody>
      </p:sp>
      <p:sp>
        <p:nvSpPr>
          <p:cNvPr id="4" name="Metin kutusu 3">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pPr algn="l">
              <a:defRPr/>
            </a:pPr>
            <a:r>
              <a:rPr lang="tr-TR" dirty="0">
                <a:latin typeface="Myriad Pro Cond"/>
              </a:rPr>
              <a:t>İHRACAT DESTEKLERİ HAKKINDA KARAR DEĞİŞİKLİĞİ</a:t>
            </a:r>
          </a:p>
        </p:txBody>
      </p:sp>
      <p:grpSp>
        <p:nvGrpSpPr>
          <p:cNvPr id="36" name="Grup 35">
            <a:extLst>
              <a:ext uri="{FF2B5EF4-FFF2-40B4-BE49-F238E27FC236}">
                <a16:creationId xmlns:a16="http://schemas.microsoft.com/office/drawing/2014/main" id="{14E83FEE-0C9D-4424-8AD5-70EA9FE67E7B}"/>
              </a:ext>
            </a:extLst>
          </p:cNvPr>
          <p:cNvGrpSpPr/>
          <p:nvPr/>
        </p:nvGrpSpPr>
        <p:grpSpPr>
          <a:xfrm>
            <a:off x="569622" y="1480185"/>
            <a:ext cx="11412773" cy="4667525"/>
            <a:chOff x="454261" y="2685447"/>
            <a:chExt cx="10864487" cy="4667525"/>
          </a:xfrm>
        </p:grpSpPr>
        <p:sp>
          <p:nvSpPr>
            <p:cNvPr id="37" name="Yuvarlatılmış Dikdörtgen 15">
              <a:extLst>
                <a:ext uri="{FF2B5EF4-FFF2-40B4-BE49-F238E27FC236}">
                  <a16:creationId xmlns:a16="http://schemas.microsoft.com/office/drawing/2014/main" id="{E7F6FD5B-8252-198F-C018-D7DC7788D475}"/>
                </a:ext>
              </a:extLst>
            </p:cNvPr>
            <p:cNvSpPr/>
            <p:nvPr/>
          </p:nvSpPr>
          <p:spPr>
            <a:xfrm>
              <a:off x="454261" y="3714018"/>
              <a:ext cx="2852962" cy="3638954"/>
            </a:xfrm>
            <a:prstGeom prst="roundRect">
              <a:avLst/>
            </a:prstGeom>
            <a:ln/>
          </p:spPr>
          <p:style>
            <a:lnRef idx="2">
              <a:schemeClr val="accent1"/>
            </a:lnRef>
            <a:fillRef idx="1">
              <a:schemeClr val="lt1"/>
            </a:fillRef>
            <a:effectRef idx="0">
              <a:schemeClr val="accent1"/>
            </a:effectRef>
            <a:fontRef idx="minor">
              <a:schemeClr val="dk1"/>
            </a:fontRef>
          </p:style>
          <p:txBody>
            <a:bodyPr spcFirstLastPara="0" vert="horz" wrap="square" lIns="76200" tIns="76200" rIns="76200" bIns="76200" numCol="1" spcCol="1270" anchor="ctr" anchorCtr="0">
              <a:noAutofit/>
            </a:bodyPr>
            <a:lstStyle/>
            <a:p>
              <a:pPr lvl="0" algn="ctr">
                <a:lnSpc>
                  <a:spcPct val="90000"/>
                </a:lnSpc>
                <a:spcBef>
                  <a:spcPct val="0"/>
                </a:spcBef>
              </a:pPr>
              <a:r>
                <a:rPr lang="tr-TR" sz="1600" b="1" dirty="0">
                  <a:solidFill>
                    <a:srgbClr val="002060"/>
                  </a:solidFill>
                  <a:latin typeface="Myriad Pro" panose="020B0503030403020204" charset="0"/>
                </a:rPr>
                <a:t>Üretici İmalatçı Kuruluşları için bir takvim yılında desteklenecek yurt dışı fuar katılımı sayısı 5’ten 10’a çıkarılmıştır. </a:t>
              </a:r>
            </a:p>
            <a:p>
              <a:pPr lvl="0" algn="ctr" defTabSz="889000">
                <a:lnSpc>
                  <a:spcPct val="90000"/>
                </a:lnSpc>
                <a:spcBef>
                  <a:spcPct val="0"/>
                </a:spcBef>
              </a:pPr>
              <a:endParaRPr lang="tr-TR" sz="1600" b="1" dirty="0">
                <a:solidFill>
                  <a:srgbClr val="D7AD65"/>
                </a:solidFill>
                <a:latin typeface="Myriad Pro" panose="020B0503030403020204" charset="0"/>
              </a:endParaRPr>
            </a:p>
          </p:txBody>
        </p:sp>
        <p:sp>
          <p:nvSpPr>
            <p:cNvPr id="38" name="Yuvarlatılmış Dikdörtgen 37">
              <a:extLst>
                <a:ext uri="{FF2B5EF4-FFF2-40B4-BE49-F238E27FC236}">
                  <a16:creationId xmlns:a16="http://schemas.microsoft.com/office/drawing/2014/main" id="{4BB4FF36-5D88-292B-328F-F13D9C2140C7}"/>
                </a:ext>
              </a:extLst>
            </p:cNvPr>
            <p:cNvSpPr/>
            <p:nvPr/>
          </p:nvSpPr>
          <p:spPr>
            <a:xfrm>
              <a:off x="8325350" y="3714018"/>
              <a:ext cx="2993398" cy="3638952"/>
            </a:xfrm>
            <a:prstGeom prst="roundRect">
              <a:avLst/>
            </a:prstGeom>
            <a:ln/>
          </p:spPr>
          <p:style>
            <a:lnRef idx="2">
              <a:schemeClr val="accent1"/>
            </a:lnRef>
            <a:fillRef idx="1">
              <a:schemeClr val="lt1"/>
            </a:fillRef>
            <a:effectRef idx="0">
              <a:schemeClr val="accent1"/>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pPr>
              <a:br>
                <a:rPr lang="tr-TR" sz="2400" b="1" kern="1200" dirty="0">
                  <a:solidFill>
                    <a:srgbClr val="D7AD65"/>
                  </a:solidFill>
                  <a:latin typeface="Myriad Pro" panose="020B0503030403020204" charset="0"/>
                </a:rPr>
              </a:br>
              <a:r>
                <a:rPr lang="tr-TR" sz="1600" b="1" dirty="0">
                  <a:solidFill>
                    <a:srgbClr val="002060"/>
                  </a:solidFill>
                  <a:latin typeface="Myriad Pro" panose="020B0503030403020204" charset="0"/>
                </a:rPr>
                <a:t>Kararda yer alan şartları karşılaması halinde ilk kez düzenlenen yurt içi fuarların da destek kapsamında alınmasına imkan sağlanmıştır.</a:t>
              </a:r>
            </a:p>
          </p:txBody>
        </p:sp>
        <p:sp>
          <p:nvSpPr>
            <p:cNvPr id="39" name="Yuvarlatılmış Dikdörtgen 15">
              <a:extLst>
                <a:ext uri="{FF2B5EF4-FFF2-40B4-BE49-F238E27FC236}">
                  <a16:creationId xmlns:a16="http://schemas.microsoft.com/office/drawing/2014/main" id="{BC69BA01-C799-86A1-63E9-D046B28464EB}"/>
                </a:ext>
              </a:extLst>
            </p:cNvPr>
            <p:cNvSpPr/>
            <p:nvPr/>
          </p:nvSpPr>
          <p:spPr>
            <a:xfrm>
              <a:off x="4565267" y="3714018"/>
              <a:ext cx="2770909" cy="3638953"/>
            </a:xfrm>
            <a:prstGeom prst="roundRect">
              <a:avLst/>
            </a:prstGeom>
            <a:ln/>
          </p:spPr>
          <p:style>
            <a:lnRef idx="2">
              <a:schemeClr val="accent1"/>
            </a:lnRef>
            <a:fillRef idx="1">
              <a:schemeClr val="lt1"/>
            </a:fillRef>
            <a:effectRef idx="0">
              <a:schemeClr val="accent1"/>
            </a:effectRef>
            <a:fontRef idx="minor">
              <a:schemeClr val="dk1"/>
            </a:fontRef>
          </p:style>
          <p:txBody>
            <a:bodyPr spcFirstLastPara="0" vert="horz" wrap="square" lIns="76200" tIns="76200" rIns="76200" bIns="76200" numCol="1" spcCol="1270" anchor="ctr" anchorCtr="0">
              <a:noAutofit/>
            </a:bodyPr>
            <a:lstStyle/>
            <a:p>
              <a:pPr algn="ctr">
                <a:lnSpc>
                  <a:spcPct val="90000"/>
                </a:lnSpc>
                <a:spcBef>
                  <a:spcPct val="0"/>
                </a:spcBef>
              </a:pPr>
              <a:r>
                <a:rPr lang="tr-TR" sz="1600" b="1" dirty="0">
                  <a:solidFill>
                    <a:srgbClr val="002060"/>
                  </a:solidFill>
                  <a:latin typeface="Myriad Pro" panose="020B0503030403020204" charset="0"/>
                </a:rPr>
                <a:t>Bir takvim yılında birden fazla versiyonu düzenlenen gerek yurt içi gerek yurt dışı fuarlara katılımlar tek fuar katılımı olarak değerlendirilecektir. (Bu imkan bir takvim yılı içerisindeki azami üç farklı fuar için kullanılabilecektir.)</a:t>
              </a:r>
            </a:p>
          </p:txBody>
        </p:sp>
        <p:sp>
          <p:nvSpPr>
            <p:cNvPr id="40" name="Metin kutusu 39">
              <a:extLst>
                <a:ext uri="{FF2B5EF4-FFF2-40B4-BE49-F238E27FC236}">
                  <a16:creationId xmlns:a16="http://schemas.microsoft.com/office/drawing/2014/main" id="{65C622D3-BCA0-756F-D944-A6E6112A2A67}"/>
                </a:ext>
              </a:extLst>
            </p:cNvPr>
            <p:cNvSpPr txBox="1"/>
            <p:nvPr/>
          </p:nvSpPr>
          <p:spPr>
            <a:xfrm>
              <a:off x="454261" y="2685447"/>
              <a:ext cx="2852962" cy="338554"/>
            </a:xfrm>
            <a:prstGeom prst="rect">
              <a:avLst/>
            </a:prstGeom>
            <a:noFill/>
          </p:spPr>
          <p:txBody>
            <a:bodyPr wrap="square" rtlCol="0">
              <a:spAutoFit/>
            </a:bodyPr>
            <a:lstStyle/>
            <a:p>
              <a:pPr algn="ctr"/>
              <a:r>
                <a:rPr lang="tr-TR" sz="1600" b="1" dirty="0">
                  <a:solidFill>
                    <a:srgbClr val="002060"/>
                  </a:solidFill>
                  <a:latin typeface="Myriad Pro" panose="020B0503030403020204" charset="0"/>
                </a:rPr>
                <a:t>Üretici İmalatçı Kuruluşları</a:t>
              </a:r>
            </a:p>
          </p:txBody>
        </p:sp>
        <p:sp>
          <p:nvSpPr>
            <p:cNvPr id="41" name="Metin kutusu 40">
              <a:extLst>
                <a:ext uri="{FF2B5EF4-FFF2-40B4-BE49-F238E27FC236}">
                  <a16:creationId xmlns:a16="http://schemas.microsoft.com/office/drawing/2014/main" id="{099D8ED0-8C45-1F6B-0605-CD7EFDC6CEF0}"/>
                </a:ext>
              </a:extLst>
            </p:cNvPr>
            <p:cNvSpPr txBox="1"/>
            <p:nvPr/>
          </p:nvSpPr>
          <p:spPr>
            <a:xfrm>
              <a:off x="4565266" y="2759910"/>
              <a:ext cx="2770909" cy="338554"/>
            </a:xfrm>
            <a:prstGeom prst="rect">
              <a:avLst/>
            </a:prstGeom>
            <a:noFill/>
          </p:spPr>
          <p:txBody>
            <a:bodyPr wrap="square">
              <a:spAutoFit/>
            </a:bodyPr>
            <a:lstStyle/>
            <a:p>
              <a:pPr algn="ctr"/>
              <a:r>
                <a:rPr lang="tr-TR" sz="1600" b="1" dirty="0">
                  <a:solidFill>
                    <a:srgbClr val="002060"/>
                  </a:solidFill>
                  <a:latin typeface="Myriad Pro" panose="020B0503030403020204" charset="0"/>
                </a:rPr>
                <a:t>Sezonluk Fuarlar</a:t>
              </a:r>
            </a:p>
          </p:txBody>
        </p:sp>
        <p:sp>
          <p:nvSpPr>
            <p:cNvPr id="42" name="Metin kutusu 41">
              <a:extLst>
                <a:ext uri="{FF2B5EF4-FFF2-40B4-BE49-F238E27FC236}">
                  <a16:creationId xmlns:a16="http://schemas.microsoft.com/office/drawing/2014/main" id="{FA070F7C-4A00-6EBC-6FBE-ED65DBB01075}"/>
                </a:ext>
              </a:extLst>
            </p:cNvPr>
            <p:cNvSpPr txBox="1"/>
            <p:nvPr/>
          </p:nvSpPr>
          <p:spPr>
            <a:xfrm>
              <a:off x="8325350" y="2759910"/>
              <a:ext cx="2993398" cy="338554"/>
            </a:xfrm>
            <a:prstGeom prst="rect">
              <a:avLst/>
            </a:prstGeom>
            <a:noFill/>
          </p:spPr>
          <p:txBody>
            <a:bodyPr wrap="square" rtlCol="0">
              <a:spAutoFit/>
            </a:bodyPr>
            <a:lstStyle/>
            <a:p>
              <a:pPr algn="ctr"/>
              <a:r>
                <a:rPr lang="tr-TR" sz="1600" b="1" dirty="0">
                  <a:solidFill>
                    <a:srgbClr val="002060"/>
                  </a:solidFill>
                  <a:latin typeface="Myriad Pro" panose="020B0503030403020204" charset="0"/>
                </a:rPr>
                <a:t>Yurt İçi Fuarlar</a:t>
              </a:r>
            </a:p>
          </p:txBody>
        </p:sp>
      </p:grpSp>
    </p:spTree>
    <p:extLst>
      <p:ext uri="{BB962C8B-B14F-4D97-AF65-F5344CB8AC3E}">
        <p14:creationId xmlns:p14="http://schemas.microsoft.com/office/powerpoint/2010/main" val="288079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etin kutusu 15">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pPr algn="l">
              <a:defRPr/>
            </a:pPr>
            <a:endParaRPr lang="tr-TR" dirty="0">
              <a:latin typeface="Myriad Pro Cond"/>
            </a:endParaRPr>
          </a:p>
        </p:txBody>
      </p:sp>
      <p:sp>
        <p:nvSpPr>
          <p:cNvPr id="17" name="Unvan 1">
            <a:extLst>
              <a:ext uri="{FF2B5EF4-FFF2-40B4-BE49-F238E27FC236}">
                <a16:creationId xmlns:a16="http://schemas.microsoft.com/office/drawing/2014/main" id="{7AF4AD71-A0DE-4569-8559-89E5D28C6857}"/>
              </a:ext>
            </a:extLst>
          </p:cNvPr>
          <p:cNvSpPr txBox="1">
            <a:spLocks/>
          </p:cNvSpPr>
          <p:nvPr/>
        </p:nvSpPr>
        <p:spPr>
          <a:xfrm>
            <a:off x="569622" y="0"/>
            <a:ext cx="71265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YURT İÇİ FUAR DESTEKLERİ</a:t>
            </a:r>
          </a:p>
        </p:txBody>
      </p:sp>
      <p:graphicFrame>
        <p:nvGraphicFramePr>
          <p:cNvPr id="18" name="Tablo 17"/>
          <p:cNvGraphicFramePr>
            <a:graphicFrameLocks noGrp="1"/>
          </p:cNvGraphicFramePr>
          <p:nvPr>
            <p:extLst>
              <p:ext uri="{D42A27DB-BD31-4B8C-83A1-F6EECF244321}">
                <p14:modId xmlns:p14="http://schemas.microsoft.com/office/powerpoint/2010/main" val="8339870"/>
              </p:ext>
            </p:extLst>
          </p:nvPr>
        </p:nvGraphicFramePr>
        <p:xfrm>
          <a:off x="838200" y="1825625"/>
          <a:ext cx="9471087" cy="2847002"/>
        </p:xfrm>
        <a:graphic>
          <a:graphicData uri="http://schemas.openxmlformats.org/drawingml/2006/table">
            <a:tbl>
              <a:tblPr>
                <a:tableStyleId>{BC89EF96-8CEA-46FF-86C4-4CE0E7609802}</a:tableStyleId>
              </a:tblPr>
              <a:tblGrid>
                <a:gridCol w="2579229">
                  <a:extLst>
                    <a:ext uri="{9D8B030D-6E8A-4147-A177-3AD203B41FA5}">
                      <a16:colId xmlns:a16="http://schemas.microsoft.com/office/drawing/2014/main" val="520856186"/>
                    </a:ext>
                  </a:extLst>
                </a:gridCol>
                <a:gridCol w="1085349">
                  <a:extLst>
                    <a:ext uri="{9D8B030D-6E8A-4147-A177-3AD203B41FA5}">
                      <a16:colId xmlns:a16="http://schemas.microsoft.com/office/drawing/2014/main" val="111430247"/>
                    </a:ext>
                  </a:extLst>
                </a:gridCol>
                <a:gridCol w="2133400">
                  <a:extLst>
                    <a:ext uri="{9D8B030D-6E8A-4147-A177-3AD203B41FA5}">
                      <a16:colId xmlns:a16="http://schemas.microsoft.com/office/drawing/2014/main" val="72358007"/>
                    </a:ext>
                  </a:extLst>
                </a:gridCol>
                <a:gridCol w="1863636">
                  <a:extLst>
                    <a:ext uri="{9D8B030D-6E8A-4147-A177-3AD203B41FA5}">
                      <a16:colId xmlns:a16="http://schemas.microsoft.com/office/drawing/2014/main" val="79467626"/>
                    </a:ext>
                  </a:extLst>
                </a:gridCol>
                <a:gridCol w="1809473">
                  <a:extLst>
                    <a:ext uri="{9D8B030D-6E8A-4147-A177-3AD203B41FA5}">
                      <a16:colId xmlns:a16="http://schemas.microsoft.com/office/drawing/2014/main" val="2296125776"/>
                    </a:ext>
                  </a:extLst>
                </a:gridCol>
              </a:tblGrid>
              <a:tr h="711988">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Destek Kalemi</a:t>
                      </a:r>
                      <a:endParaRPr lang="en-US" sz="1800" b="1" kern="1200" dirty="0">
                        <a:solidFill>
                          <a:srgbClr val="002060"/>
                        </a:solidFill>
                        <a:latin typeface="Myriad Pro" panose="020B0503030403020204" charset="0"/>
                        <a:ea typeface="+mn-ea"/>
                        <a:cs typeface="+mn-cs"/>
                        <a:sym typeface="Helvetica Neue"/>
                      </a:endParaRP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Destek Oranı %</a:t>
                      </a: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Destek Limiti</a:t>
                      </a: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Süre/Adet Sınırı</a:t>
                      </a:r>
                    </a:p>
                  </a:txBody>
                  <a:tcPr marL="50856" marR="50856" marT="25413" marB="25413" anchor="ctr" horzOverflow="overflow"/>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Faydalanıcı</a:t>
                      </a:r>
                    </a:p>
                  </a:txBody>
                  <a:tcPr marL="50856" marR="50856" marT="25413" marB="25413" anchor="ctr" horzOverflow="overflow"/>
                </a:tc>
                <a:extLst>
                  <a:ext uri="{0D108BD9-81ED-4DB2-BD59-A6C34878D82A}">
                    <a16:rowId xmlns:a16="http://schemas.microsoft.com/office/drawing/2014/main" val="2861555740"/>
                  </a:ext>
                </a:extLst>
              </a:tr>
              <a:tr h="630614">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Tanıtım</a:t>
                      </a:r>
                      <a:endParaRPr lang="en-US" sz="1800" b="1" kern="1200" dirty="0">
                        <a:solidFill>
                          <a:srgbClr val="002060"/>
                        </a:solidFill>
                        <a:latin typeface="Myriad Pro" panose="020B0503030403020204" charset="0"/>
                        <a:ea typeface="+mn-ea"/>
                        <a:cs typeface="+mn-cs"/>
                        <a:sym typeface="Helvetica Neue"/>
                      </a:endParaRPr>
                    </a:p>
                  </a:txBody>
                  <a:tcPr marL="50856" marR="50856" marT="25413" marB="25413" anchor="ctr" horzOverflow="overflow"/>
                </a:tc>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50</a:t>
                      </a: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Yurt dışında </a:t>
                      </a:r>
                    </a:p>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4.192.994 TL</a:t>
                      </a:r>
                    </a:p>
                  </a:txBody>
                  <a:tcPr marL="50856" marR="50856" marT="25413" marB="25413" anchor="ctr" horzOverflow="overflow"/>
                </a:tc>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Aynı yurt içi fuar en fazla 10 defa faydalandırılır.</a:t>
                      </a:r>
                    </a:p>
                  </a:txBody>
                  <a:tcPr marL="50856" marR="50856" marT="25413" marB="25413" anchor="ctr" horzOverflow="overflow"/>
                </a:tc>
                <a:tc rowSpan="2">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Fuar Organizatörleri</a:t>
                      </a:r>
                    </a:p>
                  </a:txBody>
                  <a:tcPr marL="50856" marR="50856" marT="25413" marB="25413" anchor="ctr" horzOverflow="overflow"/>
                </a:tc>
                <a:extLst>
                  <a:ext uri="{0D108BD9-81ED-4DB2-BD59-A6C34878D82A}">
                    <a16:rowId xmlns:a16="http://schemas.microsoft.com/office/drawing/2014/main" val="286472470"/>
                  </a:ext>
                </a:extLst>
              </a:tr>
              <a:tr h="630614">
                <a:tc vMerge="1">
                  <a:txBody>
                    <a:bodyPr/>
                    <a:lstStyle/>
                    <a:p>
                      <a:endParaRPr lang="tr-TR"/>
                    </a:p>
                  </a:txBody>
                  <a:tcPr/>
                </a:tc>
                <a:tc vMerge="1">
                  <a:txBody>
                    <a:bodyPr/>
                    <a:lstStyle/>
                    <a:p>
                      <a:endParaRPr lang="tr-TR"/>
                    </a:p>
                  </a:txBody>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Yurt içinde </a:t>
                      </a:r>
                    </a:p>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1.396.634 TL</a:t>
                      </a:r>
                    </a:p>
                  </a:txBody>
                  <a:tcPr marL="50856" marR="50856" marT="25413" marB="25413" anchor="ctr" horzOverflow="overflow"/>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335407315"/>
                  </a:ext>
                </a:extLst>
              </a:tr>
              <a:tr h="655180">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Yer Kirası ve Stant Masrafları</a:t>
                      </a:r>
                      <a:endParaRPr lang="en-US" sz="1800" b="1" kern="1200" dirty="0">
                        <a:solidFill>
                          <a:srgbClr val="002060"/>
                        </a:solidFill>
                        <a:latin typeface="Myriad Pro" panose="020B0503030403020204" charset="0"/>
                        <a:ea typeface="+mn-ea"/>
                        <a:cs typeface="+mn-cs"/>
                        <a:sym typeface="Helvetica Neue"/>
                      </a:endParaRP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50</a:t>
                      </a: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222.472 TL</a:t>
                      </a:r>
                    </a:p>
                  </a:txBody>
                  <a:tcPr marL="50856" marR="50856" marT="25413" marB="25413" anchor="ctr" horzOverflow="overflow"/>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Yıl /azami 3 defa faydalandırılır.</a:t>
                      </a:r>
                    </a:p>
                  </a:txBody>
                  <a:tcPr marL="50856" marR="50856" marT="25413" marB="25413" anchor="ctr" horzOverflow="overflow"/>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800" b="1" kern="1200" dirty="0">
                          <a:solidFill>
                            <a:srgbClr val="002060"/>
                          </a:solidFill>
                          <a:latin typeface="Myriad Pro" panose="020B0503030403020204" charset="0"/>
                          <a:ea typeface="+mn-ea"/>
                          <a:cs typeface="+mn-cs"/>
                          <a:sym typeface="Helvetica Neue"/>
                        </a:rPr>
                        <a:t>Fuar Katılımcıları</a:t>
                      </a:r>
                    </a:p>
                  </a:txBody>
                  <a:tcPr marL="50856" marR="50856" marT="25413" marB="25413" anchor="ctr" horzOverflow="overflow"/>
                </a:tc>
                <a:extLst>
                  <a:ext uri="{0D108BD9-81ED-4DB2-BD59-A6C34878D82A}">
                    <a16:rowId xmlns:a16="http://schemas.microsoft.com/office/drawing/2014/main" val="3662160787"/>
                  </a:ext>
                </a:extLst>
              </a:tr>
            </a:tbl>
          </a:graphicData>
        </a:graphic>
      </p:graphicFrame>
    </p:spTree>
    <p:extLst>
      <p:ext uri="{BB962C8B-B14F-4D97-AF65-F5344CB8AC3E}">
        <p14:creationId xmlns:p14="http://schemas.microsoft.com/office/powerpoint/2010/main" val="472305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etin kutusu 15">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pPr algn="l">
              <a:defRPr/>
            </a:pPr>
            <a:endParaRPr lang="tr-TR" dirty="0">
              <a:latin typeface="Myriad Pro Cond"/>
            </a:endParaRPr>
          </a:p>
        </p:txBody>
      </p:sp>
      <p:sp>
        <p:nvSpPr>
          <p:cNvPr id="17" name="Unvan 1">
            <a:extLst>
              <a:ext uri="{FF2B5EF4-FFF2-40B4-BE49-F238E27FC236}">
                <a16:creationId xmlns:a16="http://schemas.microsoft.com/office/drawing/2014/main" id="{7AF4AD71-A0DE-4569-8559-89E5D28C6857}"/>
              </a:ext>
            </a:extLst>
          </p:cNvPr>
          <p:cNvSpPr txBox="1">
            <a:spLocks/>
          </p:cNvSpPr>
          <p:nvPr/>
        </p:nvSpPr>
        <p:spPr>
          <a:xfrm>
            <a:off x="569622" y="0"/>
            <a:ext cx="71265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DESTEKLENECEK FUARLARIN TESPİTİ</a:t>
            </a:r>
          </a:p>
        </p:txBody>
      </p:sp>
      <p:sp>
        <p:nvSpPr>
          <p:cNvPr id="5" name="TextBox 13">
            <a:extLst>
              <a:ext uri="{FF2B5EF4-FFF2-40B4-BE49-F238E27FC236}">
                <a16:creationId xmlns:a16="http://schemas.microsoft.com/office/drawing/2014/main" id="{2E0A2846-C954-B15B-A142-508E9ABF3A04}"/>
              </a:ext>
            </a:extLst>
          </p:cNvPr>
          <p:cNvSpPr txBox="1"/>
          <p:nvPr/>
        </p:nvSpPr>
        <p:spPr>
          <a:xfrm>
            <a:off x="569622" y="1170514"/>
            <a:ext cx="11406368" cy="369332"/>
          </a:xfrm>
          <a:prstGeom prst="rect">
            <a:avLst/>
          </a:prstGeom>
          <a:noFill/>
        </p:spPr>
        <p:txBody>
          <a:bodyPr wrap="square" rtlCol="0">
            <a:spAutoFit/>
          </a:bodyPr>
          <a:lstStyle/>
          <a:p>
            <a:r>
              <a:rPr lang="tr-TR" b="1" dirty="0">
                <a:solidFill>
                  <a:srgbClr val="002060"/>
                </a:solidFill>
                <a:latin typeface="Myriad Pro Cond"/>
              </a:rPr>
              <a:t>Yurt içi fuarın destek kapsamına alınması için, </a:t>
            </a:r>
          </a:p>
        </p:txBody>
      </p:sp>
      <p:sp>
        <p:nvSpPr>
          <p:cNvPr id="6" name="Metin kutusu 5">
            <a:extLst>
              <a:ext uri="{FF2B5EF4-FFF2-40B4-BE49-F238E27FC236}">
                <a16:creationId xmlns:a16="http://schemas.microsoft.com/office/drawing/2014/main" id="{1F863268-657E-CA82-0179-0B97E2A648CD}"/>
              </a:ext>
            </a:extLst>
          </p:cNvPr>
          <p:cNvSpPr txBox="1"/>
          <p:nvPr/>
        </p:nvSpPr>
        <p:spPr>
          <a:xfrm>
            <a:off x="569621" y="1539846"/>
            <a:ext cx="11412774" cy="646331"/>
          </a:xfrm>
          <a:prstGeom prst="rect">
            <a:avLst/>
          </a:prstGeom>
          <a:noFill/>
        </p:spPr>
        <p:txBody>
          <a:bodyPr wrap="square" rtlCol="0">
            <a:spAutoFit/>
          </a:bodyPr>
          <a:lstStyle/>
          <a:p>
            <a:pPr algn="l"/>
            <a:r>
              <a:rPr lang="tr-TR" b="1" dirty="0">
                <a:solidFill>
                  <a:srgbClr val="002060"/>
                </a:solidFill>
                <a:latin typeface="Myriad Pro Cond"/>
              </a:rPr>
              <a:t>TOBB internet sitesinde ve Türkiye Ticaret Sicili Gazetesinde yayımlanan yıllık yurt içi fuar takviminde yer alması ve en son düzenlenen yurt içi fuarda veya son düzenlenen </a:t>
            </a:r>
            <a:r>
              <a:rPr lang="tr-TR" b="1" dirty="0">
                <a:solidFill>
                  <a:srgbClr val="A00000"/>
                </a:solidFill>
                <a:latin typeface="Myriad Pro Cond"/>
              </a:rPr>
              <a:t>üç fuardan en az ikisinde;</a:t>
            </a:r>
          </a:p>
        </p:txBody>
      </p:sp>
      <p:graphicFrame>
        <p:nvGraphicFramePr>
          <p:cNvPr id="12" name="Diyagram 11">
            <a:extLst>
              <a:ext uri="{FF2B5EF4-FFF2-40B4-BE49-F238E27FC236}">
                <a16:creationId xmlns:a16="http://schemas.microsoft.com/office/drawing/2014/main" id="{581DD254-5B6F-AC11-B9CF-49048F0C85B3}"/>
              </a:ext>
            </a:extLst>
          </p:cNvPr>
          <p:cNvGraphicFramePr/>
          <p:nvPr>
            <p:extLst>
              <p:ext uri="{D42A27DB-BD31-4B8C-83A1-F6EECF244321}">
                <p14:modId xmlns:p14="http://schemas.microsoft.com/office/powerpoint/2010/main" val="977096968"/>
              </p:ext>
            </p:extLst>
          </p:nvPr>
        </p:nvGraphicFramePr>
        <p:xfrm>
          <a:off x="563216" y="2400300"/>
          <a:ext cx="11412774" cy="354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4889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4AD71-A0DE-4569-8559-89E5D28C6857}"/>
              </a:ext>
            </a:extLst>
          </p:cNvPr>
          <p:cNvSpPr txBox="1">
            <a:spLocks/>
          </p:cNvSpPr>
          <p:nvPr/>
        </p:nvSpPr>
        <p:spPr>
          <a:xfrm>
            <a:off x="569622" y="0"/>
            <a:ext cx="11412773"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İŞBİRLİĞİ KURULUŞLARI BAZLI DESTEKLER</a:t>
            </a:r>
          </a:p>
        </p:txBody>
      </p:sp>
      <p:sp>
        <p:nvSpPr>
          <p:cNvPr id="3" name="Unvan 1">
            <a:extLst>
              <a:ext uri="{FF2B5EF4-FFF2-40B4-BE49-F238E27FC236}">
                <a16:creationId xmlns:a16="http://schemas.microsoft.com/office/drawing/2014/main" id="{B02480F7-41E1-424B-B145-C1E4764BEB66}"/>
              </a:ext>
            </a:extLst>
          </p:cNvPr>
          <p:cNvSpPr txBox="1">
            <a:spLocks/>
          </p:cNvSpPr>
          <p:nvPr/>
        </p:nvSpPr>
        <p:spPr>
          <a:xfrm>
            <a:off x="941640" y="2137996"/>
            <a:ext cx="7062877" cy="30526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pPr marL="457200" indent="-457200">
              <a:buFont typeface="Arial" panose="020B0604020202020204" pitchFamily="34" charset="0"/>
              <a:buChar char="•"/>
            </a:pPr>
            <a:r>
              <a:rPr lang="tr-TR" sz="2800" b="1" dirty="0">
                <a:solidFill>
                  <a:srgbClr val="A00000"/>
                </a:solidFill>
                <a:latin typeface="Myriad Pro" panose="020B0503030403020204" pitchFamily="34" charset="0"/>
              </a:rPr>
              <a:t>SANAL FUAR KATILIMI</a:t>
            </a:r>
          </a:p>
          <a:p>
            <a:pPr marL="457200" indent="-457200">
              <a:buFont typeface="Arial" panose="020B0604020202020204" pitchFamily="34" charset="0"/>
              <a:buChar char="•"/>
            </a:pPr>
            <a:r>
              <a:rPr lang="tr-TR" sz="2800" b="1" dirty="0">
                <a:solidFill>
                  <a:srgbClr val="A00000"/>
                </a:solidFill>
                <a:latin typeface="Myriad Pro" panose="020B0503030403020204" pitchFamily="34" charset="0"/>
              </a:rPr>
              <a:t>SANAL FUAR ORGANİZASYONU</a:t>
            </a:r>
          </a:p>
        </p:txBody>
      </p:sp>
      <p:sp>
        <p:nvSpPr>
          <p:cNvPr id="4" name="Metin kutusu 3">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endParaRPr lang="tr-TR" dirty="0">
              <a:solidFill>
                <a:srgbClr val="FFFFFF"/>
              </a:solidFill>
            </a:endParaRPr>
          </a:p>
        </p:txBody>
      </p:sp>
    </p:spTree>
    <p:extLst>
      <p:ext uri="{BB962C8B-B14F-4D97-AF65-F5344CB8AC3E}">
        <p14:creationId xmlns:p14="http://schemas.microsoft.com/office/powerpoint/2010/main" val="1061055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etin kutusu 15">
            <a:extLst>
              <a:ext uri="{FF2B5EF4-FFF2-40B4-BE49-F238E27FC236}">
                <a16:creationId xmlns:a16="http://schemas.microsoft.com/office/drawing/2014/main" id="{5443566C-BD8E-4509-B807-B2BBA2BD14C4}"/>
              </a:ext>
            </a:extLst>
          </p:cNvPr>
          <p:cNvSpPr txBox="1"/>
          <p:nvPr/>
        </p:nvSpPr>
        <p:spPr>
          <a:xfrm>
            <a:off x="569623" y="801182"/>
            <a:ext cx="11412772" cy="369332"/>
          </a:xfrm>
          <a:prstGeom prst="rect">
            <a:avLst/>
          </a:prstGeom>
          <a:solidFill>
            <a:srgbClr val="A00000"/>
          </a:solidFill>
        </p:spPr>
        <p:txBody>
          <a:bodyPr wrap="square" rtlCol="0">
            <a:spAutoFit/>
          </a:bodyPr>
          <a:lstStyle>
            <a:defPPr>
              <a:defRPr lang="tr-TR"/>
            </a:defPPr>
            <a:lvl1pPr marR="0" lvl="0" algn="just" fontAlgn="auto">
              <a:lnSpc>
                <a:spcPct val="100000"/>
              </a:lnSpc>
              <a:spcBef>
                <a:spcPts val="0"/>
              </a:spcBef>
              <a:spcAft>
                <a:spcPts val="0"/>
              </a:spcAft>
              <a:buClrTx/>
              <a:buSzTx/>
              <a:tabLst/>
              <a:defRPr b="1" kern="0">
                <a:solidFill>
                  <a:schemeClr val="bg1"/>
                </a:solidFill>
                <a:latin typeface="Myriad Pro" panose="020B0503030403020204" charset="0"/>
              </a:defRPr>
            </a:lvl1pPr>
          </a:lstStyle>
          <a:p>
            <a:pPr algn="l">
              <a:defRPr/>
            </a:pPr>
            <a:endParaRPr lang="tr-TR" dirty="0">
              <a:latin typeface="Myriad Pro Cond"/>
            </a:endParaRPr>
          </a:p>
        </p:txBody>
      </p:sp>
      <p:sp>
        <p:nvSpPr>
          <p:cNvPr id="17" name="Unvan 1">
            <a:extLst>
              <a:ext uri="{FF2B5EF4-FFF2-40B4-BE49-F238E27FC236}">
                <a16:creationId xmlns:a16="http://schemas.microsoft.com/office/drawing/2014/main" id="{7AF4AD71-A0DE-4569-8559-89E5D28C6857}"/>
              </a:ext>
            </a:extLst>
          </p:cNvPr>
          <p:cNvSpPr txBox="1">
            <a:spLocks/>
          </p:cNvSpPr>
          <p:nvPr/>
        </p:nvSpPr>
        <p:spPr>
          <a:xfrm>
            <a:off x="569622" y="0"/>
            <a:ext cx="7126577" cy="983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ontserrat Regular"/>
                <a:ea typeface="Montserrat Regular"/>
                <a:cs typeface="Montserrat Regular"/>
                <a:sym typeface="Montserrat Regular"/>
              </a:defRPr>
            </a:lvl1pPr>
            <a:lvl2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2pPr>
            <a:lvl3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3pPr>
            <a:lvl4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4pPr>
            <a:lvl5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5pPr>
            <a:lvl6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6pPr>
            <a:lvl7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7pPr>
            <a:lvl8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8pPr>
            <a:lvl9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FFFFFF"/>
                </a:solidFill>
                <a:uFillTx/>
                <a:latin typeface="+mj-lt"/>
                <a:ea typeface="+mj-ea"/>
                <a:cs typeface="+mj-cs"/>
                <a:sym typeface="Helvetica Neue"/>
              </a:defRPr>
            </a:lvl9pPr>
          </a:lstStyle>
          <a:p>
            <a:r>
              <a:rPr lang="tr-TR" sz="2800" b="1" dirty="0">
                <a:solidFill>
                  <a:srgbClr val="A00000"/>
                </a:solidFill>
                <a:latin typeface="Myriad Pro" panose="020B0503030403020204" pitchFamily="34" charset="0"/>
              </a:rPr>
              <a:t>SANAL FUAR DESTEĞİ</a:t>
            </a:r>
          </a:p>
        </p:txBody>
      </p:sp>
      <p:graphicFrame>
        <p:nvGraphicFramePr>
          <p:cNvPr id="5" name="Tablo 4">
            <a:extLst>
              <a:ext uri="{FF2B5EF4-FFF2-40B4-BE49-F238E27FC236}">
                <a16:creationId xmlns:a16="http://schemas.microsoft.com/office/drawing/2014/main" id="{EAE56BAA-6B84-FDA3-F83A-93B3C6065F86}"/>
              </a:ext>
            </a:extLst>
          </p:cNvPr>
          <p:cNvGraphicFramePr>
            <a:graphicFrameLocks noGrp="1"/>
          </p:cNvGraphicFramePr>
          <p:nvPr>
            <p:extLst>
              <p:ext uri="{D42A27DB-BD31-4B8C-83A1-F6EECF244321}">
                <p14:modId xmlns:p14="http://schemas.microsoft.com/office/powerpoint/2010/main" val="418949136"/>
              </p:ext>
            </p:extLst>
          </p:nvPr>
        </p:nvGraphicFramePr>
        <p:xfrm>
          <a:off x="5168901" y="2708296"/>
          <a:ext cx="6389146" cy="1290728"/>
        </p:xfrm>
        <a:graphic>
          <a:graphicData uri="http://schemas.openxmlformats.org/drawingml/2006/table">
            <a:tbl>
              <a:tblPr firstRow="1" bandRow="1">
                <a:tableStyleId>{5C22544A-7EE6-4342-B048-85BDC9FD1C3A}</a:tableStyleId>
              </a:tblPr>
              <a:tblGrid>
                <a:gridCol w="2269613">
                  <a:extLst>
                    <a:ext uri="{9D8B030D-6E8A-4147-A177-3AD203B41FA5}">
                      <a16:colId xmlns:a16="http://schemas.microsoft.com/office/drawing/2014/main" val="3534212507"/>
                    </a:ext>
                  </a:extLst>
                </a:gridCol>
                <a:gridCol w="1975487">
                  <a:extLst>
                    <a:ext uri="{9D8B030D-6E8A-4147-A177-3AD203B41FA5}">
                      <a16:colId xmlns:a16="http://schemas.microsoft.com/office/drawing/2014/main" val="2328791806"/>
                    </a:ext>
                  </a:extLst>
                </a:gridCol>
                <a:gridCol w="2144046">
                  <a:extLst>
                    <a:ext uri="{9D8B030D-6E8A-4147-A177-3AD203B41FA5}">
                      <a16:colId xmlns:a16="http://schemas.microsoft.com/office/drawing/2014/main" val="1224970035"/>
                    </a:ext>
                  </a:extLst>
                </a:gridCol>
              </a:tblGrid>
              <a:tr h="225797">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endParaRPr lang="tr-TR" sz="1600" b="1" kern="1200" dirty="0">
                        <a:solidFill>
                          <a:srgbClr val="002060"/>
                        </a:solidFill>
                        <a:latin typeface="Myriad Pro" panose="020B0503030403020204" charset="0"/>
                        <a:ea typeface="+mn-ea"/>
                        <a:cs typeface="+mn-cs"/>
                      </a:endParaRPr>
                    </a:p>
                  </a:txBody>
                  <a:tcPr>
                    <a:lnL w="12700" cmpd="sng">
                      <a:noFill/>
                    </a:lnL>
                    <a:lnR w="12700" cmpd="sng">
                      <a:noFill/>
                    </a:lnR>
                    <a:lnT w="12700" cmpd="sng">
                      <a:noFill/>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lang="tr-TR" sz="1600" b="1" kern="1200" dirty="0">
                          <a:solidFill>
                            <a:srgbClr val="002060"/>
                          </a:solidFill>
                          <a:latin typeface="Myriad Pro" panose="020B0503030403020204" charset="0"/>
                          <a:ea typeface="+mn-ea"/>
                          <a:cs typeface="+mn-cs"/>
                          <a:sym typeface="Helvetica Neue"/>
                        </a:rPr>
                        <a:t>Destek Oranı</a:t>
                      </a:r>
                    </a:p>
                  </a:txBody>
                  <a:tcPr>
                    <a:lnL w="12700" cmpd="sng">
                      <a:noFill/>
                    </a:lnL>
                    <a:lnR w="12700" cmpd="sng">
                      <a:noFill/>
                    </a:lnR>
                    <a:lnT w="12700" cmpd="sng">
                      <a:noFill/>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lang="tr-TR" sz="1600" b="1" kern="1200" dirty="0">
                          <a:solidFill>
                            <a:srgbClr val="002060"/>
                          </a:solidFill>
                          <a:latin typeface="Myriad Pro" panose="020B0503030403020204" charset="0"/>
                          <a:ea typeface="+mn-ea"/>
                          <a:cs typeface="+mn-cs"/>
                          <a:sym typeface="Helvetica Neue"/>
                        </a:rPr>
                        <a:t>Destek Limiti</a:t>
                      </a:r>
                    </a:p>
                  </a:txBody>
                  <a:tcPr>
                    <a:lnL w="12700" cmpd="sng">
                      <a:noFill/>
                    </a:lnL>
                    <a:lnR w="12700" cmpd="sng">
                      <a:noFill/>
                    </a:lnR>
                    <a:lnT w="12700" cmpd="sng">
                      <a:noFill/>
                    </a:lnT>
                    <a:lnB w="12700"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6151093"/>
                  </a:ext>
                </a:extLst>
              </a:tr>
              <a:tr h="376328">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600" b="1" kern="1200" dirty="0">
                          <a:solidFill>
                            <a:srgbClr val="002060"/>
                          </a:solidFill>
                          <a:latin typeface="Myriad Pro" panose="020B0503030403020204" charset="0"/>
                          <a:ea typeface="+mn-ea"/>
                          <a:cs typeface="+mn-cs"/>
                        </a:rPr>
                        <a:t>Sanal Fuar Organizasyonları</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600" b="1" kern="1200" dirty="0">
                          <a:solidFill>
                            <a:srgbClr val="002060"/>
                          </a:solidFill>
                          <a:latin typeface="Myriad Pro" panose="020B0503030403020204" charset="0"/>
                          <a:ea typeface="+mn-ea"/>
                          <a:cs typeface="+mn-cs"/>
                        </a:rPr>
                        <a:t>% 50</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600" b="1" kern="1200" dirty="0">
                          <a:solidFill>
                            <a:srgbClr val="002060"/>
                          </a:solidFill>
                          <a:latin typeface="Myriad Pro" panose="020B0503030403020204" charset="0"/>
                          <a:ea typeface="+mn-ea"/>
                          <a:cs typeface="+mn-cs"/>
                        </a:rPr>
                        <a:t>4.192.994 TL </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222069584"/>
                  </a:ext>
                </a:extLst>
              </a:tr>
              <a:tr h="376328">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600" b="1" kern="1200" dirty="0">
                          <a:solidFill>
                            <a:srgbClr val="002060"/>
                          </a:solidFill>
                          <a:latin typeface="Myriad Pro" panose="020B0503030403020204" charset="0"/>
                          <a:ea typeface="+mn-ea"/>
                          <a:cs typeface="+mn-cs"/>
                        </a:rPr>
                        <a:t>Sanal Fuar Katılımları</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600" b="1" kern="1200" dirty="0">
                          <a:solidFill>
                            <a:srgbClr val="002060"/>
                          </a:solidFill>
                          <a:latin typeface="Myriad Pro" panose="020B0503030403020204" charset="0"/>
                          <a:ea typeface="+mn-ea"/>
                          <a:cs typeface="+mn-cs"/>
                        </a:rPr>
                        <a:t>% 50</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marL="0" marR="0" lvl="0" indent="0" algn="ctr" defTabSz="2438338" rtl="0" eaLnBrk="1" fontAlgn="auto" latinLnBrk="0" hangingPunct="0">
                        <a:lnSpc>
                          <a:spcPct val="100000"/>
                        </a:lnSpc>
                        <a:spcBef>
                          <a:spcPts val="0"/>
                        </a:spcBef>
                        <a:spcAft>
                          <a:spcPts val="0"/>
                        </a:spcAft>
                        <a:buClrTx/>
                        <a:buSzTx/>
                        <a:buFontTx/>
                        <a:buNone/>
                        <a:tabLst/>
                      </a:pPr>
                      <a:r>
                        <a:rPr lang="tr-TR" sz="1600" b="1" kern="1200" dirty="0">
                          <a:solidFill>
                            <a:srgbClr val="002060"/>
                          </a:solidFill>
                          <a:latin typeface="Myriad Pro" panose="020B0503030403020204" charset="0"/>
                          <a:ea typeface="+mn-ea"/>
                          <a:cs typeface="+mn-cs"/>
                        </a:rPr>
                        <a:t>2.096.497 TL</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642543721"/>
                  </a:ext>
                </a:extLst>
              </a:tr>
            </a:tbl>
          </a:graphicData>
        </a:graphic>
      </p:graphicFrame>
      <p:sp>
        <p:nvSpPr>
          <p:cNvPr id="2" name="Dikdörtgen 1"/>
          <p:cNvSpPr/>
          <p:nvPr/>
        </p:nvSpPr>
        <p:spPr>
          <a:xfrm>
            <a:off x="858519" y="2931091"/>
            <a:ext cx="3274391" cy="1107996"/>
          </a:xfrm>
          <a:prstGeom prst="rect">
            <a:avLst/>
          </a:prstGeom>
        </p:spPr>
        <p:txBody>
          <a:bodyPr wrap="square">
            <a:spAutoFit/>
          </a:bodyPr>
          <a:lstStyle/>
          <a:p>
            <a:pPr algn="ctr" defTabSz="2438338" hangingPunct="0">
              <a:defRPr/>
            </a:pPr>
            <a:r>
              <a:rPr lang="tr-TR" sz="1600" b="1" dirty="0">
                <a:solidFill>
                  <a:srgbClr val="002060"/>
                </a:solidFill>
                <a:latin typeface="Myriad Pro" panose="020B0503030403020204" charset="0"/>
              </a:rPr>
              <a:t>Sanal Fuar kapsamında Tanıtım Destekleri, Yazılım Desteği, </a:t>
            </a:r>
          </a:p>
          <a:p>
            <a:pPr algn="ctr" defTabSz="2438338" hangingPunct="0">
              <a:defRPr/>
            </a:pPr>
            <a:r>
              <a:rPr lang="tr-TR" sz="1600" b="1" dirty="0">
                <a:solidFill>
                  <a:srgbClr val="002060"/>
                </a:solidFill>
                <a:latin typeface="Myriad Pro" panose="020B0503030403020204" charset="0"/>
              </a:rPr>
              <a:t>B2B Desteği</a:t>
            </a:r>
          </a:p>
        </p:txBody>
      </p:sp>
      <p:sp>
        <p:nvSpPr>
          <p:cNvPr id="7" name="Sol Ayraç 6">
            <a:extLst>
              <a:ext uri="{FF2B5EF4-FFF2-40B4-BE49-F238E27FC236}">
                <a16:creationId xmlns:a16="http://schemas.microsoft.com/office/drawing/2014/main" id="{A094B555-FB6C-1BC7-E8BB-4AD67846586A}"/>
              </a:ext>
            </a:extLst>
          </p:cNvPr>
          <p:cNvSpPr/>
          <p:nvPr/>
        </p:nvSpPr>
        <p:spPr>
          <a:xfrm>
            <a:off x="4529151" y="2350155"/>
            <a:ext cx="243509" cy="2362200"/>
          </a:xfrm>
          <a:prstGeom prst="leftBrace">
            <a:avLst/>
          </a:prstGeom>
          <a:ln w="28575"/>
        </p:spPr>
        <p:style>
          <a:lnRef idx="2">
            <a:schemeClr val="accent1"/>
          </a:lnRef>
          <a:fillRef idx="0">
            <a:schemeClr val="accent1"/>
          </a:fillRef>
          <a:effectRef idx="1">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42320221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485</Words>
  <Application>Microsoft Office PowerPoint</Application>
  <PresentationFormat>Geniş ekran</PresentationFormat>
  <Paragraphs>95</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Arial</vt:lpstr>
      <vt:lpstr>Calibri</vt:lpstr>
      <vt:lpstr>Myriad Pro</vt:lpstr>
      <vt:lpstr>Myriad Pro Cond</vt:lpstr>
      <vt:lpstr>Times New Roman</vt:lpstr>
      <vt:lpstr>Office Teması</vt:lpstr>
      <vt:lpstr>Özel Tasarım</vt:lpstr>
      <vt:lpstr>2_Özel Tasarım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Kalencisali</dc:creator>
  <cp:lastModifiedBy>Muhtar Levent Çamlıbel</cp:lastModifiedBy>
  <cp:revision>33</cp:revision>
  <dcterms:created xsi:type="dcterms:W3CDTF">2024-02-20T11:00:27Z</dcterms:created>
  <dcterms:modified xsi:type="dcterms:W3CDTF">2024-03-25T06:40:05Z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eodilabelclass">
    <vt:lpwstr>id_classification_restrictedpii=d36d9a67-b760-4689-ad88-96381e595636</vt:lpwstr>
  </property>
  <property fmtid="{D5CDD505-2E9C-101B-9397-08002B2CF9AE}" pid="3" name="geodilabeluser">
    <vt:lpwstr>user=32759257718</vt:lpwstr>
  </property>
  <property fmtid="{D5CDD505-2E9C-101B-9397-08002B2CF9AE}" pid="4" name="geodilabeltime">
    <vt:lpwstr>datetime=2024-03-19T13:49:22.097Z</vt:lpwstr>
  </property>
</Properties>
</file>